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7854713a6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7854713a6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a7854713a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a7854713a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tgames.com/littleBirdSpellin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SbwHzlcgs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174625" y="3848475"/>
            <a:ext cx="8691000" cy="26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omic Sans MS"/>
              <a:buNone/>
            </a:pPr>
            <a:r>
              <a:rPr lang="en-US" sz="3959" b="1" u="sng">
                <a:latin typeface="Comic Sans MS"/>
                <a:ea typeface="Comic Sans MS"/>
                <a:cs typeface="Comic Sans MS"/>
                <a:sym typeface="Comic Sans MS"/>
              </a:rPr>
              <a:t>Good Morning Year 2</a:t>
            </a:r>
            <a:endParaRPr sz="3959" b="1" u="sng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omic Sans MS"/>
              <a:buNone/>
            </a:pPr>
            <a:endParaRPr sz="3959" b="1" u="sng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omic Sans MS"/>
              <a:buNone/>
            </a:pPr>
            <a:r>
              <a:rPr lang="en-US" sz="3959" b="1" u="sng">
                <a:latin typeface="Comic Sans MS"/>
                <a:ea typeface="Comic Sans MS"/>
                <a:cs typeface="Comic Sans MS"/>
                <a:sym typeface="Comic Sans MS"/>
              </a:rPr>
              <a:t>There are lots of Christmas songs playing on the radio and TV at the moment.</a:t>
            </a:r>
            <a:endParaRPr sz="3959" b="1" u="sng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omic Sans MS"/>
              <a:buNone/>
            </a:pPr>
            <a:endParaRPr sz="3959" b="1" u="sng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omic Sans MS"/>
              <a:buNone/>
            </a:pPr>
            <a:r>
              <a:rPr lang="en-US" sz="3959" b="1" u="sng">
                <a:latin typeface="Comic Sans MS"/>
                <a:ea typeface="Comic Sans MS"/>
                <a:cs typeface="Comic Sans MS"/>
                <a:sym typeface="Comic Sans MS"/>
              </a:rPr>
              <a:t>Do you have a favourite Christmas song?</a:t>
            </a:r>
            <a:br>
              <a:rPr lang="en-US" sz="3959" b="1" u="sng">
                <a:latin typeface="Comic Sans MS"/>
                <a:ea typeface="Comic Sans MS"/>
                <a:cs typeface="Comic Sans MS"/>
                <a:sym typeface="Comic Sans MS"/>
              </a:rPr>
            </a:br>
            <a:br>
              <a:rPr lang="en-US" sz="3959" b="1" u="sng">
                <a:latin typeface="Comic Sans MS"/>
                <a:ea typeface="Comic Sans MS"/>
                <a:cs typeface="Comic Sans MS"/>
                <a:sym typeface="Comic Sans MS"/>
              </a:rPr>
            </a:br>
            <a:endParaRPr sz="3959" b="1" u="sng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omic Sans MS"/>
              <a:buNone/>
            </a:pPr>
            <a:br>
              <a:rPr lang="en-US" sz="3959" b="1" u="sng">
                <a:latin typeface="Comic Sans MS"/>
                <a:ea typeface="Comic Sans MS"/>
                <a:cs typeface="Comic Sans MS"/>
                <a:sym typeface="Comic Sans MS"/>
              </a:rPr>
            </a:br>
            <a:br>
              <a:rPr lang="en-US" sz="3959">
                <a:latin typeface="Comic Sans MS"/>
                <a:ea typeface="Comic Sans MS"/>
                <a:cs typeface="Comic Sans MS"/>
                <a:sym typeface="Comic Sans MS"/>
              </a:rPr>
            </a:br>
            <a:br>
              <a:rPr lang="en-US" sz="3959">
                <a:latin typeface="Comic Sans MS"/>
                <a:ea typeface="Comic Sans MS"/>
                <a:cs typeface="Comic Sans MS"/>
                <a:sym typeface="Comic Sans MS"/>
              </a:rPr>
            </a:br>
            <a:br>
              <a:rPr lang="en-US" sz="3959"/>
            </a:br>
            <a:br>
              <a:rPr lang="en-US" sz="3959"/>
            </a:br>
            <a:endParaRPr sz="3959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>
            <a:off x="174625" y="565900"/>
            <a:ext cx="8628300" cy="61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sz="10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Counting forwards and backwards.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Can you fill in the missing numbers? </a:t>
            </a: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arenR"/>
            </a:pPr>
            <a:r>
              <a:rPr lang="en-US">
                <a:solidFill>
                  <a:srgbClr val="FF0000"/>
                </a:solidFill>
              </a:rPr>
              <a:t>36, __, 38, 39, __, 41, 42, __</a:t>
            </a:r>
            <a:endParaRPr>
              <a:solidFill>
                <a:srgbClr val="FF0000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arenR"/>
            </a:pPr>
            <a:r>
              <a:rPr lang="en-US">
                <a:solidFill>
                  <a:srgbClr val="FF0000"/>
                </a:solidFill>
              </a:rPr>
              <a:t>73, __, __, 70, 69, __, __, 66</a:t>
            </a:r>
            <a:endParaRPr>
              <a:solidFill>
                <a:srgbClr val="FF0000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arenR"/>
            </a:pPr>
            <a:r>
              <a:rPr lang="en-US">
                <a:solidFill>
                  <a:srgbClr val="FF0000"/>
                </a:solidFill>
              </a:rPr>
              <a:t>61, __, __, 64, 65, 66, __, __</a:t>
            </a:r>
            <a:endParaRPr>
              <a:solidFill>
                <a:srgbClr val="FF0000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arenR"/>
            </a:pPr>
            <a:r>
              <a:rPr lang="en-US">
                <a:solidFill>
                  <a:srgbClr val="FF0000"/>
                </a:solidFill>
              </a:rPr>
              <a:t>20, __, __, __, __, __, 26, 27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arenR"/>
            </a:pPr>
            <a:r>
              <a:rPr lang="en-US">
                <a:solidFill>
                  <a:srgbClr val="FF0000"/>
                </a:solidFill>
              </a:rPr>
              <a:t>50, __, __, 47, 46, __, __, __</a:t>
            </a:r>
            <a:endParaRPr>
              <a:solidFill>
                <a:srgbClr val="FF0000"/>
              </a:solidFill>
            </a:endParaRPr>
          </a:p>
          <a:p>
            <a:pPr marL="514350" lvl="0" indent="-3111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u="sng">
              <a:solidFill>
                <a:srgbClr val="FF0000"/>
              </a:solidFill>
            </a:endParaRPr>
          </a:p>
          <a:p>
            <a:pPr marL="514350" lvl="0" indent="-3111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>
              <a:solidFill>
                <a:srgbClr val="FF0000"/>
              </a:solidFill>
            </a:endParaRPr>
          </a:p>
          <a:p>
            <a:pPr marL="514350" lvl="0" indent="-3111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>
              <a:solidFill>
                <a:srgbClr val="FF0000"/>
              </a:solidFill>
            </a:endParaRPr>
          </a:p>
          <a:p>
            <a:pPr marL="514350" lvl="0" indent="-3111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>
              <a:solidFill>
                <a:srgbClr val="FF0000"/>
              </a:solidFill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6879320" y="0"/>
            <a:ext cx="2264700" cy="7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omic Sans MS"/>
              <a:buNone/>
            </a:pPr>
            <a:r>
              <a:rPr lang="en-US" sz="3200" u="sng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en-US" sz="3200" b="0" i="0" u="sng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/1</a:t>
            </a:r>
            <a:r>
              <a:rPr lang="en-US" sz="3200" u="sng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en-US" sz="3200" b="0" i="0" u="sng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/20</a:t>
            </a:r>
            <a:endParaRPr sz="3200" b="0" i="0" u="sng" strike="noStrike" cap="none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686800" cy="1598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u="sng"/>
              <a:t>Phonics</a:t>
            </a:r>
            <a:br>
              <a:rPr lang="en-US" sz="3959" b="1" u="sng"/>
            </a:br>
            <a:r>
              <a:rPr lang="en-US" sz="3240"/>
              <a:t>Spend a little time on each of the activities below.  </a:t>
            </a:r>
            <a:br>
              <a:rPr lang="en-US" sz="3959"/>
            </a:br>
            <a:endParaRPr sz="3959"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>
            <a:off x="346075" y="1663700"/>
            <a:ext cx="8559800" cy="4797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 u="sng">
                <a:solidFill>
                  <a:srgbClr val="FF0000"/>
                </a:solidFill>
              </a:rPr>
              <a:t>Lexia</a:t>
            </a:r>
            <a:r>
              <a:rPr lang="en-US"/>
              <a:t> – Don’t forget to log on to this regularly, if you have a log-in.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 u="sng">
                <a:solidFill>
                  <a:srgbClr val="FF0000"/>
                </a:solidFill>
              </a:rPr>
              <a:t>Phonics</a:t>
            </a:r>
            <a:r>
              <a:rPr lang="en-US"/>
              <a:t> – Practise the games on phonicsplay website.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 u="sng">
                <a:solidFill>
                  <a:srgbClr val="FF0000"/>
                </a:solidFill>
              </a:rPr>
              <a:t>Spelling Practise </a:t>
            </a:r>
            <a:r>
              <a:rPr lang="en-US"/>
              <a:t> - Look, cover, write, check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endParaRPr sz="1300"/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 u="sng">
                <a:solidFill>
                  <a:srgbClr val="FF0000"/>
                </a:solidFill>
              </a:rPr>
              <a:t>HF words –</a:t>
            </a:r>
            <a:r>
              <a:rPr lang="en-US"/>
              <a:t>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https://www.ictgames.com/littleBirdSpelling/</a:t>
            </a: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               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u="sng">
              <a:solidFill>
                <a:srgbClr val="FF0000"/>
              </a:solidFill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6691015" y="5545260"/>
            <a:ext cx="2325985" cy="1217490"/>
          </a:xfrm>
          <a:prstGeom prst="wedgeEllipseCallout">
            <a:avLst>
              <a:gd name="adj1" fmla="val -61220"/>
              <a:gd name="adj2" fmla="val -12032"/>
            </a:avLst>
          </a:prstGeom>
          <a:gradFill>
            <a:gsLst>
              <a:gs pos="0">
                <a:srgbClr val="3E7FCD"/>
              </a:gs>
              <a:gs pos="100000">
                <a:srgbClr val="96C0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Choose the Year 1 list if Year 2 words are too tricky.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0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959"/>
              <a:buFont typeface="Calibri"/>
              <a:buNone/>
            </a:pPr>
            <a:r>
              <a:rPr lang="en-US" sz="3959" b="1" u="sng">
                <a:solidFill>
                  <a:srgbClr val="0000FF"/>
                </a:solidFill>
              </a:rPr>
              <a:t>English on Purple Mash</a:t>
            </a:r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246062" y="987902"/>
            <a:ext cx="8651875" cy="55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Wow Year 2 you’ve done a great job answering the questions to our Purple Mash story. Well done, I really hope you are enjoying it.</a:t>
            </a:r>
            <a:endParaRPr sz="2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Today, when you are ready log on to Purple Mash and look in your 2dos where you will see Chapter 4 and activities linked to it.</a:t>
            </a:r>
            <a:endParaRPr sz="2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Only 1 more chapter to go, can you predict the ending?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Happy Reading! </a:t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3FF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u="sng"/>
              <a:t>Wake up shake up!</a:t>
            </a:r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Here is a link to our wake-up shake up song on youtube.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/>
          </a:p>
          <a:p>
            <a:pPr marL="0" lvl="0" indent="0" algn="ctr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 u="sng">
                <a:solidFill>
                  <a:schemeClr val="hlink"/>
                </a:solidFill>
                <a:hlinkClick r:id="rId3"/>
              </a:rPr>
              <a:t>https://www.youtube.com/watch?v=KSbwHzlcgs8</a:t>
            </a:r>
            <a:endParaRPr sz="2960"/>
          </a:p>
          <a:p>
            <a:pPr marL="0" lvl="0" indent="0" algn="ctr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/>
          </a:p>
          <a:p>
            <a:pPr marL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/>
          </a:p>
          <a:p>
            <a:pPr marL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 sz="2960"/>
              <a:t>Why don’t you do our wakeup-shakeup routine to give yourself some energy and get both sides of your brain working well.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/>
          </a:p>
          <a:p>
            <a:pPr marL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/>
          </a:p>
          <a:p>
            <a:pPr marL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457200" y="2719450"/>
            <a:ext cx="8229600" cy="21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959"/>
              <a:buFont typeface="Calibri"/>
              <a:buNone/>
            </a:pPr>
            <a:r>
              <a:rPr lang="en-US" sz="3959">
                <a:solidFill>
                  <a:srgbClr val="FFFF00"/>
                </a:solidFill>
              </a:rPr>
              <a:t>For today’s maths click the worksheet on Wednesday’s home learning page. </a:t>
            </a:r>
            <a:endParaRPr sz="3959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959"/>
              <a:buFont typeface="Calibri"/>
              <a:buNone/>
            </a:pPr>
            <a:r>
              <a:rPr lang="en-US" sz="3959">
                <a:solidFill>
                  <a:srgbClr val="FFFF00"/>
                </a:solidFill>
              </a:rPr>
              <a:t>It is a recap of the learning you’ve done about money.</a:t>
            </a:r>
            <a:endParaRPr sz="3959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959"/>
              <a:buFont typeface="Calibri"/>
              <a:buNone/>
            </a:pPr>
            <a:r>
              <a:rPr lang="en-US" sz="3959">
                <a:solidFill>
                  <a:srgbClr val="FFFF00"/>
                </a:solidFill>
              </a:rPr>
              <a:t>Remember to read the questions carefully and try your best.</a:t>
            </a:r>
            <a:endParaRPr sz="3959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959"/>
              <a:buFont typeface="Calibri"/>
              <a:buNone/>
            </a:pPr>
            <a:endParaRPr sz="3959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959"/>
              <a:buFont typeface="Calibri"/>
              <a:buNone/>
            </a:pPr>
            <a:r>
              <a:rPr lang="en-US" sz="3959">
                <a:solidFill>
                  <a:srgbClr val="FFFF00"/>
                </a:solidFill>
              </a:rPr>
              <a:t> </a:t>
            </a:r>
            <a:endParaRPr sz="3959">
              <a:solidFill>
                <a:srgbClr val="FFFF00"/>
              </a:solidFill>
            </a:endParaRPr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1789207" y="3211115"/>
            <a:ext cx="5939534" cy="1451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116" name="Google Shape;116;p18"/>
          <p:cNvSpPr txBox="1"/>
          <p:nvPr/>
        </p:nvSpPr>
        <p:spPr>
          <a:xfrm>
            <a:off x="82550" y="5568530"/>
            <a:ext cx="893856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7" name="Google Shape;117;p18"/>
          <p:cNvSpPr txBox="1"/>
          <p:nvPr/>
        </p:nvSpPr>
        <p:spPr>
          <a:xfrm>
            <a:off x="1753945" y="287776"/>
            <a:ext cx="5636100" cy="9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Comic Sans MS"/>
              <a:buNone/>
            </a:pPr>
            <a:r>
              <a:rPr lang="en-US" sz="4800" b="1" u="sng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Maths!</a:t>
            </a:r>
            <a:endParaRPr sz="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110650" y="1026944"/>
            <a:ext cx="8686800" cy="15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720"/>
              <a:t>Part three of your Christmas challenge is to write an </a:t>
            </a:r>
            <a:r>
              <a:rPr lang="en-US" sz="2720">
                <a:solidFill>
                  <a:srgbClr val="FF0000"/>
                </a:solidFill>
              </a:rPr>
              <a:t>acrostic poem</a:t>
            </a:r>
            <a:r>
              <a:rPr lang="en-US" sz="2720"/>
              <a:t>. This week you have learned about Christmas symbols and even created your own symbol using things from nature.</a:t>
            </a:r>
            <a:endParaRPr sz="2720"/>
          </a:p>
          <a:p>
            <a:pPr marL="0" lvl="0" indent="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sz="2720"/>
          </a:p>
          <a:p>
            <a:pPr marL="0" lvl="0" indent="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sz="2720"/>
          </a:p>
          <a:p>
            <a:pPr marL="0" lvl="0" indent="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sz="2720"/>
          </a:p>
          <a:p>
            <a:pPr marL="0" lvl="0" indent="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720"/>
              <a:t> </a:t>
            </a:r>
            <a:endParaRPr sz="2720"/>
          </a:p>
        </p:txBody>
      </p:sp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457200" y="112117"/>
            <a:ext cx="8229600" cy="677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 u="sng"/>
              <a:t>Your Christmas Challenge!</a:t>
            </a:r>
            <a:endParaRPr sz="3959" b="1" u="sng"/>
          </a:p>
        </p:txBody>
      </p:sp>
      <p:pic>
        <p:nvPicPr>
          <p:cNvPr id="124" name="Google Shape;12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646" y="2780125"/>
            <a:ext cx="2508900" cy="3569601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9"/>
          <p:cNvSpPr txBox="1"/>
          <p:nvPr/>
        </p:nvSpPr>
        <p:spPr>
          <a:xfrm>
            <a:off x="2781250" y="2543150"/>
            <a:ext cx="6168000" cy="38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You could write your poem using the word NATIVITY on the sheet attached, or you could make your own about one of the Christmas symbols, like star, tree or candle.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latin typeface="Calibri"/>
                <a:ea typeface="Calibri"/>
                <a:cs typeface="Calibri"/>
                <a:sym typeface="Calibri"/>
              </a:rPr>
              <a:t>Your poem might describe the symbol you are writing about or maybe explain what you are thankful for at Christmas time.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2" name="Google Shape;13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019050" cy="676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9" name="Google Shape;13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On-screen Show (4:3)</PresentationFormat>
  <Paragraphs>63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Good Morning Year 2  There are lots of Christmas songs playing on the radio and TV at the moment.  Do you have a favourite Christmas song?        </vt:lpstr>
      <vt:lpstr>PowerPoint Presentation</vt:lpstr>
      <vt:lpstr>Phonics Spend a little time on each of the activities below.   </vt:lpstr>
      <vt:lpstr>English on Purple Mash</vt:lpstr>
      <vt:lpstr>Wake up shake up!</vt:lpstr>
      <vt:lpstr>For today’s maths click the worksheet on Wednesday’s home learning page.  It is a recap of the learning you’ve done about money. Remember to read the questions carefully and try your best.   </vt:lpstr>
      <vt:lpstr>Your Christmas Challenge!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Morning Year 2  There are lots of Christmas songs playing on the radio and TV at the moment.  Do you have a favourite Christmas song?        </dc:title>
  <dc:creator>Louise Richardson</dc:creator>
  <cp:lastModifiedBy>Louise Richardson</cp:lastModifiedBy>
  <cp:revision>1</cp:revision>
  <dcterms:modified xsi:type="dcterms:W3CDTF">2020-12-01T20:08:21Z</dcterms:modified>
</cp:coreProperties>
</file>