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 id="2147483676" r:id="rId4"/>
    <p:sldMasterId id="2147483678" r:id="rId5"/>
  </p:sldMasterIdLst>
  <p:sldIdLst>
    <p:sldId id="357" r:id="rId6"/>
    <p:sldId id="356" r:id="rId7"/>
    <p:sldId id="358" r:id="rId8"/>
    <p:sldId id="359" r:id="rId9"/>
    <p:sldId id="380" r:id="rId10"/>
    <p:sldId id="381" r:id="rId11"/>
    <p:sldId id="382" r:id="rId12"/>
    <p:sldId id="383" r:id="rId13"/>
    <p:sldId id="384" r:id="rId14"/>
    <p:sldId id="385" r:id="rId15"/>
    <p:sldId id="360" r:id="rId16"/>
    <p:sldId id="361" r:id="rId17"/>
    <p:sldId id="362" r:id="rId18"/>
    <p:sldId id="366" r:id="rId19"/>
    <p:sldId id="367" r:id="rId20"/>
    <p:sldId id="368" r:id="rId21"/>
    <p:sldId id="369" r:id="rId22"/>
    <p:sldId id="370" r:id="rId23"/>
    <p:sldId id="371" r:id="rId24"/>
    <p:sldId id="372" r:id="rId25"/>
    <p:sldId id="373" r:id="rId26"/>
    <p:sldId id="374" r:id="rId27"/>
    <p:sldId id="375" r:id="rId28"/>
    <p:sldId id="376" r:id="rId29"/>
    <p:sldId id="377" r:id="rId30"/>
    <p:sldId id="378" r:id="rId31"/>
    <p:sldId id="379" r:id="rId32"/>
    <p:sldId id="363" r:id="rId33"/>
    <p:sldId id="36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31097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901592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844776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3548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3415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252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Your turn KS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84109" y="1989209"/>
            <a:ext cx="7605216" cy="3005873"/>
          </a:xfrm>
          <a:prstGeom prst="rect">
            <a:avLst/>
          </a:prstGeom>
        </p:spPr>
        <p:txBody>
          <a:bodyPr anchor="ctr"/>
          <a:lstStyle>
            <a:lvl1pPr algn="ctr">
              <a:defRPr sz="4000" u="none" baseline="0">
                <a:latin typeface="Comic Sans MS" panose="030F0702030302020204" pitchFamily="66" charset="0"/>
              </a:defRPr>
            </a:lvl1pPr>
          </a:lstStyle>
          <a:p>
            <a:r>
              <a:rPr lang="en-US" dirty="0"/>
              <a:t>Have a go at questions 		 on the worksheet</a:t>
            </a:r>
            <a:endParaRPr lang="en-GB" dirty="0"/>
          </a:p>
        </p:txBody>
      </p:sp>
    </p:spTree>
    <p:extLst>
      <p:ext uri="{BB962C8B-B14F-4D97-AF65-F5344CB8AC3E}">
        <p14:creationId xmlns:p14="http://schemas.microsoft.com/office/powerpoint/2010/main" val="795202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Your turn KS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84109" y="1989209"/>
            <a:ext cx="7605216" cy="3005873"/>
          </a:xfrm>
          <a:prstGeom prst="rect">
            <a:avLst/>
          </a:prstGeom>
        </p:spPr>
        <p:txBody>
          <a:bodyPr anchor="ctr"/>
          <a:lstStyle>
            <a:lvl1pPr algn="ctr">
              <a:defRPr baseline="0">
                <a:latin typeface="+mn-lt"/>
              </a:defRPr>
            </a:lvl1pPr>
          </a:lstStyle>
          <a:p>
            <a:r>
              <a:rPr lang="en-US" dirty="0"/>
              <a:t>Have a go at questions 	on the worksheet</a:t>
            </a:r>
            <a:endParaRPr lang="en-GB" dirty="0"/>
          </a:p>
        </p:txBody>
      </p:sp>
    </p:spTree>
    <p:extLst>
      <p:ext uri="{BB962C8B-B14F-4D97-AF65-F5344CB8AC3E}">
        <p14:creationId xmlns:p14="http://schemas.microsoft.com/office/powerpoint/2010/main" val="3891686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00543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84605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t>11/29/2020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699127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t>11/29/2020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061317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t>11/29/2020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82036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11/29/2020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664716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11/29/2020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965844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8"/>
          <p:cNvSpPr>
            <a:spLocks noGrp="1"/>
          </p:cNvSpPr>
          <p:nvPr>
            <p:ph type="dt" sz="half" idx="10"/>
          </p:nvPr>
        </p:nvSpPr>
        <p:spPr/>
        <p:txBody>
          <a:bodyPr/>
          <a:lstStyle/>
          <a:p>
            <a:fld id="{5586B75A-687E-405C-8A0B-8D00578BA2C3}" type="datetimeFigureOut">
              <a:rPr lang="en-US" dirty="0"/>
              <a:pPr/>
              <a:t>11/29/2020</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072050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11/29/2020</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407693073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B02BD9-91A9-9F43-BF82-7E7C0E55B94B}"/>
              </a:ext>
            </a:extLst>
          </p:cNvPr>
          <p:cNvSpPr/>
          <p:nvPr userDrawn="1"/>
        </p:nvSpPr>
        <p:spPr>
          <a:xfrm>
            <a:off x="728869" y="606287"/>
            <a:ext cx="10031896" cy="573487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latin typeface="Comic Sans MS" panose="030F0702030302020204" pitchFamily="66" charset="0"/>
            </a:endParaRPr>
          </a:p>
        </p:txBody>
      </p:sp>
      <p:sp>
        <p:nvSpPr>
          <p:cNvPr id="6" name="Rectangle 5"/>
          <p:cNvSpPr/>
          <p:nvPr userDrawn="1"/>
        </p:nvSpPr>
        <p:spPr>
          <a:xfrm>
            <a:off x="502025" y="6553201"/>
            <a:ext cx="1960281" cy="242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Comic Sans MS" panose="030F0702030302020204" pitchFamily="66" charset="0"/>
            </a:endParaRPr>
          </a:p>
        </p:txBody>
      </p:sp>
      <p:pic>
        <p:nvPicPr>
          <p:cNvPr id="5" name="Picture 4" descr="A picture containing table&#10;&#10;Description automatically generated">
            <a:extLst>
              <a:ext uri="{FF2B5EF4-FFF2-40B4-BE49-F238E27FC236}">
                <a16:creationId xmlns:a16="http://schemas.microsoft.com/office/drawing/2014/main" id="{D3D08606-BA4C-8046-935F-20760BC2766D}"/>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87383141"/>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green sign with white text&#10;&#10;Description automatically generated">
            <a:extLst>
              <a:ext uri="{FF2B5EF4-FFF2-40B4-BE49-F238E27FC236}">
                <a16:creationId xmlns:a16="http://schemas.microsoft.com/office/drawing/2014/main" id="{E7898E14-59E6-7D4D-8006-F74307CCB985}"/>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37845443"/>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table&#10;&#10;Description automatically generated">
            <a:extLst>
              <a:ext uri="{FF2B5EF4-FFF2-40B4-BE49-F238E27FC236}">
                <a16:creationId xmlns:a16="http://schemas.microsoft.com/office/drawing/2014/main" id="{F33BA71E-3CF0-1E4E-BEEE-6280AD06DDC9}"/>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18839742"/>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computer&#10;&#10;Description automatically generated">
            <a:extLst>
              <a:ext uri="{FF2B5EF4-FFF2-40B4-BE49-F238E27FC236}">
                <a16:creationId xmlns:a16="http://schemas.microsoft.com/office/drawing/2014/main" id="{3A3B0A72-DFF8-FC43-8B3B-B0D9C1468E83}"/>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83694463"/>
      </p:ext>
    </p:extLst>
  </p:cSld>
  <p:clrMap bg1="lt1" tx1="dk1" bg2="lt2" tx2="dk2" accent1="accent1" accent2="accent2" accent3="accent3" accent4="accent4" accent5="accent5" accent6="accent6" hlink="hlink" folHlink="folHlink"/>
  <p:sldLayoutIdLst>
    <p:sldLayoutId id="2147483679" r:id="rId1"/>
    <p:sldLayoutId id="214748368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14.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4.xml"/><Relationship Id="rId1" Type="http://schemas.openxmlformats.org/officeDocument/2006/relationships/tags" Target="../tags/tag5.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4.xml"/><Relationship Id="rId1" Type="http://schemas.openxmlformats.org/officeDocument/2006/relationships/tags" Target="../tags/tag6.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4.xml"/><Relationship Id="rId1" Type="http://schemas.openxmlformats.org/officeDocument/2006/relationships/tags" Target="../tags/tag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4.png"/><Relationship Id="rId2" Type="http://schemas.openxmlformats.org/officeDocument/2006/relationships/slideLayout" Target="../slideLayouts/slideLayout14.xml"/><Relationship Id="rId1" Type="http://schemas.openxmlformats.org/officeDocument/2006/relationships/tags" Target="../tags/tag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D755B-E466-4BF8-9EE9-C23176403B63}"/>
              </a:ext>
            </a:extLst>
          </p:cNvPr>
          <p:cNvSpPr>
            <a:spLocks noGrp="1"/>
          </p:cNvSpPr>
          <p:nvPr>
            <p:ph type="ctrTitle"/>
          </p:nvPr>
        </p:nvSpPr>
        <p:spPr/>
        <p:txBody>
          <a:bodyPr/>
          <a:lstStyle/>
          <a:p>
            <a:r>
              <a:rPr lang="en-GB" dirty="0"/>
              <a:t>Wednesday 2nd December 2020</a:t>
            </a:r>
          </a:p>
        </p:txBody>
      </p:sp>
      <p:sp>
        <p:nvSpPr>
          <p:cNvPr id="3" name="Subtitle 2">
            <a:extLst>
              <a:ext uri="{FF2B5EF4-FFF2-40B4-BE49-F238E27FC236}">
                <a16:creationId xmlns:a16="http://schemas.microsoft.com/office/drawing/2014/main" id="{E4F9D54B-DDA4-443F-A6FF-9BCBBE8A7EA6}"/>
              </a:ext>
            </a:extLst>
          </p:cNvPr>
          <p:cNvSpPr>
            <a:spLocks noGrp="1"/>
          </p:cNvSpPr>
          <p:nvPr>
            <p:ph type="subTitle" idx="1"/>
          </p:nvPr>
        </p:nvSpPr>
        <p:spPr/>
        <p:txBody>
          <a:bodyPr/>
          <a:lstStyle/>
          <a:p>
            <a:endParaRPr lang="en-GB" dirty="0"/>
          </a:p>
        </p:txBody>
      </p:sp>
      <p:pic>
        <p:nvPicPr>
          <p:cNvPr id="5" name="Picture 4">
            <a:extLst>
              <a:ext uri="{FF2B5EF4-FFF2-40B4-BE49-F238E27FC236}">
                <a16:creationId xmlns:a16="http://schemas.microsoft.com/office/drawing/2014/main" id="{AFA565EA-1A88-4DCC-8438-1635C72B4FF6}"/>
              </a:ext>
            </a:extLst>
          </p:cNvPr>
          <p:cNvPicPr>
            <a:picLocks noChangeAspect="1"/>
          </p:cNvPicPr>
          <p:nvPr/>
        </p:nvPicPr>
        <p:blipFill>
          <a:blip r:embed="rId2"/>
          <a:stretch>
            <a:fillRect/>
          </a:stretch>
        </p:blipFill>
        <p:spPr>
          <a:xfrm>
            <a:off x="8191453" y="4206876"/>
            <a:ext cx="2733675" cy="1933575"/>
          </a:xfrm>
          <a:prstGeom prst="rect">
            <a:avLst/>
          </a:prstGeom>
        </p:spPr>
      </p:pic>
    </p:spTree>
    <p:extLst>
      <p:ext uri="{BB962C8B-B14F-4D97-AF65-F5344CB8AC3E}">
        <p14:creationId xmlns:p14="http://schemas.microsoft.com/office/powerpoint/2010/main" val="2712368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139BD-A8A8-4BFA-B17F-D44AA09FEDDA}"/>
              </a:ext>
            </a:extLst>
          </p:cNvPr>
          <p:cNvSpPr>
            <a:spLocks noGrp="1"/>
          </p:cNvSpPr>
          <p:nvPr>
            <p:ph type="title"/>
          </p:nvPr>
        </p:nvSpPr>
        <p:spPr/>
        <p:txBody>
          <a:bodyPr/>
          <a:lstStyle/>
          <a:p>
            <a:r>
              <a:rPr lang="en-GB" dirty="0"/>
              <a:t>Example…</a:t>
            </a:r>
          </a:p>
        </p:txBody>
      </p:sp>
      <p:sp>
        <p:nvSpPr>
          <p:cNvPr id="3" name="Content Placeholder 2">
            <a:extLst>
              <a:ext uri="{FF2B5EF4-FFF2-40B4-BE49-F238E27FC236}">
                <a16:creationId xmlns:a16="http://schemas.microsoft.com/office/drawing/2014/main" id="{99C947D5-8130-45A6-92E6-5A7200D9A9B8}"/>
              </a:ext>
            </a:extLst>
          </p:cNvPr>
          <p:cNvSpPr>
            <a:spLocks noGrp="1"/>
          </p:cNvSpPr>
          <p:nvPr>
            <p:ph idx="1"/>
          </p:nvPr>
        </p:nvSpPr>
        <p:spPr/>
        <p:txBody>
          <a:bodyPr>
            <a:normAutofit/>
          </a:bodyPr>
          <a:lstStyle/>
          <a:p>
            <a:r>
              <a:rPr lang="en-GB" sz="3200" dirty="0">
                <a:solidFill>
                  <a:schemeClr val="tx1"/>
                </a:solidFill>
              </a:rPr>
              <a:t>“The loveliest landscapes looked like boiled spinach in it.” (alliteration and simile)</a:t>
            </a:r>
          </a:p>
          <a:p>
            <a:r>
              <a:rPr lang="en-GB" sz="3200" dirty="0">
                <a:solidFill>
                  <a:schemeClr val="tx1"/>
                </a:solidFill>
              </a:rPr>
              <a:t>Hans Christian Andersen describes the impact that the mirror has on beautiful settings and the use of “boiled spinach” is effective and helps us understand how disgusting the mirror makes things look. </a:t>
            </a:r>
          </a:p>
        </p:txBody>
      </p:sp>
    </p:spTree>
    <p:extLst>
      <p:ext uri="{BB962C8B-B14F-4D97-AF65-F5344CB8AC3E}">
        <p14:creationId xmlns:p14="http://schemas.microsoft.com/office/powerpoint/2010/main" val="43242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E2FE3A7B-DDFF-4F81-8AAE-11D96D138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1" name="Rectangle 10">
            <a:extLst>
              <a:ext uri="{FF2B5EF4-FFF2-40B4-BE49-F238E27FC236}">
                <a16:creationId xmlns:a16="http://schemas.microsoft.com/office/drawing/2014/main" id="{69825ADD-F95C-4747-9B41-5DB21C28E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5571066"/>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3" name="Rectangle 12">
            <a:extLst>
              <a:ext uri="{FF2B5EF4-FFF2-40B4-BE49-F238E27FC236}">
                <a16:creationId xmlns:a16="http://schemas.microsoft.com/office/drawing/2014/main" id="{86791A8E-B2BA-467D-BB87-8CFBFB13A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6948"/>
            <a:ext cx="10744200" cy="5404104"/>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le 1">
            <a:extLst>
              <a:ext uri="{FF2B5EF4-FFF2-40B4-BE49-F238E27FC236}">
                <a16:creationId xmlns:a16="http://schemas.microsoft.com/office/drawing/2014/main" id="{F96A1991-728C-4CB9-A9A5-8B4418D95CC9}"/>
              </a:ext>
            </a:extLst>
          </p:cNvPr>
          <p:cNvSpPr>
            <a:spLocks noGrp="1"/>
          </p:cNvSpPr>
          <p:nvPr>
            <p:ph type="title"/>
          </p:nvPr>
        </p:nvSpPr>
        <p:spPr>
          <a:xfrm>
            <a:off x="1286503" y="1285196"/>
            <a:ext cx="9607160" cy="2779429"/>
          </a:xfrm>
        </p:spPr>
        <p:txBody>
          <a:bodyPr vert="horz" lIns="91440" tIns="45720" rIns="91440" bIns="45720" rtlCol="0" anchor="b">
            <a:normAutofit/>
          </a:bodyPr>
          <a:lstStyle/>
          <a:p>
            <a:pPr algn="ctr">
              <a:lnSpc>
                <a:spcPct val="80000"/>
              </a:lnSpc>
            </a:pPr>
            <a:r>
              <a:rPr lang="en-US" sz="7200">
                <a:solidFill>
                  <a:srgbClr val="FFFFFF"/>
                </a:solidFill>
              </a:rPr>
              <a:t>Break</a:t>
            </a:r>
          </a:p>
        </p:txBody>
      </p:sp>
    </p:spTree>
    <p:extLst>
      <p:ext uri="{BB962C8B-B14F-4D97-AF65-F5344CB8AC3E}">
        <p14:creationId xmlns:p14="http://schemas.microsoft.com/office/powerpoint/2010/main" val="3635752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2BA59-9AD2-4784-B5CA-47F883260D62}"/>
              </a:ext>
            </a:extLst>
          </p:cNvPr>
          <p:cNvSpPr>
            <a:spLocks noGrp="1"/>
          </p:cNvSpPr>
          <p:nvPr>
            <p:ph type="title"/>
          </p:nvPr>
        </p:nvSpPr>
        <p:spPr>
          <a:xfrm>
            <a:off x="213878" y="176260"/>
            <a:ext cx="10772775" cy="903875"/>
          </a:xfrm>
        </p:spPr>
        <p:txBody>
          <a:bodyPr/>
          <a:lstStyle/>
          <a:p>
            <a:r>
              <a:rPr lang="en-GB" dirty="0"/>
              <a:t>DMM</a:t>
            </a:r>
          </a:p>
        </p:txBody>
      </p:sp>
      <p:sp>
        <p:nvSpPr>
          <p:cNvPr id="3" name="Content Placeholder 2">
            <a:extLst>
              <a:ext uri="{FF2B5EF4-FFF2-40B4-BE49-F238E27FC236}">
                <a16:creationId xmlns:a16="http://schemas.microsoft.com/office/drawing/2014/main" id="{9EB2C49A-B14E-44B4-9A7E-786D3F4F93C9}"/>
              </a:ext>
            </a:extLst>
          </p:cNvPr>
          <p:cNvSpPr>
            <a:spLocks noGrp="1"/>
          </p:cNvSpPr>
          <p:nvPr>
            <p:ph idx="1"/>
          </p:nvPr>
        </p:nvSpPr>
        <p:spPr>
          <a:xfrm>
            <a:off x="341745" y="1145310"/>
            <a:ext cx="11517745" cy="5449454"/>
          </a:xfrm>
        </p:spPr>
        <p:txBody>
          <a:bodyPr/>
          <a:lstStyle/>
          <a:p>
            <a:r>
              <a:rPr lang="en-GB" dirty="0">
                <a:solidFill>
                  <a:schemeClr val="tx1"/>
                </a:solidFill>
              </a:rPr>
              <a:t>Write the prime numbers from 0-40</a:t>
            </a:r>
          </a:p>
          <a:p>
            <a:endParaRPr lang="en-GB" dirty="0">
              <a:solidFill>
                <a:schemeClr val="tx1"/>
              </a:solidFill>
            </a:endParaRPr>
          </a:p>
          <a:p>
            <a:r>
              <a:rPr lang="en-GB" dirty="0">
                <a:solidFill>
                  <a:schemeClr val="tx1"/>
                </a:solidFill>
              </a:rPr>
              <a:t>Solve the following:</a:t>
            </a:r>
          </a:p>
          <a:p>
            <a:r>
              <a:rPr lang="en-GB" dirty="0">
                <a:solidFill>
                  <a:schemeClr val="tx1"/>
                </a:solidFill>
              </a:rPr>
              <a:t>A) 5²</a:t>
            </a:r>
          </a:p>
          <a:p>
            <a:r>
              <a:rPr lang="en-GB" dirty="0">
                <a:solidFill>
                  <a:schemeClr val="tx1"/>
                </a:solidFill>
              </a:rPr>
              <a:t>B) 6²</a:t>
            </a:r>
          </a:p>
          <a:p>
            <a:r>
              <a:rPr lang="en-GB" dirty="0">
                <a:solidFill>
                  <a:schemeClr val="tx1"/>
                </a:solidFill>
              </a:rPr>
              <a:t>C) 9²</a:t>
            </a:r>
          </a:p>
          <a:p>
            <a:r>
              <a:rPr lang="en-GB" dirty="0">
                <a:solidFill>
                  <a:schemeClr val="tx1"/>
                </a:solidFill>
              </a:rPr>
              <a:t>D) 10²</a:t>
            </a:r>
          </a:p>
          <a:p>
            <a:r>
              <a:rPr lang="en-GB" dirty="0">
                <a:solidFill>
                  <a:schemeClr val="tx1"/>
                </a:solidFill>
              </a:rPr>
              <a:t>E) 0²</a:t>
            </a:r>
          </a:p>
          <a:p>
            <a:endParaRPr lang="en-GB" dirty="0">
              <a:solidFill>
                <a:schemeClr val="tx1"/>
              </a:solidFill>
            </a:endParaRPr>
          </a:p>
          <a:p>
            <a:pPr marL="0" indent="0">
              <a:buNone/>
            </a:pPr>
            <a:r>
              <a:rPr lang="en-GB" dirty="0">
                <a:solidFill>
                  <a:schemeClr val="tx1"/>
                </a:solidFill>
              </a:rPr>
              <a:t>Can you solve the following?</a:t>
            </a:r>
          </a:p>
          <a:p>
            <a:pPr marL="0" indent="0">
              <a:buNone/>
            </a:pPr>
            <a:r>
              <a:rPr lang="en-GB" dirty="0">
                <a:solidFill>
                  <a:schemeClr val="tx1"/>
                </a:solidFill>
              </a:rPr>
              <a:t>A) 8² + 3²                                    B) 4² + 9² =                 C) 10² - 7² = </a:t>
            </a:r>
          </a:p>
        </p:txBody>
      </p:sp>
    </p:spTree>
    <p:extLst>
      <p:ext uri="{BB962C8B-B14F-4D97-AF65-F5344CB8AC3E}">
        <p14:creationId xmlns:p14="http://schemas.microsoft.com/office/powerpoint/2010/main" val="3089497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E2FE3A7B-DDFF-4F81-8AAE-11D96D138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2" name="Rectangle 11">
            <a:extLst>
              <a:ext uri="{FF2B5EF4-FFF2-40B4-BE49-F238E27FC236}">
                <a16:creationId xmlns:a16="http://schemas.microsoft.com/office/drawing/2014/main" id="{69825ADD-F95C-4747-9B41-5DB21C28E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5571066"/>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4" name="Rectangle 13">
            <a:extLst>
              <a:ext uri="{FF2B5EF4-FFF2-40B4-BE49-F238E27FC236}">
                <a16:creationId xmlns:a16="http://schemas.microsoft.com/office/drawing/2014/main" id="{86791A8E-B2BA-467D-BB87-8CFBFB13A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6948"/>
            <a:ext cx="10744200" cy="5404104"/>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3" name="Content Placeholder 2">
            <a:extLst>
              <a:ext uri="{FF2B5EF4-FFF2-40B4-BE49-F238E27FC236}">
                <a16:creationId xmlns:a16="http://schemas.microsoft.com/office/drawing/2014/main" id="{6E553ACE-0725-4CAA-B407-6273705865A7}"/>
              </a:ext>
            </a:extLst>
          </p:cNvPr>
          <p:cNvSpPr>
            <a:spLocks noGrp="1"/>
          </p:cNvSpPr>
          <p:nvPr>
            <p:ph idx="1"/>
          </p:nvPr>
        </p:nvSpPr>
        <p:spPr>
          <a:xfrm>
            <a:off x="1286503" y="4064626"/>
            <a:ext cx="9607159" cy="1476235"/>
          </a:xfrm>
        </p:spPr>
        <p:txBody>
          <a:bodyPr vert="horz" lIns="91440" tIns="45720" rIns="91440" bIns="45720" rtlCol="0">
            <a:normAutofit/>
          </a:bodyPr>
          <a:lstStyle/>
          <a:p>
            <a:pPr marL="0" indent="0" algn="ctr">
              <a:buNone/>
            </a:pPr>
            <a:r>
              <a:rPr lang="en-US" sz="2800">
                <a:solidFill>
                  <a:srgbClr val="FFFFFF"/>
                </a:solidFill>
                <a:latin typeface="+mj-lt"/>
              </a:rPr>
              <a:t>I can solve cubed number problems</a:t>
            </a:r>
          </a:p>
        </p:txBody>
      </p:sp>
      <p:sp>
        <p:nvSpPr>
          <p:cNvPr id="2" name="Title 1">
            <a:extLst>
              <a:ext uri="{FF2B5EF4-FFF2-40B4-BE49-F238E27FC236}">
                <a16:creationId xmlns:a16="http://schemas.microsoft.com/office/drawing/2014/main" id="{66D92FC2-7768-4B1C-BC44-719FFC90352E}"/>
              </a:ext>
            </a:extLst>
          </p:cNvPr>
          <p:cNvSpPr>
            <a:spLocks noGrp="1"/>
          </p:cNvSpPr>
          <p:nvPr>
            <p:ph type="title"/>
          </p:nvPr>
        </p:nvSpPr>
        <p:spPr>
          <a:xfrm>
            <a:off x="1286503" y="1285196"/>
            <a:ext cx="9607160" cy="2779429"/>
          </a:xfrm>
        </p:spPr>
        <p:txBody>
          <a:bodyPr vert="horz" lIns="91440" tIns="45720" rIns="91440" bIns="45720" rtlCol="0" anchor="b">
            <a:normAutofit/>
          </a:bodyPr>
          <a:lstStyle/>
          <a:p>
            <a:pPr algn="ctr">
              <a:lnSpc>
                <a:spcPct val="80000"/>
              </a:lnSpc>
            </a:pPr>
            <a:r>
              <a:rPr lang="en-US" sz="7200" dirty="0" err="1">
                <a:solidFill>
                  <a:srgbClr val="FFFFFF"/>
                </a:solidFill>
              </a:rPr>
              <a:t>Maths</a:t>
            </a:r>
            <a:endParaRPr lang="en-US" sz="7200" dirty="0">
              <a:solidFill>
                <a:srgbClr val="FFFFFF"/>
              </a:solidFill>
            </a:endParaRPr>
          </a:p>
        </p:txBody>
      </p:sp>
    </p:spTree>
    <p:extLst>
      <p:ext uri="{BB962C8B-B14F-4D97-AF65-F5344CB8AC3E}">
        <p14:creationId xmlns:p14="http://schemas.microsoft.com/office/powerpoint/2010/main" val="1886739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2219550" y="334777"/>
                <a:ext cx="7497474" cy="440120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		</a:t>
                </a:r>
                <a14:m>
                  <m:oMath xmlns:m="http://schemas.openxmlformats.org/officeDocument/2006/math">
                    <m:sSup>
                      <m:sSupPr>
                        <m:ctrlP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Calibri" panose="020F0502020204030204" pitchFamily="34" charset="0"/>
                          </a:rPr>
                        </m:ctrlPr>
                      </m:sSupPr>
                      <m:e>
                        <m:r>
                          <m:rPr>
                            <m:nor/>
                          </m:rPr>
                          <a:rPr kumimoji="0" lang="en-GB" sz="28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rPr>
                          <m:t>5</m:t>
                        </m:r>
                      </m:e>
                      <m:sup>
                        <m:r>
                          <m:rPr>
                            <m:nor/>
                          </m:rPr>
                          <a:rPr kumimoji="0" lang="en-GB" sz="2800" b="0" i="0" u="none" strike="noStrike" kern="1200" cap="none" spc="0" normalizeH="0" baseline="30000" noProof="0">
                            <a:ln>
                              <a:noFill/>
                            </a:ln>
                            <a:solidFill>
                              <a:prstClr val="black"/>
                            </a:solidFill>
                            <a:effectLst/>
                            <a:uLnTx/>
                            <a:uFillTx/>
                            <a:latin typeface="Calibri" panose="020F0502020204030204"/>
                            <a:ea typeface="+mn-ea"/>
                            <a:cs typeface="Calibri" panose="020F0502020204030204" pitchFamily="34" charset="0"/>
                          </a:rPr>
                          <m:t>2</m:t>
                        </m:r>
                      </m:sup>
                    </m:sSup>
                  </m:oMath>
                </a14:m>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a:t>
                </a: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		</a:t>
                </a:r>
                <a14:m>
                  <m:oMath xmlns:m="http://schemas.openxmlformats.org/officeDocument/2006/math">
                    <m:sSup>
                      <m:sSupPr>
                        <m:ctrlP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Calibri" panose="020F0502020204030204" pitchFamily="34" charset="0"/>
                          </a:rPr>
                        </m:ctrlPr>
                      </m:sSupPr>
                      <m:e>
                        <m:r>
                          <m:rPr>
                            <m:nor/>
                          </m:rPr>
                          <a:rPr kumimoji="0" lang="en-GB" sz="28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rPr>
                          <m:t>47</m:t>
                        </m:r>
                      </m:e>
                      <m:sup>
                        <m:r>
                          <m:rPr>
                            <m:nor/>
                          </m:rPr>
                          <a:rPr kumimoji="0" lang="en-GB" sz="2800" b="0" i="0" u="none" strike="noStrike" kern="1200" cap="none" spc="0" normalizeH="0" baseline="30000" noProof="0">
                            <a:ln>
                              <a:noFill/>
                            </a:ln>
                            <a:solidFill>
                              <a:prstClr val="black"/>
                            </a:solidFill>
                            <a:effectLst/>
                            <a:uLnTx/>
                            <a:uFillTx/>
                            <a:latin typeface="Calibri" panose="020F0502020204030204"/>
                            <a:ea typeface="+mn-ea"/>
                            <a:cs typeface="Calibri" panose="020F0502020204030204" pitchFamily="34" charset="0"/>
                          </a:rPr>
                          <m:t>2</m:t>
                        </m:r>
                      </m:sup>
                    </m:sSup>
                  </m:oMath>
                </a14:m>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 </a:t>
                </a:r>
                <a:r>
                  <a:rPr kumimoji="0" lang="en-GB" sz="28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Calibri" panose="020F0502020204030204" pitchFamily="34" charset="0"/>
                  </a:rPr>
                  <a:t>47</a:t>
                </a:r>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		What is 9 squared?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		 </a:t>
                </a:r>
                <a14:m>
                  <m:oMath xmlns:m="http://schemas.openxmlformats.org/officeDocument/2006/math">
                    <m:sSup>
                      <m:sSupPr>
                        <m:ctrlP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Calibri" panose="020F0502020204030204" pitchFamily="34" charset="0"/>
                          </a:rPr>
                        </m:ctrlPr>
                      </m:sSupPr>
                      <m:e>
                        <m:r>
                          <m:rPr>
                            <m:nor/>
                          </m:rPr>
                          <a:rPr kumimoji="0" lang="en-GB" sz="28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rPr>
                          <m:t>3</m:t>
                        </m:r>
                      </m:e>
                      <m:sup>
                        <m:r>
                          <m:rPr>
                            <m:nor/>
                          </m:rPr>
                          <a:rPr kumimoji="0" lang="en-GB" sz="2800" b="0" i="0" u="none" strike="noStrike" kern="1200" cap="none" spc="0" normalizeH="0" baseline="30000" noProof="0">
                            <a:ln>
                              <a:noFill/>
                            </a:ln>
                            <a:solidFill>
                              <a:prstClr val="black"/>
                            </a:solidFill>
                            <a:effectLst/>
                            <a:uLnTx/>
                            <a:uFillTx/>
                            <a:latin typeface="Calibri" panose="020F0502020204030204"/>
                            <a:ea typeface="+mn-ea"/>
                            <a:cs typeface="Calibri" panose="020F0502020204030204" pitchFamily="34" charset="0"/>
                          </a:rPr>
                          <m:t>2</m:t>
                        </m:r>
                      </m:sup>
                    </m:sSup>
                  </m:oMath>
                </a14:m>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 + </a:t>
                </a:r>
                <a:r>
                  <a:rPr kumimoji="0" lang="en-GB" sz="28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Calibri" panose="020F0502020204030204" pitchFamily="34" charset="0"/>
                  </a:rPr>
                  <a:t>11 </a:t>
                </a:r>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2219550" y="334777"/>
                <a:ext cx="7497474" cy="4401205"/>
              </a:xfrm>
              <a:prstGeom prst="rect">
                <a:avLst/>
              </a:prstGeom>
              <a:blipFill>
                <a:blip r:embed="rId2"/>
                <a:stretch>
                  <a:fillRect l="-1626" t="-1801" b="-3047"/>
                </a:stretch>
              </a:blipFill>
            </p:spPr>
            <p:txBody>
              <a:bodyPr/>
              <a:lstStyle/>
              <a:p>
                <a:r>
                  <a:rPr lang="en-GB">
                    <a:noFill/>
                  </a:rPr>
                  <a:t> </a:t>
                </a:r>
              </a:p>
            </p:txBody>
          </p:sp>
        </mc:Fallback>
      </mc:AlternateContent>
      <p:sp>
        <p:nvSpPr>
          <p:cNvPr id="7" name="Rectangle 6"/>
          <p:cNvSpPr/>
          <p:nvPr/>
        </p:nvSpPr>
        <p:spPr>
          <a:xfrm>
            <a:off x="4977982" y="1699213"/>
            <a:ext cx="403860" cy="3750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03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2219550" y="334777"/>
                <a:ext cx="7497474" cy="440120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		</a:t>
                </a:r>
                <a14:m>
                  <m:oMath xmlns:m="http://schemas.openxmlformats.org/officeDocument/2006/math">
                    <m:sSup>
                      <m:sSupPr>
                        <m:ctrlP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Calibri" panose="020F0502020204030204" pitchFamily="34" charset="0"/>
                          </a:rPr>
                        </m:ctrlPr>
                      </m:sSupPr>
                      <m:e>
                        <m:r>
                          <m:rPr>
                            <m:nor/>
                          </m:rPr>
                          <a:rPr kumimoji="0" lang="en-GB" sz="28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rPr>
                          <m:t>5</m:t>
                        </m:r>
                      </m:e>
                      <m:sup>
                        <m:r>
                          <m:rPr>
                            <m:nor/>
                          </m:rPr>
                          <a:rPr kumimoji="0" lang="en-GB" sz="2800" b="0" i="0" u="none" strike="noStrike" kern="1200" cap="none" spc="0" normalizeH="0" baseline="30000" noProof="0">
                            <a:ln>
                              <a:noFill/>
                            </a:ln>
                            <a:solidFill>
                              <a:prstClr val="black"/>
                            </a:solidFill>
                            <a:effectLst/>
                            <a:uLnTx/>
                            <a:uFillTx/>
                            <a:latin typeface="Calibri" panose="020F0502020204030204"/>
                            <a:ea typeface="+mn-ea"/>
                            <a:cs typeface="Calibri" panose="020F0502020204030204" pitchFamily="34" charset="0"/>
                          </a:rPr>
                          <m:t>2</m:t>
                        </m:r>
                      </m:sup>
                    </m:sSup>
                  </m:oMath>
                </a14:m>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a:t>
                </a: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		</a:t>
                </a:r>
                <a14:m>
                  <m:oMath xmlns:m="http://schemas.openxmlformats.org/officeDocument/2006/math">
                    <m:sSup>
                      <m:sSupPr>
                        <m:ctrlP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Calibri" panose="020F0502020204030204" pitchFamily="34" charset="0"/>
                          </a:rPr>
                        </m:ctrlPr>
                      </m:sSupPr>
                      <m:e>
                        <m:r>
                          <m:rPr>
                            <m:nor/>
                          </m:rPr>
                          <a:rPr kumimoji="0" lang="en-GB" sz="28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rPr>
                          <m:t>47</m:t>
                        </m:r>
                      </m:e>
                      <m:sup>
                        <m:r>
                          <m:rPr>
                            <m:nor/>
                          </m:rPr>
                          <a:rPr kumimoji="0" lang="en-GB" sz="2800" b="0" i="0" u="none" strike="noStrike" kern="1200" cap="none" spc="0" normalizeH="0" baseline="30000" noProof="0">
                            <a:ln>
                              <a:noFill/>
                            </a:ln>
                            <a:solidFill>
                              <a:prstClr val="black"/>
                            </a:solidFill>
                            <a:effectLst/>
                            <a:uLnTx/>
                            <a:uFillTx/>
                            <a:latin typeface="Calibri" panose="020F0502020204030204"/>
                            <a:ea typeface="+mn-ea"/>
                            <a:cs typeface="Calibri" panose="020F0502020204030204" pitchFamily="34" charset="0"/>
                          </a:rPr>
                          <m:t>2</m:t>
                        </m:r>
                      </m:sup>
                    </m:sSup>
                  </m:oMath>
                </a14:m>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 </a:t>
                </a:r>
                <a:r>
                  <a:rPr kumimoji="0" lang="en-GB" sz="28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Calibri" panose="020F0502020204030204" pitchFamily="34" charset="0"/>
                  </a:rPr>
                  <a:t>47</a:t>
                </a:r>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		What is 9 squared?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		 </a:t>
                </a:r>
                <a14:m>
                  <m:oMath xmlns:m="http://schemas.openxmlformats.org/officeDocument/2006/math">
                    <m:sSup>
                      <m:sSupPr>
                        <m:ctrlP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Calibri" panose="020F0502020204030204" pitchFamily="34" charset="0"/>
                          </a:rPr>
                        </m:ctrlPr>
                      </m:sSupPr>
                      <m:e>
                        <m:r>
                          <m:rPr>
                            <m:nor/>
                          </m:rPr>
                          <a:rPr kumimoji="0" lang="en-GB" sz="28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rPr>
                          <m:t>3</m:t>
                        </m:r>
                      </m:e>
                      <m:sup>
                        <m:r>
                          <m:rPr>
                            <m:nor/>
                          </m:rPr>
                          <a:rPr kumimoji="0" lang="en-GB" sz="2800" b="0" i="0" u="none" strike="noStrike" kern="1200" cap="none" spc="0" normalizeH="0" baseline="30000" noProof="0">
                            <a:ln>
                              <a:noFill/>
                            </a:ln>
                            <a:solidFill>
                              <a:prstClr val="black"/>
                            </a:solidFill>
                            <a:effectLst/>
                            <a:uLnTx/>
                            <a:uFillTx/>
                            <a:latin typeface="Calibri" panose="020F0502020204030204"/>
                            <a:ea typeface="+mn-ea"/>
                            <a:cs typeface="Calibri" panose="020F0502020204030204" pitchFamily="34" charset="0"/>
                          </a:rPr>
                          <m:t>2</m:t>
                        </m:r>
                      </m:sup>
                    </m:sSup>
                  </m:oMath>
                </a14:m>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 + </a:t>
                </a:r>
                <a:r>
                  <a:rPr kumimoji="0" lang="en-GB" sz="28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Calibri" panose="020F0502020204030204" pitchFamily="34" charset="0"/>
                  </a:rPr>
                  <a:t>11 </a:t>
                </a:r>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2219550" y="334777"/>
                <a:ext cx="7497474" cy="4401205"/>
              </a:xfrm>
              <a:prstGeom prst="rect">
                <a:avLst/>
              </a:prstGeom>
              <a:blipFill>
                <a:blip r:embed="rId3"/>
                <a:stretch>
                  <a:fillRect l="-1626" t="-1801" b="-3047"/>
                </a:stretch>
              </a:blipFill>
            </p:spPr>
            <p:txBody>
              <a:bodyPr/>
              <a:lstStyle/>
              <a:p>
                <a:r>
                  <a:rPr lang="en-GB">
                    <a:noFill/>
                  </a:rPr>
                  <a:t> </a:t>
                </a:r>
              </a:p>
            </p:txBody>
          </p:sp>
        </mc:Fallback>
      </mc:AlternateContent>
      <p:sp>
        <p:nvSpPr>
          <p:cNvPr id="7" name="Rectangle 6"/>
          <p:cNvSpPr/>
          <p:nvPr/>
        </p:nvSpPr>
        <p:spPr>
          <a:xfrm>
            <a:off x="4977982" y="1699213"/>
            <a:ext cx="403860" cy="3750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3954604" y="354237"/>
            <a:ext cx="142723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25</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
        <p:nvSpPr>
          <p:cNvPr id="6" name="TextBox 5"/>
          <p:cNvSpPr txBox="1"/>
          <p:nvPr/>
        </p:nvSpPr>
        <p:spPr>
          <a:xfrm>
            <a:off x="4909524" y="1622628"/>
            <a:ext cx="65307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47</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
        <p:nvSpPr>
          <p:cNvPr id="8" name="TextBox 7"/>
          <p:cNvSpPr txBox="1"/>
          <p:nvPr/>
        </p:nvSpPr>
        <p:spPr>
          <a:xfrm>
            <a:off x="6357324" y="2904758"/>
            <a:ext cx="65307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81</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
        <p:nvSpPr>
          <p:cNvPr id="9" name="TextBox 8"/>
          <p:cNvSpPr txBox="1"/>
          <p:nvPr/>
        </p:nvSpPr>
        <p:spPr>
          <a:xfrm>
            <a:off x="4734865" y="4179560"/>
            <a:ext cx="65307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20</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Tree>
    <p:custDataLst>
      <p:tags r:id="rId1"/>
    </p:custDataLst>
    <p:extLst>
      <p:ext uri="{BB962C8B-B14F-4D97-AF65-F5344CB8AC3E}">
        <p14:creationId xmlns:p14="http://schemas.microsoft.com/office/powerpoint/2010/main" val="330826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1309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4026945" y="1474095"/>
            <a:ext cx="1385978" cy="1591306"/>
          </a:xfrm>
          <a:prstGeom prst="rect">
            <a:avLst/>
          </a:prstGeom>
        </p:spPr>
      </p:pic>
      <p:pic>
        <p:nvPicPr>
          <p:cNvPr id="3" name="Picture 2">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5973845" y="1474095"/>
            <a:ext cx="1385978" cy="1591306"/>
          </a:xfrm>
          <a:prstGeom prst="rect">
            <a:avLst/>
          </a:prstGeom>
        </p:spPr>
      </p:pic>
      <p:pic>
        <p:nvPicPr>
          <p:cNvPr id="4" name="Picture 3">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5000395" y="1474095"/>
            <a:ext cx="1385978" cy="1591306"/>
          </a:xfrm>
          <a:prstGeom prst="rect">
            <a:avLst/>
          </a:prstGeom>
        </p:spPr>
      </p:pic>
      <p:pic>
        <p:nvPicPr>
          <p:cNvPr id="5" name="Picture 4">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2080045" y="1474095"/>
            <a:ext cx="1385978" cy="1591306"/>
          </a:xfrm>
          <a:prstGeom prst="rect">
            <a:avLst/>
          </a:prstGeom>
        </p:spPr>
      </p:pic>
      <p:pic>
        <p:nvPicPr>
          <p:cNvPr id="6" name="Picture 5">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3053495" y="1474095"/>
            <a:ext cx="1385978" cy="1591306"/>
          </a:xfrm>
          <a:prstGeom prst="rect">
            <a:avLst/>
          </a:prstGeom>
        </p:spPr>
      </p:pic>
      <p:pic>
        <p:nvPicPr>
          <p:cNvPr id="7" name="Picture 6">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6947295" y="1474095"/>
            <a:ext cx="1385978" cy="1591306"/>
          </a:xfrm>
          <a:prstGeom prst="rect">
            <a:avLst/>
          </a:prstGeom>
        </p:spPr>
      </p:pic>
      <p:sp>
        <p:nvSpPr>
          <p:cNvPr id="11" name="TextBox 10"/>
          <p:cNvSpPr txBox="1"/>
          <p:nvPr/>
        </p:nvSpPr>
        <p:spPr>
          <a:xfrm>
            <a:off x="2349121" y="1019631"/>
            <a:ext cx="586703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Is it possible to make a cube?</a:t>
            </a:r>
          </a:p>
        </p:txBody>
      </p:sp>
      <p:sp>
        <p:nvSpPr>
          <p:cNvPr id="12" name="TextBox 11"/>
          <p:cNvSpPr txBox="1"/>
          <p:nvPr/>
        </p:nvSpPr>
        <p:spPr>
          <a:xfrm>
            <a:off x="2349120" y="373628"/>
            <a:ext cx="586703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Here are 6 cubes</a:t>
            </a:r>
          </a:p>
        </p:txBody>
      </p:sp>
      <p:pic>
        <p:nvPicPr>
          <p:cNvPr id="13" name="Picture 12"/>
          <p:cNvPicPr>
            <a:picLocks noChangeAspect="1"/>
          </p:cNvPicPr>
          <p:nvPr/>
        </p:nvPicPr>
        <p:blipFill>
          <a:blip r:embed="rId4"/>
          <a:stretch>
            <a:fillRect/>
          </a:stretch>
        </p:blipFill>
        <p:spPr>
          <a:xfrm>
            <a:off x="8871834" y="531735"/>
            <a:ext cx="747045" cy="747045"/>
          </a:xfrm>
          <a:prstGeom prst="rect">
            <a:avLst/>
          </a:prstGeom>
        </p:spPr>
      </p:pic>
      <p:sp>
        <p:nvSpPr>
          <p:cNvPr id="14" name="TextBox 13"/>
          <p:cNvSpPr txBox="1"/>
          <p:nvPr/>
        </p:nvSpPr>
        <p:spPr>
          <a:xfrm>
            <a:off x="7174677" y="674424"/>
            <a:ext cx="209513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Have a think</a:t>
            </a:r>
          </a:p>
        </p:txBody>
      </p:sp>
      <p:grpSp>
        <p:nvGrpSpPr>
          <p:cNvPr id="24" name="Group 23"/>
          <p:cNvGrpSpPr/>
          <p:nvPr/>
        </p:nvGrpSpPr>
        <p:grpSpPr>
          <a:xfrm>
            <a:off x="4774725" y="2949320"/>
            <a:ext cx="2098301" cy="2287554"/>
            <a:chOff x="3250724" y="2949320"/>
            <a:chExt cx="2098301" cy="2287554"/>
          </a:xfrm>
        </p:grpSpPr>
        <p:pic>
          <p:nvPicPr>
            <p:cNvPr id="16" name="Picture 15">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3800982" y="3493168"/>
              <a:ext cx="1385978" cy="1591306"/>
            </a:xfrm>
            <a:prstGeom prst="rect">
              <a:avLst/>
            </a:prstGeom>
          </p:spPr>
        </p:pic>
        <p:pic>
          <p:nvPicPr>
            <p:cNvPr id="17" name="Picture 16">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3963047" y="3637037"/>
              <a:ext cx="1385978" cy="1591306"/>
            </a:xfrm>
            <a:prstGeom prst="rect">
              <a:avLst/>
            </a:prstGeom>
          </p:spPr>
        </p:pic>
        <p:pic>
          <p:nvPicPr>
            <p:cNvPr id="18" name="Picture 17">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3250724" y="3493168"/>
              <a:ext cx="1385978" cy="1591306"/>
            </a:xfrm>
            <a:prstGeom prst="rect">
              <a:avLst/>
            </a:prstGeom>
          </p:spPr>
        </p:pic>
        <p:pic>
          <p:nvPicPr>
            <p:cNvPr id="19" name="Picture 18">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3404107" y="3645568"/>
              <a:ext cx="1385978" cy="1591306"/>
            </a:xfrm>
            <a:prstGeom prst="rect">
              <a:avLst/>
            </a:prstGeom>
          </p:spPr>
        </p:pic>
        <p:pic>
          <p:nvPicPr>
            <p:cNvPr id="22" name="Picture 21">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3250724" y="2949320"/>
              <a:ext cx="1385978" cy="1591306"/>
            </a:xfrm>
            <a:prstGeom prst="rect">
              <a:avLst/>
            </a:prstGeom>
          </p:spPr>
        </p:pic>
        <p:pic>
          <p:nvPicPr>
            <p:cNvPr id="23" name="Picture 22">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3404107" y="3101720"/>
              <a:ext cx="1385978" cy="1591306"/>
            </a:xfrm>
            <a:prstGeom prst="rect">
              <a:avLst/>
            </a:prstGeom>
          </p:spPr>
        </p:pic>
      </p:grpSp>
    </p:spTree>
    <p:custDataLst>
      <p:tags r:id="rId1"/>
    </p:custDataLst>
    <p:extLst>
      <p:ext uri="{BB962C8B-B14F-4D97-AF65-F5344CB8AC3E}">
        <p14:creationId xmlns:p14="http://schemas.microsoft.com/office/powerpoint/2010/main" val="217273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9"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tgtEl>
                                          <p:spTgt spid="14"/>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8331046" y="362048"/>
            <a:ext cx="1385978" cy="1591306"/>
          </a:xfrm>
          <a:prstGeom prst="rect">
            <a:avLst/>
          </a:prstGeom>
        </p:spPr>
      </p:pic>
      <p:pic>
        <p:nvPicPr>
          <p:cNvPr id="8" name="Picture 7">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2996563" y="362048"/>
            <a:ext cx="1385978" cy="1591306"/>
          </a:xfrm>
          <a:prstGeom prst="rect">
            <a:avLst/>
          </a:prstGeom>
        </p:spPr>
      </p:pic>
      <p:pic>
        <p:nvPicPr>
          <p:cNvPr id="3" name="Picture 2">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2107482" y="362048"/>
            <a:ext cx="1385978" cy="1591306"/>
          </a:xfrm>
          <a:prstGeom prst="rect">
            <a:avLst/>
          </a:prstGeom>
        </p:spPr>
      </p:pic>
      <p:pic>
        <p:nvPicPr>
          <p:cNvPr id="5" name="Picture 4">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4774725" y="362048"/>
            <a:ext cx="1385978" cy="1591306"/>
          </a:xfrm>
          <a:prstGeom prst="rect">
            <a:avLst/>
          </a:prstGeom>
        </p:spPr>
      </p:pic>
      <p:pic>
        <p:nvPicPr>
          <p:cNvPr id="6" name="Picture 5">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3885644" y="362048"/>
            <a:ext cx="1385978" cy="1591306"/>
          </a:xfrm>
          <a:prstGeom prst="rect">
            <a:avLst/>
          </a:prstGeom>
        </p:spPr>
      </p:pic>
      <p:pic>
        <p:nvPicPr>
          <p:cNvPr id="9" name="Picture 8">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7441968" y="362048"/>
            <a:ext cx="1385978" cy="1591306"/>
          </a:xfrm>
          <a:prstGeom prst="rect">
            <a:avLst/>
          </a:prstGeom>
        </p:spPr>
      </p:pic>
      <p:pic>
        <p:nvPicPr>
          <p:cNvPr id="2" name="Picture 1">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5663806" y="362048"/>
            <a:ext cx="1385978" cy="1591306"/>
          </a:xfrm>
          <a:prstGeom prst="rect">
            <a:avLst/>
          </a:prstGeom>
        </p:spPr>
      </p:pic>
      <p:pic>
        <p:nvPicPr>
          <p:cNvPr id="4" name="Picture 3">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6552887" y="362048"/>
            <a:ext cx="1385978" cy="1591306"/>
          </a:xfrm>
          <a:prstGeom prst="rect">
            <a:avLst/>
          </a:prstGeom>
        </p:spPr>
      </p:pic>
      <p:sp>
        <p:nvSpPr>
          <p:cNvPr id="12" name="TextBox 11"/>
          <p:cNvSpPr txBox="1"/>
          <p:nvPr/>
        </p:nvSpPr>
        <p:spPr>
          <a:xfrm>
            <a:off x="2338103" y="2166165"/>
            <a:ext cx="586703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Is it possible to make a cube?</a:t>
            </a:r>
          </a:p>
        </p:txBody>
      </p:sp>
      <p:grpSp>
        <p:nvGrpSpPr>
          <p:cNvPr id="21" name="Group 20"/>
          <p:cNvGrpSpPr/>
          <p:nvPr/>
        </p:nvGrpSpPr>
        <p:grpSpPr>
          <a:xfrm>
            <a:off x="5111553" y="2844889"/>
            <a:ext cx="2098301" cy="2287554"/>
            <a:chOff x="-2650866" y="779253"/>
            <a:chExt cx="2098301" cy="2287554"/>
          </a:xfrm>
        </p:grpSpPr>
        <p:pic>
          <p:nvPicPr>
            <p:cNvPr id="14" name="Picture 13">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2100608" y="1323101"/>
              <a:ext cx="1385978" cy="1591306"/>
            </a:xfrm>
            <a:prstGeom prst="rect">
              <a:avLst/>
            </a:prstGeom>
          </p:spPr>
        </p:pic>
        <p:pic>
          <p:nvPicPr>
            <p:cNvPr id="16" name="Picture 15">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1938543" y="1466970"/>
              <a:ext cx="1385978" cy="1591306"/>
            </a:xfrm>
            <a:prstGeom prst="rect">
              <a:avLst/>
            </a:prstGeom>
          </p:spPr>
        </p:pic>
        <p:pic>
          <p:nvPicPr>
            <p:cNvPr id="13" name="Picture 12">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2650866" y="1323101"/>
              <a:ext cx="1385978" cy="1591306"/>
            </a:xfrm>
            <a:prstGeom prst="rect">
              <a:avLst/>
            </a:prstGeom>
          </p:spPr>
        </p:pic>
        <p:pic>
          <p:nvPicPr>
            <p:cNvPr id="15" name="Picture 14">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2497483" y="1475501"/>
              <a:ext cx="1385978" cy="1591306"/>
            </a:xfrm>
            <a:prstGeom prst="rect">
              <a:avLst/>
            </a:prstGeom>
          </p:spPr>
        </p:pic>
        <p:pic>
          <p:nvPicPr>
            <p:cNvPr id="17" name="Picture 16">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2100608" y="779253"/>
              <a:ext cx="1385978" cy="1591306"/>
            </a:xfrm>
            <a:prstGeom prst="rect">
              <a:avLst/>
            </a:prstGeom>
          </p:spPr>
        </p:pic>
        <p:pic>
          <p:nvPicPr>
            <p:cNvPr id="18" name="Picture 17">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1938543" y="923122"/>
              <a:ext cx="1385978" cy="1591306"/>
            </a:xfrm>
            <a:prstGeom prst="rect">
              <a:avLst/>
            </a:prstGeom>
          </p:spPr>
        </p:pic>
        <p:pic>
          <p:nvPicPr>
            <p:cNvPr id="19" name="Picture 18">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2650866" y="779253"/>
              <a:ext cx="1385978" cy="1591306"/>
            </a:xfrm>
            <a:prstGeom prst="rect">
              <a:avLst/>
            </a:prstGeom>
          </p:spPr>
        </p:pic>
        <p:pic>
          <p:nvPicPr>
            <p:cNvPr id="20" name="Picture 19">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2497483" y="931653"/>
              <a:ext cx="1385978" cy="1591306"/>
            </a:xfrm>
            <a:prstGeom prst="rect">
              <a:avLst/>
            </a:prstGeom>
          </p:spPr>
        </p:pic>
      </p:grpSp>
      <p:sp>
        <p:nvSpPr>
          <p:cNvPr id="22" name="TextBox 21"/>
          <p:cNvSpPr txBox="1"/>
          <p:nvPr/>
        </p:nvSpPr>
        <p:spPr>
          <a:xfrm>
            <a:off x="2338102" y="1520162"/>
            <a:ext cx="586703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Here are 8 cubes</a:t>
            </a:r>
          </a:p>
        </p:txBody>
      </p:sp>
      <p:sp>
        <p:nvSpPr>
          <p:cNvPr id="23" name="TextBox 22"/>
          <p:cNvSpPr txBox="1"/>
          <p:nvPr/>
        </p:nvSpPr>
        <p:spPr>
          <a:xfrm>
            <a:off x="6163400" y="4718433"/>
            <a:ext cx="7204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a:t>
            </a:r>
          </a:p>
        </p:txBody>
      </p:sp>
      <p:cxnSp>
        <p:nvCxnSpPr>
          <p:cNvPr id="25" name="Straight Arrow Connector 24"/>
          <p:cNvCxnSpPr/>
          <p:nvPr/>
        </p:nvCxnSpPr>
        <p:spPr>
          <a:xfrm>
            <a:off x="5755919" y="4740995"/>
            <a:ext cx="119776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7116082" y="3479283"/>
            <a:ext cx="0" cy="110931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116082" y="3772328"/>
            <a:ext cx="7204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a:t>
            </a:r>
          </a:p>
        </p:txBody>
      </p:sp>
      <p:cxnSp>
        <p:nvCxnSpPr>
          <p:cNvPr id="31" name="Straight Arrow Connector 30"/>
          <p:cNvCxnSpPr/>
          <p:nvPr/>
        </p:nvCxnSpPr>
        <p:spPr>
          <a:xfrm>
            <a:off x="5348170" y="4332877"/>
            <a:ext cx="360694" cy="40811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173293" y="4388604"/>
            <a:ext cx="7204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a:t>
            </a:r>
          </a:p>
        </p:txBody>
      </p:sp>
      <p:sp>
        <p:nvSpPr>
          <p:cNvPr id="35" name="TextBox 34"/>
          <p:cNvSpPr txBox="1"/>
          <p:nvPr/>
        </p:nvSpPr>
        <p:spPr>
          <a:xfrm>
            <a:off x="2427339" y="4929937"/>
            <a:ext cx="123859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 </a:t>
            </a:r>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2</a:t>
            </a:r>
          </a:p>
        </p:txBody>
      </p:sp>
      <p:sp>
        <p:nvSpPr>
          <p:cNvPr id="36" name="Rounded Rectangle 35"/>
          <p:cNvSpPr/>
          <p:nvPr/>
        </p:nvSpPr>
        <p:spPr>
          <a:xfrm>
            <a:off x="5568454" y="3111468"/>
            <a:ext cx="1873515" cy="2020976"/>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ounded Rectangle 36"/>
          <p:cNvSpPr/>
          <p:nvPr/>
        </p:nvSpPr>
        <p:spPr>
          <a:xfrm>
            <a:off x="5071772" y="4399982"/>
            <a:ext cx="598720" cy="445447"/>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p:cNvSpPr txBox="1"/>
          <p:nvPr/>
        </p:nvSpPr>
        <p:spPr>
          <a:xfrm>
            <a:off x="3269776" y="4929937"/>
            <a:ext cx="123859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2</a:t>
            </a:r>
          </a:p>
        </p:txBody>
      </p:sp>
      <p:sp>
        <p:nvSpPr>
          <p:cNvPr id="39" name="TextBox 38"/>
          <p:cNvSpPr txBox="1"/>
          <p:nvPr/>
        </p:nvSpPr>
        <p:spPr>
          <a:xfrm>
            <a:off x="3885644" y="4924219"/>
            <a:ext cx="123859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8</a:t>
            </a:r>
          </a:p>
        </p:txBody>
      </p:sp>
      <p:sp>
        <p:nvSpPr>
          <p:cNvPr id="40" name="TextBox 39"/>
          <p:cNvSpPr txBox="1"/>
          <p:nvPr/>
        </p:nvSpPr>
        <p:spPr>
          <a:xfrm>
            <a:off x="4281046" y="5526230"/>
            <a:ext cx="316092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8 is a cube number.</a:t>
            </a:r>
          </a:p>
        </p:txBody>
      </p:sp>
    </p:spTree>
    <p:custDataLst>
      <p:tags r:id="rId1"/>
    </p:custDataLst>
    <p:extLst>
      <p:ext uri="{BB962C8B-B14F-4D97-AF65-F5344CB8AC3E}">
        <p14:creationId xmlns:p14="http://schemas.microsoft.com/office/powerpoint/2010/main" val="258050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36"/>
                                        </p:tgtEl>
                                      </p:cBhvr>
                                    </p:animEffect>
                                    <p:set>
                                      <p:cBhvr>
                                        <p:cTn id="60" dur="1" fill="hold">
                                          <p:stCondLst>
                                            <p:cond delay="499"/>
                                          </p:stCondLst>
                                        </p:cTn>
                                        <p:tgtEl>
                                          <p:spTgt spid="36"/>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500"/>
                                        <p:tgtEl>
                                          <p:spTgt spid="3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fade">
                                      <p:cBhvr>
                                        <p:cTn id="8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P spid="23" grpId="0"/>
      <p:bldP spid="30" grpId="0"/>
      <p:bldP spid="34" grpId="0"/>
      <p:bldP spid="35" grpId="0"/>
      <p:bldP spid="36" grpId="0" animBg="1"/>
      <p:bldP spid="36" grpId="1" animBg="1"/>
      <p:bldP spid="37" grpId="0" animBg="1"/>
      <p:bldP spid="38" grpId="0"/>
      <p:bldP spid="39" grpId="0"/>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76"/>
          <p:cNvGrpSpPr/>
          <p:nvPr/>
        </p:nvGrpSpPr>
        <p:grpSpPr>
          <a:xfrm>
            <a:off x="5262139" y="571596"/>
            <a:ext cx="2098301" cy="2287554"/>
            <a:chOff x="-2650866" y="779253"/>
            <a:chExt cx="2098301" cy="2287554"/>
          </a:xfrm>
        </p:grpSpPr>
        <p:pic>
          <p:nvPicPr>
            <p:cNvPr id="78" name="Picture 77">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2100608" y="1323101"/>
              <a:ext cx="1385978" cy="1591306"/>
            </a:xfrm>
            <a:prstGeom prst="rect">
              <a:avLst/>
            </a:prstGeom>
          </p:spPr>
        </p:pic>
        <p:pic>
          <p:nvPicPr>
            <p:cNvPr id="79" name="Picture 78">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1938543" y="1466970"/>
              <a:ext cx="1385978" cy="1591306"/>
            </a:xfrm>
            <a:prstGeom prst="rect">
              <a:avLst/>
            </a:prstGeom>
          </p:spPr>
        </p:pic>
        <p:pic>
          <p:nvPicPr>
            <p:cNvPr id="80" name="Picture 79">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2650866" y="1323101"/>
              <a:ext cx="1385978" cy="1591306"/>
            </a:xfrm>
            <a:prstGeom prst="rect">
              <a:avLst/>
            </a:prstGeom>
          </p:spPr>
        </p:pic>
        <p:pic>
          <p:nvPicPr>
            <p:cNvPr id="81" name="Picture 80">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2497483" y="1475501"/>
              <a:ext cx="1385978" cy="1591306"/>
            </a:xfrm>
            <a:prstGeom prst="rect">
              <a:avLst/>
            </a:prstGeom>
          </p:spPr>
        </p:pic>
        <p:pic>
          <p:nvPicPr>
            <p:cNvPr id="82" name="Picture 81">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2100608" y="779253"/>
              <a:ext cx="1385978" cy="1591306"/>
            </a:xfrm>
            <a:prstGeom prst="rect">
              <a:avLst/>
            </a:prstGeom>
          </p:spPr>
        </p:pic>
        <p:pic>
          <p:nvPicPr>
            <p:cNvPr id="83" name="Picture 82">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1938543" y="923122"/>
              <a:ext cx="1385978" cy="1591306"/>
            </a:xfrm>
            <a:prstGeom prst="rect">
              <a:avLst/>
            </a:prstGeom>
          </p:spPr>
        </p:pic>
        <p:pic>
          <p:nvPicPr>
            <p:cNvPr id="84" name="Picture 83">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2650866" y="779253"/>
              <a:ext cx="1385978" cy="1591306"/>
            </a:xfrm>
            <a:prstGeom prst="rect">
              <a:avLst/>
            </a:prstGeom>
          </p:spPr>
        </p:pic>
        <p:pic>
          <p:nvPicPr>
            <p:cNvPr id="85" name="Picture 84">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2497483" y="931653"/>
              <a:ext cx="1385978" cy="1591306"/>
            </a:xfrm>
            <a:prstGeom prst="rect">
              <a:avLst/>
            </a:prstGeom>
          </p:spPr>
        </p:pic>
      </p:grpSp>
      <p:grpSp>
        <p:nvGrpSpPr>
          <p:cNvPr id="59" name="Group 58"/>
          <p:cNvGrpSpPr/>
          <p:nvPr/>
        </p:nvGrpSpPr>
        <p:grpSpPr>
          <a:xfrm>
            <a:off x="4154367" y="1672740"/>
            <a:ext cx="2098301" cy="2287554"/>
            <a:chOff x="-2650866" y="779253"/>
            <a:chExt cx="2098301" cy="2287554"/>
          </a:xfrm>
        </p:grpSpPr>
        <p:pic>
          <p:nvPicPr>
            <p:cNvPr id="60" name="Picture 59">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2100608" y="1323101"/>
              <a:ext cx="1385978" cy="1591306"/>
            </a:xfrm>
            <a:prstGeom prst="rect">
              <a:avLst/>
            </a:prstGeom>
          </p:spPr>
        </p:pic>
        <p:pic>
          <p:nvPicPr>
            <p:cNvPr id="61" name="Picture 60">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1938543" y="1466970"/>
              <a:ext cx="1385978" cy="1591306"/>
            </a:xfrm>
            <a:prstGeom prst="rect">
              <a:avLst/>
            </a:prstGeom>
          </p:spPr>
        </p:pic>
        <p:pic>
          <p:nvPicPr>
            <p:cNvPr id="62" name="Picture 61">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2650866" y="1323101"/>
              <a:ext cx="1385978" cy="1591306"/>
            </a:xfrm>
            <a:prstGeom prst="rect">
              <a:avLst/>
            </a:prstGeom>
          </p:spPr>
        </p:pic>
        <p:pic>
          <p:nvPicPr>
            <p:cNvPr id="63" name="Picture 62">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2497483" y="1475501"/>
              <a:ext cx="1385978" cy="1591306"/>
            </a:xfrm>
            <a:prstGeom prst="rect">
              <a:avLst/>
            </a:prstGeom>
          </p:spPr>
        </p:pic>
        <p:pic>
          <p:nvPicPr>
            <p:cNvPr id="64" name="Picture 63">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2100608" y="779253"/>
              <a:ext cx="1385978" cy="1591306"/>
            </a:xfrm>
            <a:prstGeom prst="rect">
              <a:avLst/>
            </a:prstGeom>
          </p:spPr>
        </p:pic>
        <p:pic>
          <p:nvPicPr>
            <p:cNvPr id="65" name="Picture 64">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1938543" y="923122"/>
              <a:ext cx="1385978" cy="1591306"/>
            </a:xfrm>
            <a:prstGeom prst="rect">
              <a:avLst/>
            </a:prstGeom>
          </p:spPr>
        </p:pic>
        <p:pic>
          <p:nvPicPr>
            <p:cNvPr id="66" name="Picture 65">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2650866" y="779253"/>
              <a:ext cx="1385978" cy="1591306"/>
            </a:xfrm>
            <a:prstGeom prst="rect">
              <a:avLst/>
            </a:prstGeom>
          </p:spPr>
        </p:pic>
        <p:pic>
          <p:nvPicPr>
            <p:cNvPr id="67" name="Picture 66">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2497483" y="931653"/>
              <a:ext cx="1385978" cy="1591306"/>
            </a:xfrm>
            <a:prstGeom prst="rect">
              <a:avLst/>
            </a:prstGeom>
          </p:spPr>
        </p:pic>
      </p:grpSp>
      <p:grpSp>
        <p:nvGrpSpPr>
          <p:cNvPr id="20" name="Group 19"/>
          <p:cNvGrpSpPr/>
          <p:nvPr/>
        </p:nvGrpSpPr>
        <p:grpSpPr>
          <a:xfrm>
            <a:off x="5609241" y="1977936"/>
            <a:ext cx="2098301" cy="2287554"/>
            <a:chOff x="-2650866" y="779253"/>
            <a:chExt cx="2098301" cy="2287554"/>
          </a:xfrm>
        </p:grpSpPr>
        <p:pic>
          <p:nvPicPr>
            <p:cNvPr id="21" name="Picture 20">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2100608" y="1323101"/>
              <a:ext cx="1385978" cy="1591306"/>
            </a:xfrm>
            <a:prstGeom prst="rect">
              <a:avLst/>
            </a:prstGeom>
          </p:spPr>
        </p:pic>
        <p:pic>
          <p:nvPicPr>
            <p:cNvPr id="25" name="Picture 24">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1938543" y="1466970"/>
              <a:ext cx="1385978" cy="1591306"/>
            </a:xfrm>
            <a:prstGeom prst="rect">
              <a:avLst/>
            </a:prstGeom>
          </p:spPr>
        </p:pic>
        <p:pic>
          <p:nvPicPr>
            <p:cNvPr id="26" name="Picture 25">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2650866" y="1323101"/>
              <a:ext cx="1385978" cy="1591306"/>
            </a:xfrm>
            <a:prstGeom prst="rect">
              <a:avLst/>
            </a:prstGeom>
          </p:spPr>
        </p:pic>
        <p:pic>
          <p:nvPicPr>
            <p:cNvPr id="27" name="Picture 26">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2497483" y="1475501"/>
              <a:ext cx="1385978" cy="1591306"/>
            </a:xfrm>
            <a:prstGeom prst="rect">
              <a:avLst/>
            </a:prstGeom>
          </p:spPr>
        </p:pic>
        <p:pic>
          <p:nvPicPr>
            <p:cNvPr id="28" name="Picture 27">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2100608" y="779253"/>
              <a:ext cx="1385978" cy="1591306"/>
            </a:xfrm>
            <a:prstGeom prst="rect">
              <a:avLst/>
            </a:prstGeom>
          </p:spPr>
        </p:pic>
        <p:pic>
          <p:nvPicPr>
            <p:cNvPr id="29" name="Picture 28">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1938543" y="923122"/>
              <a:ext cx="1385978" cy="1591306"/>
            </a:xfrm>
            <a:prstGeom prst="rect">
              <a:avLst/>
            </a:prstGeom>
          </p:spPr>
        </p:pic>
        <p:pic>
          <p:nvPicPr>
            <p:cNvPr id="30" name="Picture 29">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2650866" y="779253"/>
              <a:ext cx="1385978" cy="1591306"/>
            </a:xfrm>
            <a:prstGeom prst="rect">
              <a:avLst/>
            </a:prstGeom>
          </p:spPr>
        </p:pic>
        <p:pic>
          <p:nvPicPr>
            <p:cNvPr id="31" name="Picture 30">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2497483" y="931653"/>
              <a:ext cx="1385978" cy="1591306"/>
            </a:xfrm>
            <a:prstGeom prst="rect">
              <a:avLst/>
            </a:prstGeom>
          </p:spPr>
        </p:pic>
      </p:grpSp>
      <p:pic>
        <p:nvPicPr>
          <p:cNvPr id="33" name="Picture 32">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5027406" y="2528134"/>
            <a:ext cx="1385978" cy="1591306"/>
          </a:xfrm>
          <a:prstGeom prst="rect">
            <a:avLst/>
          </a:prstGeom>
        </p:spPr>
      </p:pic>
      <p:pic>
        <p:nvPicPr>
          <p:cNvPr id="34" name="Picture 33">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5189471" y="2672003"/>
            <a:ext cx="1385978" cy="1591306"/>
          </a:xfrm>
          <a:prstGeom prst="rect">
            <a:avLst/>
          </a:prstGeom>
        </p:spPr>
      </p:pic>
      <p:pic>
        <p:nvPicPr>
          <p:cNvPr id="35" name="Picture 34">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4477148" y="2528134"/>
            <a:ext cx="1385978" cy="1591306"/>
          </a:xfrm>
          <a:prstGeom prst="rect">
            <a:avLst/>
          </a:prstGeom>
        </p:spPr>
      </p:pic>
      <p:pic>
        <p:nvPicPr>
          <p:cNvPr id="36" name="Picture 35">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4630531" y="2674184"/>
            <a:ext cx="1385978" cy="1591306"/>
          </a:xfrm>
          <a:prstGeom prst="rect">
            <a:avLst/>
          </a:prstGeom>
        </p:spPr>
      </p:pic>
      <p:pic>
        <p:nvPicPr>
          <p:cNvPr id="37" name="Picture 36">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5027406" y="1984286"/>
            <a:ext cx="1385978" cy="1591306"/>
          </a:xfrm>
          <a:prstGeom prst="rect">
            <a:avLst/>
          </a:prstGeom>
        </p:spPr>
      </p:pic>
      <p:pic>
        <p:nvPicPr>
          <p:cNvPr id="38" name="Picture 37">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5189471" y="2128155"/>
            <a:ext cx="1385978" cy="1591306"/>
          </a:xfrm>
          <a:prstGeom prst="rect">
            <a:avLst/>
          </a:prstGeom>
        </p:spPr>
      </p:pic>
      <p:pic>
        <p:nvPicPr>
          <p:cNvPr id="39" name="Picture 38">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4477148" y="1984286"/>
            <a:ext cx="1385978" cy="1591306"/>
          </a:xfrm>
          <a:prstGeom prst="rect">
            <a:avLst/>
          </a:prstGeom>
        </p:spPr>
      </p:pic>
      <p:pic>
        <p:nvPicPr>
          <p:cNvPr id="40" name="Picture 39">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4637623" y="2130336"/>
            <a:ext cx="1385978" cy="1591306"/>
          </a:xfrm>
          <a:prstGeom prst="rect">
            <a:avLst/>
          </a:prstGeom>
        </p:spPr>
      </p:pic>
      <p:grpSp>
        <p:nvGrpSpPr>
          <p:cNvPr id="50" name="Group 49"/>
          <p:cNvGrpSpPr/>
          <p:nvPr/>
        </p:nvGrpSpPr>
        <p:grpSpPr>
          <a:xfrm>
            <a:off x="5614438" y="885364"/>
            <a:ext cx="2098301" cy="2287554"/>
            <a:chOff x="-2650866" y="779253"/>
            <a:chExt cx="2098301" cy="2287554"/>
          </a:xfrm>
        </p:grpSpPr>
        <p:pic>
          <p:nvPicPr>
            <p:cNvPr id="51" name="Picture 50">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2100608" y="1323101"/>
              <a:ext cx="1385978" cy="1591306"/>
            </a:xfrm>
            <a:prstGeom prst="rect">
              <a:avLst/>
            </a:prstGeom>
          </p:spPr>
        </p:pic>
        <p:pic>
          <p:nvPicPr>
            <p:cNvPr id="52" name="Picture 51">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1938543" y="1466970"/>
              <a:ext cx="1385978" cy="1591306"/>
            </a:xfrm>
            <a:prstGeom prst="rect">
              <a:avLst/>
            </a:prstGeom>
          </p:spPr>
        </p:pic>
        <p:pic>
          <p:nvPicPr>
            <p:cNvPr id="53" name="Picture 52">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2650866" y="1323101"/>
              <a:ext cx="1385978" cy="1591306"/>
            </a:xfrm>
            <a:prstGeom prst="rect">
              <a:avLst/>
            </a:prstGeom>
          </p:spPr>
        </p:pic>
        <p:pic>
          <p:nvPicPr>
            <p:cNvPr id="54" name="Picture 53">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2497483" y="1475501"/>
              <a:ext cx="1385978" cy="1591306"/>
            </a:xfrm>
            <a:prstGeom prst="rect">
              <a:avLst/>
            </a:prstGeom>
          </p:spPr>
        </p:pic>
        <p:pic>
          <p:nvPicPr>
            <p:cNvPr id="55" name="Picture 54">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2100608" y="779253"/>
              <a:ext cx="1385978" cy="1591306"/>
            </a:xfrm>
            <a:prstGeom prst="rect">
              <a:avLst/>
            </a:prstGeom>
          </p:spPr>
        </p:pic>
        <p:pic>
          <p:nvPicPr>
            <p:cNvPr id="56" name="Picture 55">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1938543" y="923122"/>
              <a:ext cx="1385978" cy="1591306"/>
            </a:xfrm>
            <a:prstGeom prst="rect">
              <a:avLst/>
            </a:prstGeom>
          </p:spPr>
        </p:pic>
        <p:pic>
          <p:nvPicPr>
            <p:cNvPr id="57" name="Picture 56">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2650866" y="779253"/>
              <a:ext cx="1385978" cy="1591306"/>
            </a:xfrm>
            <a:prstGeom prst="rect">
              <a:avLst/>
            </a:prstGeom>
          </p:spPr>
        </p:pic>
        <p:pic>
          <p:nvPicPr>
            <p:cNvPr id="58" name="Picture 57">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2497483" y="931653"/>
              <a:ext cx="1385978" cy="1591306"/>
            </a:xfrm>
            <a:prstGeom prst="rect">
              <a:avLst/>
            </a:prstGeom>
          </p:spPr>
        </p:pic>
      </p:grpSp>
      <p:grpSp>
        <p:nvGrpSpPr>
          <p:cNvPr id="86" name="Group 85"/>
          <p:cNvGrpSpPr/>
          <p:nvPr/>
        </p:nvGrpSpPr>
        <p:grpSpPr>
          <a:xfrm>
            <a:off x="4158454" y="565212"/>
            <a:ext cx="2098301" cy="2287554"/>
            <a:chOff x="-2650866" y="779253"/>
            <a:chExt cx="2098301" cy="2287554"/>
          </a:xfrm>
        </p:grpSpPr>
        <p:pic>
          <p:nvPicPr>
            <p:cNvPr id="87" name="Picture 86">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2100608" y="1323101"/>
              <a:ext cx="1385978" cy="1591306"/>
            </a:xfrm>
            <a:prstGeom prst="rect">
              <a:avLst/>
            </a:prstGeom>
          </p:spPr>
        </p:pic>
        <p:pic>
          <p:nvPicPr>
            <p:cNvPr id="88" name="Picture 87">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1938543" y="1466970"/>
              <a:ext cx="1385978" cy="1591306"/>
            </a:xfrm>
            <a:prstGeom prst="rect">
              <a:avLst/>
            </a:prstGeom>
          </p:spPr>
        </p:pic>
        <p:pic>
          <p:nvPicPr>
            <p:cNvPr id="89" name="Picture 88">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2650866" y="1323101"/>
              <a:ext cx="1385978" cy="1591306"/>
            </a:xfrm>
            <a:prstGeom prst="rect">
              <a:avLst/>
            </a:prstGeom>
          </p:spPr>
        </p:pic>
        <p:pic>
          <p:nvPicPr>
            <p:cNvPr id="90" name="Picture 89">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2497483" y="1475501"/>
              <a:ext cx="1385978" cy="1591306"/>
            </a:xfrm>
            <a:prstGeom prst="rect">
              <a:avLst/>
            </a:prstGeom>
          </p:spPr>
        </p:pic>
        <p:pic>
          <p:nvPicPr>
            <p:cNvPr id="91" name="Picture 90">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2100608" y="779253"/>
              <a:ext cx="1385978" cy="1591306"/>
            </a:xfrm>
            <a:prstGeom prst="rect">
              <a:avLst/>
            </a:prstGeom>
          </p:spPr>
        </p:pic>
        <p:pic>
          <p:nvPicPr>
            <p:cNvPr id="92" name="Picture 91">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1938543" y="923122"/>
              <a:ext cx="1385978" cy="1591306"/>
            </a:xfrm>
            <a:prstGeom prst="rect">
              <a:avLst/>
            </a:prstGeom>
          </p:spPr>
        </p:pic>
        <p:pic>
          <p:nvPicPr>
            <p:cNvPr id="93" name="Picture 92">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2650866" y="779253"/>
              <a:ext cx="1385978" cy="1591306"/>
            </a:xfrm>
            <a:prstGeom prst="rect">
              <a:avLst/>
            </a:prstGeom>
          </p:spPr>
        </p:pic>
        <p:pic>
          <p:nvPicPr>
            <p:cNvPr id="94" name="Picture 93">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2497483" y="931653"/>
              <a:ext cx="1385978" cy="1591306"/>
            </a:xfrm>
            <a:prstGeom prst="rect">
              <a:avLst/>
            </a:prstGeom>
          </p:spPr>
        </p:pic>
      </p:grpSp>
      <p:grpSp>
        <p:nvGrpSpPr>
          <p:cNvPr id="41" name="Group 40"/>
          <p:cNvGrpSpPr/>
          <p:nvPr/>
        </p:nvGrpSpPr>
        <p:grpSpPr>
          <a:xfrm>
            <a:off x="4488596" y="886212"/>
            <a:ext cx="2098301" cy="2287554"/>
            <a:chOff x="-2650866" y="779253"/>
            <a:chExt cx="2098301" cy="2287554"/>
          </a:xfrm>
        </p:grpSpPr>
        <p:pic>
          <p:nvPicPr>
            <p:cNvPr id="42" name="Picture 41">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2100608" y="1323101"/>
              <a:ext cx="1385978" cy="1591306"/>
            </a:xfrm>
            <a:prstGeom prst="rect">
              <a:avLst/>
            </a:prstGeom>
          </p:spPr>
        </p:pic>
        <p:pic>
          <p:nvPicPr>
            <p:cNvPr id="43" name="Picture 42">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1938543" y="1466970"/>
              <a:ext cx="1385978" cy="1591306"/>
            </a:xfrm>
            <a:prstGeom prst="rect">
              <a:avLst/>
            </a:prstGeom>
          </p:spPr>
        </p:pic>
        <p:pic>
          <p:nvPicPr>
            <p:cNvPr id="44" name="Picture 43">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2650866" y="1323101"/>
              <a:ext cx="1385978" cy="1591306"/>
            </a:xfrm>
            <a:prstGeom prst="rect">
              <a:avLst/>
            </a:prstGeom>
          </p:spPr>
        </p:pic>
        <p:pic>
          <p:nvPicPr>
            <p:cNvPr id="45" name="Picture 44">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2497483" y="1475501"/>
              <a:ext cx="1385978" cy="1591306"/>
            </a:xfrm>
            <a:prstGeom prst="rect">
              <a:avLst/>
            </a:prstGeom>
          </p:spPr>
        </p:pic>
        <p:pic>
          <p:nvPicPr>
            <p:cNvPr id="46" name="Picture 45">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2100608" y="779253"/>
              <a:ext cx="1385978" cy="1591306"/>
            </a:xfrm>
            <a:prstGeom prst="rect">
              <a:avLst/>
            </a:prstGeom>
          </p:spPr>
        </p:pic>
        <p:pic>
          <p:nvPicPr>
            <p:cNvPr id="47" name="Picture 46">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1938543" y="923122"/>
              <a:ext cx="1385978" cy="1591306"/>
            </a:xfrm>
            <a:prstGeom prst="rect">
              <a:avLst/>
            </a:prstGeom>
          </p:spPr>
        </p:pic>
        <p:pic>
          <p:nvPicPr>
            <p:cNvPr id="48" name="Picture 47">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2650866" y="779253"/>
              <a:ext cx="1385978" cy="1591306"/>
            </a:xfrm>
            <a:prstGeom prst="rect">
              <a:avLst/>
            </a:prstGeom>
          </p:spPr>
        </p:pic>
        <p:pic>
          <p:nvPicPr>
            <p:cNvPr id="49" name="Picture 48">
              <a:extLst>
                <a:ext uri="{FF2B5EF4-FFF2-40B4-BE49-F238E27FC236}">
                  <a16:creationId xmlns:a16="http://schemas.microsoft.com/office/drawing/2014/main" id="{116E305C-74D6-B04D-BE5C-284A0FD77D08}"/>
                </a:ext>
              </a:extLst>
            </p:cNvPr>
            <p:cNvPicPr>
              <a:picLocks noChangeAspect="1"/>
            </p:cNvPicPr>
            <p:nvPr/>
          </p:nvPicPr>
          <p:blipFill rotWithShape="1">
            <a:blip r:embed="rId3"/>
            <a:srcRect l="39934" t="34426" r="42244" b="42987"/>
            <a:stretch/>
          </p:blipFill>
          <p:spPr>
            <a:xfrm>
              <a:off x="-2497483" y="931653"/>
              <a:ext cx="1385978" cy="1591306"/>
            </a:xfrm>
            <a:prstGeom prst="rect">
              <a:avLst/>
            </a:prstGeom>
          </p:spPr>
        </p:pic>
      </p:grpSp>
      <p:sp>
        <p:nvSpPr>
          <p:cNvPr id="95" name="TextBox 94"/>
          <p:cNvSpPr txBox="1"/>
          <p:nvPr/>
        </p:nvSpPr>
        <p:spPr>
          <a:xfrm>
            <a:off x="6061866" y="4003880"/>
            <a:ext cx="7204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a:t>
            </a:r>
          </a:p>
        </p:txBody>
      </p:sp>
      <p:cxnSp>
        <p:nvCxnSpPr>
          <p:cNvPr id="96" name="Straight Arrow Connector 95"/>
          <p:cNvCxnSpPr/>
          <p:nvPr/>
        </p:nvCxnSpPr>
        <p:spPr>
          <a:xfrm>
            <a:off x="5137051" y="3951763"/>
            <a:ext cx="2233662"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H="1" flipV="1">
            <a:off x="7675774" y="1421130"/>
            <a:ext cx="5197" cy="221400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7781981" y="2336169"/>
            <a:ext cx="7204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a:t>
            </a:r>
          </a:p>
        </p:txBody>
      </p:sp>
      <p:cxnSp>
        <p:nvCxnSpPr>
          <p:cNvPr id="99" name="Straight Arrow Connector 98"/>
          <p:cNvCxnSpPr/>
          <p:nvPr/>
        </p:nvCxnSpPr>
        <p:spPr>
          <a:xfrm>
            <a:off x="4315757" y="3231806"/>
            <a:ext cx="674603" cy="639956"/>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4288483" y="3408179"/>
            <a:ext cx="7204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a:t>
            </a:r>
          </a:p>
        </p:txBody>
      </p:sp>
      <p:sp>
        <p:nvSpPr>
          <p:cNvPr id="104" name="TextBox 103"/>
          <p:cNvSpPr txBox="1"/>
          <p:nvPr/>
        </p:nvSpPr>
        <p:spPr>
          <a:xfrm>
            <a:off x="2879911" y="4407410"/>
            <a:ext cx="123859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 </a:t>
            </a:r>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4</a:t>
            </a:r>
          </a:p>
        </p:txBody>
      </p:sp>
      <p:sp>
        <p:nvSpPr>
          <p:cNvPr id="105" name="TextBox 104"/>
          <p:cNvSpPr txBox="1"/>
          <p:nvPr/>
        </p:nvSpPr>
        <p:spPr>
          <a:xfrm>
            <a:off x="3722348" y="4407410"/>
            <a:ext cx="123859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4</a:t>
            </a:r>
          </a:p>
        </p:txBody>
      </p:sp>
      <p:sp>
        <p:nvSpPr>
          <p:cNvPr id="106" name="Rounded Rectangle 105"/>
          <p:cNvSpPr/>
          <p:nvPr/>
        </p:nvSpPr>
        <p:spPr>
          <a:xfrm>
            <a:off x="2921474" y="4440877"/>
            <a:ext cx="860614" cy="456287"/>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 name="TextBox 106"/>
          <p:cNvSpPr txBox="1"/>
          <p:nvPr/>
        </p:nvSpPr>
        <p:spPr>
          <a:xfrm>
            <a:off x="3139009" y="4887904"/>
            <a:ext cx="7204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16</a:t>
            </a:r>
          </a:p>
        </p:txBody>
      </p:sp>
      <p:sp>
        <p:nvSpPr>
          <p:cNvPr id="108" name="TextBox 107"/>
          <p:cNvSpPr txBox="1"/>
          <p:nvPr/>
        </p:nvSpPr>
        <p:spPr>
          <a:xfrm>
            <a:off x="4317667" y="4407410"/>
            <a:ext cx="123859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64</a:t>
            </a:r>
          </a:p>
        </p:txBody>
      </p:sp>
      <p:sp>
        <p:nvSpPr>
          <p:cNvPr id="109" name="TextBox 108"/>
          <p:cNvSpPr txBox="1"/>
          <p:nvPr/>
        </p:nvSpPr>
        <p:spPr>
          <a:xfrm>
            <a:off x="4452457" y="5192139"/>
            <a:ext cx="404992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64 is a cube number.</a:t>
            </a:r>
          </a:p>
        </p:txBody>
      </p:sp>
    </p:spTree>
    <p:custDataLst>
      <p:tags r:id="rId1"/>
    </p:custDataLst>
    <p:extLst>
      <p:ext uri="{BB962C8B-B14F-4D97-AF65-F5344CB8AC3E}">
        <p14:creationId xmlns:p14="http://schemas.microsoft.com/office/powerpoint/2010/main" val="391467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par>
                                <p:cTn id="8" presetID="10" presetClass="entr" presetSubtype="0" fill="hold"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fade">
                                      <p:cBhvr>
                                        <p:cTn id="10" dur="500"/>
                                        <p:tgtEl>
                                          <p:spTgt spid="9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8"/>
                                        </p:tgtEl>
                                        <p:attrNameLst>
                                          <p:attrName>style.visibility</p:attrName>
                                        </p:attrNameLst>
                                      </p:cBhvr>
                                      <p:to>
                                        <p:strVal val="visible"/>
                                      </p:to>
                                    </p:set>
                                    <p:animEffect transition="in" filter="fade">
                                      <p:cBhvr>
                                        <p:cTn id="15" dur="500"/>
                                        <p:tgtEl>
                                          <p:spTgt spid="98"/>
                                        </p:tgtEl>
                                      </p:cBhvr>
                                    </p:animEffect>
                                  </p:childTnLst>
                                </p:cTn>
                              </p:par>
                              <p:par>
                                <p:cTn id="16" presetID="10" presetClass="entr" presetSubtype="0" fill="hold" nodeType="withEffect">
                                  <p:stCondLst>
                                    <p:cond delay="0"/>
                                  </p:stCondLst>
                                  <p:childTnLst>
                                    <p:set>
                                      <p:cBhvr>
                                        <p:cTn id="17" dur="1" fill="hold">
                                          <p:stCondLst>
                                            <p:cond delay="0"/>
                                          </p:stCondLst>
                                        </p:cTn>
                                        <p:tgtEl>
                                          <p:spTgt spid="97"/>
                                        </p:tgtEl>
                                        <p:attrNameLst>
                                          <p:attrName>style.visibility</p:attrName>
                                        </p:attrNameLst>
                                      </p:cBhvr>
                                      <p:to>
                                        <p:strVal val="visible"/>
                                      </p:to>
                                    </p:set>
                                    <p:animEffect transition="in" filter="fade">
                                      <p:cBhvr>
                                        <p:cTn id="18" dur="500"/>
                                        <p:tgtEl>
                                          <p:spTgt spid="9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fade">
                                      <p:cBhvr>
                                        <p:cTn id="23" dur="500"/>
                                        <p:tgtEl>
                                          <p:spTgt spid="9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3"/>
                                        </p:tgtEl>
                                        <p:attrNameLst>
                                          <p:attrName>style.visibility</p:attrName>
                                        </p:attrNameLst>
                                      </p:cBhvr>
                                      <p:to>
                                        <p:strVal val="visible"/>
                                      </p:to>
                                    </p:set>
                                    <p:animEffect transition="in" filter="fade">
                                      <p:cBhvr>
                                        <p:cTn id="26" dur="500"/>
                                        <p:tgtEl>
                                          <p:spTgt spid="10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4"/>
                                        </p:tgtEl>
                                        <p:attrNameLst>
                                          <p:attrName>style.visibility</p:attrName>
                                        </p:attrNameLst>
                                      </p:cBhvr>
                                      <p:to>
                                        <p:strVal val="visible"/>
                                      </p:to>
                                    </p:set>
                                    <p:animEffect transition="in" filter="fade">
                                      <p:cBhvr>
                                        <p:cTn id="31" dur="500"/>
                                        <p:tgtEl>
                                          <p:spTgt spid="10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5"/>
                                        </p:tgtEl>
                                        <p:attrNameLst>
                                          <p:attrName>style.visibility</p:attrName>
                                        </p:attrNameLst>
                                      </p:cBhvr>
                                      <p:to>
                                        <p:strVal val="visible"/>
                                      </p:to>
                                    </p:set>
                                    <p:animEffect transition="in" filter="fade">
                                      <p:cBhvr>
                                        <p:cTn id="36" dur="500"/>
                                        <p:tgtEl>
                                          <p:spTgt spid="10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wipe(down)">
                                      <p:cBhvr>
                                        <p:cTn id="41" dur="500"/>
                                        <p:tgtEl>
                                          <p:spTgt spid="10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7"/>
                                        </p:tgtEl>
                                        <p:attrNameLst>
                                          <p:attrName>style.visibility</p:attrName>
                                        </p:attrNameLst>
                                      </p:cBhvr>
                                      <p:to>
                                        <p:strVal val="visible"/>
                                      </p:to>
                                    </p:set>
                                    <p:animEffect transition="in" filter="fade">
                                      <p:cBhvr>
                                        <p:cTn id="46" dur="500"/>
                                        <p:tgtEl>
                                          <p:spTgt spid="10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8"/>
                                        </p:tgtEl>
                                        <p:attrNameLst>
                                          <p:attrName>style.visibility</p:attrName>
                                        </p:attrNameLst>
                                      </p:cBhvr>
                                      <p:to>
                                        <p:strVal val="visible"/>
                                      </p:to>
                                    </p:set>
                                    <p:animEffect transition="in" filter="fade">
                                      <p:cBhvr>
                                        <p:cTn id="51" dur="500"/>
                                        <p:tgtEl>
                                          <p:spTgt spid="10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8" grpId="0"/>
      <p:bldP spid="103" grpId="0"/>
      <p:bldP spid="104" grpId="0"/>
      <p:bldP spid="105" grpId="0"/>
      <p:bldP spid="106" grpId="0" animBg="1"/>
      <p:bldP spid="107" grpId="0"/>
      <p:bldP spid="108" grpId="0"/>
      <p:bldP spid="10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4E132-F29C-4EEE-ABE0-2093B5368B47}"/>
              </a:ext>
            </a:extLst>
          </p:cNvPr>
          <p:cNvSpPr>
            <a:spLocks noGrp="1"/>
          </p:cNvSpPr>
          <p:nvPr>
            <p:ph type="title"/>
          </p:nvPr>
        </p:nvSpPr>
        <p:spPr/>
        <p:txBody>
          <a:bodyPr/>
          <a:lstStyle/>
          <a:p>
            <a:r>
              <a:rPr lang="en-GB" dirty="0"/>
              <a:t>Busy Books</a:t>
            </a:r>
          </a:p>
        </p:txBody>
      </p:sp>
      <p:sp>
        <p:nvSpPr>
          <p:cNvPr id="3" name="Content Placeholder 2">
            <a:extLst>
              <a:ext uri="{FF2B5EF4-FFF2-40B4-BE49-F238E27FC236}">
                <a16:creationId xmlns:a16="http://schemas.microsoft.com/office/drawing/2014/main" id="{51FE02EE-27AC-4533-9A58-C271D05EDF43}"/>
              </a:ext>
            </a:extLst>
          </p:cNvPr>
          <p:cNvSpPr>
            <a:spLocks noGrp="1"/>
          </p:cNvSpPr>
          <p:nvPr>
            <p:ph idx="1"/>
          </p:nvPr>
        </p:nvSpPr>
        <p:spPr>
          <a:xfrm>
            <a:off x="520534" y="2038313"/>
            <a:ext cx="10753725" cy="4442386"/>
          </a:xfrm>
        </p:spPr>
        <p:txBody>
          <a:bodyPr>
            <a:normAutofit/>
          </a:bodyPr>
          <a:lstStyle/>
          <a:p>
            <a:pPr>
              <a:lnSpc>
                <a:spcPct val="150000"/>
              </a:lnSpc>
            </a:pPr>
            <a:r>
              <a:rPr lang="en-GB" dirty="0">
                <a:solidFill>
                  <a:schemeClr val="tx1"/>
                </a:solidFill>
              </a:rPr>
              <a:t>1. Add 95,553</a:t>
            </a:r>
          </a:p>
          <a:p>
            <a:pPr>
              <a:lnSpc>
                <a:spcPct val="150000"/>
              </a:lnSpc>
            </a:pPr>
            <a:r>
              <a:rPr lang="en-GB" dirty="0">
                <a:solidFill>
                  <a:schemeClr val="tx1"/>
                </a:solidFill>
              </a:rPr>
              <a:t>2. Subtract 29,999</a:t>
            </a:r>
          </a:p>
          <a:p>
            <a:pPr>
              <a:lnSpc>
                <a:spcPct val="150000"/>
              </a:lnSpc>
            </a:pPr>
            <a:r>
              <a:rPr lang="en-GB" dirty="0">
                <a:solidFill>
                  <a:schemeClr val="tx1"/>
                </a:solidFill>
              </a:rPr>
              <a:t>3. Is this a multiple of 5? How do you know?</a:t>
            </a:r>
          </a:p>
          <a:p>
            <a:pPr>
              <a:lnSpc>
                <a:spcPct val="150000"/>
              </a:lnSpc>
            </a:pPr>
            <a:r>
              <a:rPr lang="en-GB" dirty="0">
                <a:solidFill>
                  <a:schemeClr val="tx1"/>
                </a:solidFill>
              </a:rPr>
              <a:t>4. What does each number represent?</a:t>
            </a:r>
          </a:p>
          <a:p>
            <a:pPr>
              <a:lnSpc>
                <a:spcPct val="150000"/>
              </a:lnSpc>
            </a:pPr>
            <a:r>
              <a:rPr lang="en-GB" dirty="0">
                <a:solidFill>
                  <a:schemeClr val="tx1"/>
                </a:solidFill>
              </a:rPr>
              <a:t>5. Complete a Part Whole Model for this number.</a:t>
            </a:r>
          </a:p>
          <a:p>
            <a:pPr>
              <a:lnSpc>
                <a:spcPct val="150000"/>
              </a:lnSpc>
            </a:pPr>
            <a:r>
              <a:rPr lang="en-GB" dirty="0">
                <a:solidFill>
                  <a:schemeClr val="tx1"/>
                </a:solidFill>
              </a:rPr>
              <a:t>6. What are the Prime Numbers between 20 and 60?</a:t>
            </a:r>
          </a:p>
        </p:txBody>
      </p:sp>
      <p:sp>
        <p:nvSpPr>
          <p:cNvPr id="4" name="Rectangle 3">
            <a:extLst>
              <a:ext uri="{FF2B5EF4-FFF2-40B4-BE49-F238E27FC236}">
                <a16:creationId xmlns:a16="http://schemas.microsoft.com/office/drawing/2014/main" id="{629BBF8A-2CDE-48B4-86B2-3DD8BA6BF22B}"/>
              </a:ext>
            </a:extLst>
          </p:cNvPr>
          <p:cNvSpPr/>
          <p:nvPr/>
        </p:nvSpPr>
        <p:spPr>
          <a:xfrm>
            <a:off x="7723191" y="754602"/>
            <a:ext cx="3551068" cy="1145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white"/>
                </a:solidFill>
                <a:effectLst/>
                <a:uLnTx/>
                <a:uFillTx/>
                <a:latin typeface="Calibri Light" panose="020F0302020204030204"/>
                <a:ea typeface="+mn-ea"/>
                <a:cs typeface="+mn-cs"/>
              </a:rPr>
              <a:t>199,505</a:t>
            </a:r>
          </a:p>
        </p:txBody>
      </p:sp>
    </p:spTree>
    <p:extLst>
      <p:ext uri="{BB962C8B-B14F-4D97-AF65-F5344CB8AC3E}">
        <p14:creationId xmlns:p14="http://schemas.microsoft.com/office/powerpoint/2010/main" val="1272356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7499" y="1269698"/>
            <a:ext cx="290922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 </a:t>
            </a:r>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2 </a:t>
            </a:r>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2 </a:t>
            </a:r>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 </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8</a:t>
            </a:r>
          </a:p>
        </p:txBody>
      </p:sp>
      <p:sp>
        <p:nvSpPr>
          <p:cNvPr id="4" name="TextBox 3"/>
          <p:cNvSpPr txBox="1"/>
          <p:nvPr/>
        </p:nvSpPr>
        <p:spPr>
          <a:xfrm>
            <a:off x="2507501" y="3257231"/>
            <a:ext cx="290922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 </a:t>
            </a:r>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4 </a:t>
            </a:r>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4 </a:t>
            </a:r>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 </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64</a:t>
            </a:r>
          </a:p>
        </p:txBody>
      </p:sp>
      <p:sp>
        <p:nvSpPr>
          <p:cNvPr id="5" name="TextBox 4"/>
          <p:cNvSpPr txBox="1"/>
          <p:nvPr/>
        </p:nvSpPr>
        <p:spPr>
          <a:xfrm>
            <a:off x="2507500" y="409822"/>
            <a:ext cx="290922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Cube numbers</a:t>
            </a:r>
          </a:p>
        </p:txBody>
      </p:sp>
      <p:sp>
        <p:nvSpPr>
          <p:cNvPr id="6" name="TextBox 5"/>
          <p:cNvSpPr txBox="1"/>
          <p:nvPr/>
        </p:nvSpPr>
        <p:spPr>
          <a:xfrm>
            <a:off x="6807796" y="409822"/>
            <a:ext cx="290922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Square numbers</a:t>
            </a:r>
          </a:p>
        </p:txBody>
      </p:sp>
      <p:sp>
        <p:nvSpPr>
          <p:cNvPr id="7" name="TextBox 6"/>
          <p:cNvSpPr txBox="1"/>
          <p:nvPr/>
        </p:nvSpPr>
        <p:spPr>
          <a:xfrm>
            <a:off x="7282125" y="1269698"/>
            <a:ext cx="173793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 </a:t>
            </a:r>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2 </a:t>
            </a:r>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 </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a:t>
            </a:r>
          </a:p>
        </p:txBody>
      </p:sp>
      <mc:AlternateContent xmlns:mc="http://schemas.openxmlformats.org/markup-compatibility/2006">
        <mc:Choice xmlns:a14="http://schemas.microsoft.com/office/drawing/2010/main" Requires="a14">
          <p:sp>
            <p:nvSpPr>
              <p:cNvPr id="8" name="TextBox 7"/>
              <p:cNvSpPr txBox="1"/>
              <p:nvPr/>
            </p:nvSpPr>
            <p:spPr>
              <a:xfrm>
                <a:off x="7750378" y="2012838"/>
                <a:ext cx="173793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Calibri" panose="020F0502020204030204" pitchFamily="34" charset="0"/>
                          </a:rPr>
                        </m:ctrlPr>
                      </m:sSupPr>
                      <m:e>
                        <m:r>
                          <m:rPr>
                            <m:nor/>
                          </m:rPr>
                          <a:rPr kumimoji="0" lang="en-GB" sz="28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rPr>
                          <m:t>2</m:t>
                        </m:r>
                      </m:e>
                      <m:sup>
                        <m:r>
                          <m:rPr>
                            <m:nor/>
                          </m:rPr>
                          <a:rPr kumimoji="0" lang="en-GB" sz="2800" b="0" i="0" u="none" strike="noStrike" kern="1200" cap="none" spc="0" normalizeH="0" baseline="30000" noProof="0">
                            <a:ln>
                              <a:noFill/>
                            </a:ln>
                            <a:solidFill>
                              <a:prstClr val="black"/>
                            </a:solidFill>
                            <a:effectLst/>
                            <a:uLnTx/>
                            <a:uFillTx/>
                            <a:latin typeface="Calibri" panose="020F0502020204030204"/>
                            <a:ea typeface="+mn-ea"/>
                            <a:cs typeface="Calibri" panose="020F0502020204030204" pitchFamily="34" charset="0"/>
                          </a:rPr>
                          <m:t>2</m:t>
                        </m:r>
                      </m:sup>
                    </m:sSup>
                  </m:oMath>
                </a14:m>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 = </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a:t>
                </a:r>
              </a:p>
            </p:txBody>
          </p:sp>
        </mc:Choice>
        <mc:Fallback>
          <p:sp>
            <p:nvSpPr>
              <p:cNvPr id="8" name="TextBox 7"/>
              <p:cNvSpPr txBox="1">
                <a:spLocks noRot="1" noChangeAspect="1" noMove="1" noResize="1" noEditPoints="1" noAdjustHandles="1" noChangeArrowheads="1" noChangeShapeType="1" noTextEdit="1"/>
              </p:cNvSpPr>
              <p:nvPr/>
            </p:nvSpPr>
            <p:spPr>
              <a:xfrm>
                <a:off x="7750378" y="2012838"/>
                <a:ext cx="1737931" cy="523220"/>
              </a:xfrm>
              <a:prstGeom prst="rect">
                <a:avLst/>
              </a:prstGeom>
              <a:blipFill>
                <a:blip r:embed="rId3"/>
                <a:stretch>
                  <a:fillRect t="-13953" b="-32558"/>
                </a:stretch>
              </a:blipFill>
            </p:spPr>
            <p:txBody>
              <a:bodyPr/>
              <a:lstStyle/>
              <a:p>
                <a:r>
                  <a:rPr lang="en-GB">
                    <a:noFill/>
                  </a:rPr>
                  <a:t> </a:t>
                </a:r>
              </a:p>
            </p:txBody>
          </p:sp>
        </mc:Fallback>
      </mc:AlternateContent>
      <p:sp>
        <p:nvSpPr>
          <p:cNvPr id="9" name="TextBox 8"/>
          <p:cNvSpPr txBox="1"/>
          <p:nvPr/>
        </p:nvSpPr>
        <p:spPr>
          <a:xfrm>
            <a:off x="3614731" y="2017474"/>
            <a:ext cx="290922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  </a:t>
            </a:r>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 </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8</a:t>
            </a:r>
          </a:p>
        </p:txBody>
      </p:sp>
      <p:sp>
        <p:nvSpPr>
          <p:cNvPr id="10" name="Rectangle 9"/>
          <p:cNvSpPr/>
          <p:nvPr/>
        </p:nvSpPr>
        <p:spPr>
          <a:xfrm>
            <a:off x="3862338" y="2071507"/>
            <a:ext cx="135732" cy="13573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p:cNvCxnSpPr/>
          <p:nvPr/>
        </p:nvCxnSpPr>
        <p:spPr>
          <a:xfrm>
            <a:off x="7376161" y="1715452"/>
            <a:ext cx="189281"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961809" y="1715452"/>
            <a:ext cx="189281"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04628" y="1742929"/>
            <a:ext cx="189281"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790276" y="1742929"/>
            <a:ext cx="189281"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604413" y="1747545"/>
            <a:ext cx="189281"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7991131" y="1933346"/>
            <a:ext cx="203200" cy="304006"/>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p:cNvSpPr txBox="1"/>
          <p:nvPr/>
        </p:nvSpPr>
        <p:spPr>
          <a:xfrm>
            <a:off x="3770944" y="1924909"/>
            <a:ext cx="51614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a:t>
            </a:r>
          </a:p>
        </p:txBody>
      </p:sp>
      <p:sp>
        <p:nvSpPr>
          <p:cNvPr id="19" name="TextBox 18"/>
          <p:cNvSpPr txBox="1"/>
          <p:nvPr/>
        </p:nvSpPr>
        <p:spPr>
          <a:xfrm>
            <a:off x="3617101" y="4374389"/>
            <a:ext cx="290922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  </a:t>
            </a:r>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 </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64</a:t>
            </a:r>
          </a:p>
        </p:txBody>
      </p:sp>
      <p:sp>
        <p:nvSpPr>
          <p:cNvPr id="20" name="Rectangle 19"/>
          <p:cNvSpPr/>
          <p:nvPr/>
        </p:nvSpPr>
        <p:spPr>
          <a:xfrm>
            <a:off x="3881377" y="4396347"/>
            <a:ext cx="135732" cy="13573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p:cNvPicPr>
            <a:picLocks noChangeAspect="1"/>
          </p:cNvPicPr>
          <p:nvPr/>
        </p:nvPicPr>
        <p:blipFill>
          <a:blip r:embed="rId4"/>
          <a:srcRect/>
          <a:stretch/>
        </p:blipFill>
        <p:spPr>
          <a:xfrm>
            <a:off x="8758174" y="2769026"/>
            <a:ext cx="734594" cy="747045"/>
          </a:xfrm>
          <a:prstGeom prst="rect">
            <a:avLst/>
          </a:prstGeom>
        </p:spPr>
      </p:pic>
      <p:sp>
        <p:nvSpPr>
          <p:cNvPr id="22" name="TextBox 21"/>
          <p:cNvSpPr txBox="1"/>
          <p:nvPr/>
        </p:nvSpPr>
        <p:spPr>
          <a:xfrm>
            <a:off x="7054793" y="2911715"/>
            <a:ext cx="209513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Have a think</a:t>
            </a:r>
          </a:p>
        </p:txBody>
      </p:sp>
      <p:sp>
        <p:nvSpPr>
          <p:cNvPr id="23" name="TextBox 22"/>
          <p:cNvSpPr txBox="1"/>
          <p:nvPr/>
        </p:nvSpPr>
        <p:spPr>
          <a:xfrm>
            <a:off x="3798090" y="4247581"/>
            <a:ext cx="51614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a:t>
            </a:r>
          </a:p>
        </p:txBody>
      </p:sp>
      <p:sp>
        <p:nvSpPr>
          <p:cNvPr id="24" name="TextBox 23"/>
          <p:cNvSpPr txBox="1"/>
          <p:nvPr/>
        </p:nvSpPr>
        <p:spPr>
          <a:xfrm>
            <a:off x="5723042" y="4387603"/>
            <a:ext cx="376972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 cubed is equal to 64”</a:t>
            </a:r>
          </a:p>
        </p:txBody>
      </p:sp>
    </p:spTree>
    <p:custDataLst>
      <p:tags r:id="rId1"/>
    </p:custDataLst>
    <p:extLst>
      <p:ext uri="{BB962C8B-B14F-4D97-AF65-F5344CB8AC3E}">
        <p14:creationId xmlns:p14="http://schemas.microsoft.com/office/powerpoint/2010/main" val="326771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par>
                                <p:cTn id="56" presetID="10" presetClass="entr" presetSubtype="0" fill="hold"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10"/>
                                        </p:tgtEl>
                                      </p:cBhvr>
                                    </p:animEffect>
                                    <p:set>
                                      <p:cBhvr>
                                        <p:cTn id="63" dur="1" fill="hold">
                                          <p:stCondLst>
                                            <p:cond delay="499"/>
                                          </p:stCondLst>
                                        </p:cTn>
                                        <p:tgtEl>
                                          <p:spTgt spid="10"/>
                                        </p:tgtEl>
                                        <p:attrNameLst>
                                          <p:attrName>style.visibility</p:attrName>
                                        </p:attrNameLst>
                                      </p:cBhvr>
                                      <p:to>
                                        <p:strVal val="hidden"/>
                                      </p:to>
                                    </p:set>
                                  </p:childTnLst>
                                </p:cTn>
                              </p:par>
                              <p:par>
                                <p:cTn id="64" presetID="10" presetClass="entr" presetSubtype="0"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500"/>
                                        <p:tgtEl>
                                          <p:spTgt spid="2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par>
                                <p:cTn id="78" presetID="10" presetClass="entr" presetSubtype="0" fill="hold" nodeType="with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500"/>
                                        <p:tgtEl>
                                          <p:spTgt spid="2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500"/>
                                        <p:tgtEl>
                                          <p:spTgt spid="23"/>
                                        </p:tgtEl>
                                      </p:cBhvr>
                                    </p:animEffect>
                                  </p:childTnLst>
                                </p:cTn>
                              </p:par>
                              <p:par>
                                <p:cTn id="86" presetID="10" presetClass="exit" presetSubtype="0" fill="hold" grpId="1" nodeType="withEffect">
                                  <p:stCondLst>
                                    <p:cond delay="0"/>
                                  </p:stCondLst>
                                  <p:childTnLst>
                                    <p:animEffect transition="out" filter="fade">
                                      <p:cBhvr>
                                        <p:cTn id="87" dur="500"/>
                                        <p:tgtEl>
                                          <p:spTgt spid="20"/>
                                        </p:tgtEl>
                                      </p:cBhvr>
                                    </p:animEffect>
                                    <p:set>
                                      <p:cBhvr>
                                        <p:cTn id="88" dur="1" fill="hold">
                                          <p:stCondLst>
                                            <p:cond delay="499"/>
                                          </p:stCondLst>
                                        </p:cTn>
                                        <p:tgtEl>
                                          <p:spTgt spid="20"/>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animBg="1"/>
      <p:bldP spid="10" grpId="1" animBg="1"/>
      <p:bldP spid="17" grpId="0" animBg="1"/>
      <p:bldP spid="18" grpId="0"/>
      <p:bldP spid="19" grpId="0"/>
      <p:bldP spid="20" grpId="0" animBg="1"/>
      <p:bldP spid="20" grpId="1" animBg="1"/>
      <p:bldP spid="22" grpId="0"/>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stretch>
            <a:fillRect/>
          </a:stretch>
        </p:blipFill>
        <p:spPr>
          <a:xfrm>
            <a:off x="8541656" y="397457"/>
            <a:ext cx="747045" cy="747045"/>
          </a:xfrm>
          <a:prstGeom prst="rect">
            <a:avLst/>
          </a:prstGeom>
        </p:spPr>
      </p:pic>
      <p:sp>
        <p:nvSpPr>
          <p:cNvPr id="22" name="TextBox 21"/>
          <p:cNvSpPr txBox="1"/>
          <p:nvPr/>
        </p:nvSpPr>
        <p:spPr>
          <a:xfrm>
            <a:off x="6844499" y="540146"/>
            <a:ext cx="209513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Have a think</a:t>
            </a: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5166" y="1802048"/>
            <a:ext cx="1250012" cy="875008"/>
          </a:xfrm>
          <a:prstGeom prst="rect">
            <a:avLst/>
          </a:prstGeom>
        </p:spPr>
      </p:pic>
      <p:sp>
        <p:nvSpPr>
          <p:cNvPr id="25" name="Rounded Rectangular Callout 24"/>
          <p:cNvSpPr/>
          <p:nvPr/>
        </p:nvSpPr>
        <p:spPr>
          <a:xfrm>
            <a:off x="2911577" y="1727367"/>
            <a:ext cx="4113627" cy="1145928"/>
          </a:xfrm>
          <a:prstGeom prst="wedgeRoundRectCallout">
            <a:avLst>
              <a:gd name="adj1" fmla="val 66195"/>
              <a:gd name="adj2" fmla="val -8467"/>
              <a:gd name="adj3" fmla="val 16667"/>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 cubed is equal to 15 because 5 multiplied by 3 is equal to 15</a:t>
            </a:r>
          </a:p>
        </p:txBody>
      </p:sp>
      <p:sp>
        <p:nvSpPr>
          <p:cNvPr id="26" name="TextBox 25"/>
          <p:cNvSpPr txBox="1"/>
          <p:nvPr/>
        </p:nvSpPr>
        <p:spPr>
          <a:xfrm>
            <a:off x="4296679" y="3207192"/>
            <a:ext cx="290922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 </a:t>
            </a:r>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5 </a:t>
            </a:r>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5 </a:t>
            </a:r>
          </a:p>
        </p:txBody>
      </p:sp>
      <mc:AlternateContent xmlns:mc="http://schemas.openxmlformats.org/markup-compatibility/2006">
        <mc:Choice xmlns:a14="http://schemas.microsoft.com/office/drawing/2010/main" Requires="a14">
          <p:sp>
            <p:nvSpPr>
              <p:cNvPr id="27" name="TextBox 26"/>
              <p:cNvSpPr txBox="1"/>
              <p:nvPr/>
            </p:nvSpPr>
            <p:spPr>
              <a:xfrm>
                <a:off x="4281423" y="4458855"/>
                <a:ext cx="290922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Calibri" panose="020F0502020204030204" pitchFamily="34" charset="0"/>
                            </a:rPr>
                          </m:ctrlPr>
                        </m:sSupPr>
                        <m:e>
                          <m:r>
                            <m:rPr>
                              <m:nor/>
                            </m:rPr>
                            <a:rPr kumimoji="0" lang="en-GB" sz="28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rPr>
                            <m:t>5</m:t>
                          </m:r>
                        </m:e>
                        <m:sup>
                          <m:r>
                            <m:rPr>
                              <m:nor/>
                            </m:rPr>
                            <a:rPr kumimoji="0" lang="en-GB" sz="2800" b="0" i="0" u="none" strike="noStrike" kern="1200" cap="none" spc="0" normalizeH="0" baseline="30000" noProof="0">
                              <a:ln>
                                <a:noFill/>
                              </a:ln>
                              <a:solidFill>
                                <a:prstClr val="black"/>
                              </a:solidFill>
                              <a:effectLst/>
                              <a:uLnTx/>
                              <a:uFillTx/>
                              <a:latin typeface="Calibri" panose="020F0502020204030204"/>
                              <a:ea typeface="+mn-ea"/>
                              <a:cs typeface="Calibri" panose="020F0502020204030204" pitchFamily="34" charset="0"/>
                            </a:rPr>
                            <m:t>3</m:t>
                          </m:r>
                        </m:sup>
                      </m:sSup>
                    </m:oMath>
                  </m:oMathPara>
                </a14:m>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mc:Choice>
        <mc:Fallback>
          <p:sp>
            <p:nvSpPr>
              <p:cNvPr id="27" name="TextBox 26"/>
              <p:cNvSpPr txBox="1">
                <a:spLocks noRot="1" noChangeAspect="1" noMove="1" noResize="1" noEditPoints="1" noAdjustHandles="1" noChangeArrowheads="1" noChangeShapeType="1" noTextEdit="1"/>
              </p:cNvSpPr>
              <p:nvPr/>
            </p:nvSpPr>
            <p:spPr>
              <a:xfrm>
                <a:off x="4281423" y="4458855"/>
                <a:ext cx="2909229" cy="523220"/>
              </a:xfrm>
              <a:prstGeom prst="rect">
                <a:avLst/>
              </a:prstGeom>
              <a:blipFill>
                <a:blip r:embed="rId5"/>
                <a:stretch>
                  <a:fillRect t="-2326"/>
                </a:stretch>
              </a:blipFill>
            </p:spPr>
            <p:txBody>
              <a:bodyPr/>
              <a:lstStyle/>
              <a:p>
                <a:r>
                  <a:rPr lang="en-GB">
                    <a:noFill/>
                  </a:rPr>
                  <a:t> </a:t>
                </a:r>
              </a:p>
            </p:txBody>
          </p:sp>
        </mc:Fallback>
      </mc:AlternateContent>
      <p:sp>
        <p:nvSpPr>
          <p:cNvPr id="28" name="Rounded Rectangle 27"/>
          <p:cNvSpPr/>
          <p:nvPr/>
        </p:nvSpPr>
        <p:spPr>
          <a:xfrm>
            <a:off x="4343352" y="3237098"/>
            <a:ext cx="860614" cy="456287"/>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p:cNvSpPr txBox="1"/>
          <p:nvPr/>
        </p:nvSpPr>
        <p:spPr>
          <a:xfrm>
            <a:off x="4477925" y="3720733"/>
            <a:ext cx="72604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25 </a:t>
            </a:r>
          </a:p>
        </p:txBody>
      </p:sp>
      <p:sp>
        <p:nvSpPr>
          <p:cNvPr id="30" name="TextBox 29"/>
          <p:cNvSpPr txBox="1"/>
          <p:nvPr/>
        </p:nvSpPr>
        <p:spPr>
          <a:xfrm>
            <a:off x="5903693" y="3207192"/>
            <a:ext cx="134888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125 </a:t>
            </a:r>
          </a:p>
        </p:txBody>
      </p:sp>
      <p:sp>
        <p:nvSpPr>
          <p:cNvPr id="31" name="TextBox 30"/>
          <p:cNvSpPr txBox="1"/>
          <p:nvPr/>
        </p:nvSpPr>
        <p:spPr>
          <a:xfrm>
            <a:off x="5861513" y="4495883"/>
            <a:ext cx="142723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125 </a:t>
            </a:r>
          </a:p>
        </p:txBody>
      </p:sp>
    </p:spTree>
    <p:custDataLst>
      <p:tags r:id="rId1"/>
    </p:custDataLst>
    <p:extLst>
      <p:ext uri="{BB962C8B-B14F-4D97-AF65-F5344CB8AC3E}">
        <p14:creationId xmlns:p14="http://schemas.microsoft.com/office/powerpoint/2010/main" val="188586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
                                            <p:txEl>
                                              <p:pRg st="0" end="0"/>
                                            </p:txEl>
                                          </p:spTgt>
                                        </p:tgtEl>
                                        <p:attrNameLst>
                                          <p:attrName>style.visibility</p:attrName>
                                        </p:attrNameLst>
                                      </p:cBhvr>
                                      <p:to>
                                        <p:strVal val="visible"/>
                                      </p:to>
                                    </p:set>
                                    <p:animEffect transition="in" filter="fade">
                                      <p:cBhvr>
                                        <p:cTn id="27" dur="500"/>
                                        <p:tgtEl>
                                          <p:spTgt spid="3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
                                            <p:txEl>
                                              <p:pRg st="0" end="0"/>
                                            </p:txEl>
                                          </p:spTgt>
                                        </p:tgtEl>
                                        <p:attrNameLst>
                                          <p:attrName>style.visibility</p:attrName>
                                        </p:attrNameLst>
                                      </p:cBhvr>
                                      <p:to>
                                        <p:strVal val="visible"/>
                                      </p:to>
                                    </p:set>
                                    <p:animEffect transition="in" filter="fade">
                                      <p:cBhvr>
                                        <p:cTn id="3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stretch>
            <a:fillRect/>
          </a:stretch>
        </p:blipFill>
        <p:spPr>
          <a:xfrm>
            <a:off x="8541656" y="397457"/>
            <a:ext cx="747045" cy="747045"/>
          </a:xfrm>
          <a:prstGeom prst="rect">
            <a:avLst/>
          </a:prstGeom>
        </p:spPr>
      </p:pic>
      <p:sp>
        <p:nvSpPr>
          <p:cNvPr id="22" name="TextBox 21"/>
          <p:cNvSpPr txBox="1"/>
          <p:nvPr/>
        </p:nvSpPr>
        <p:spPr>
          <a:xfrm>
            <a:off x="6844499" y="540146"/>
            <a:ext cx="209513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Have a think</a:t>
            </a:r>
          </a:p>
        </p:txBody>
      </p:sp>
      <p:sp>
        <p:nvSpPr>
          <p:cNvPr id="26" name="TextBox 25"/>
          <p:cNvSpPr txBox="1"/>
          <p:nvPr/>
        </p:nvSpPr>
        <p:spPr>
          <a:xfrm>
            <a:off x="2661360" y="922074"/>
            <a:ext cx="290922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Calculate:</a:t>
            </a:r>
          </a:p>
        </p:txBody>
      </p:sp>
      <mc:AlternateContent xmlns:mc="http://schemas.openxmlformats.org/markup-compatibility/2006">
        <mc:Choice xmlns:a14="http://schemas.microsoft.com/office/drawing/2010/main" Requires="a14">
          <p:sp>
            <p:nvSpPr>
              <p:cNvPr id="27" name="TextBox 26"/>
              <p:cNvSpPr txBox="1"/>
              <p:nvPr/>
            </p:nvSpPr>
            <p:spPr>
              <a:xfrm>
                <a:off x="2635470" y="3153891"/>
                <a:ext cx="109384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Calibri" panose="020F0502020204030204" pitchFamily="34" charset="0"/>
                            </a:rPr>
                          </m:ctrlPr>
                        </m:sSupPr>
                        <m:e>
                          <m:r>
                            <m:rPr>
                              <m:nor/>
                            </m:rPr>
                            <a:rPr kumimoji="0" lang="en-GB" sz="28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rPr>
                            <m:t>3</m:t>
                          </m:r>
                        </m:e>
                        <m:sup>
                          <m:r>
                            <m:rPr>
                              <m:nor/>
                            </m:rPr>
                            <a:rPr kumimoji="0" lang="en-GB" sz="2800" b="0" i="0" u="none" strike="noStrike" kern="1200" cap="none" spc="0" normalizeH="0" baseline="30000" noProof="0">
                              <a:ln>
                                <a:noFill/>
                              </a:ln>
                              <a:solidFill>
                                <a:prstClr val="black"/>
                              </a:solidFill>
                              <a:effectLst/>
                              <a:uLnTx/>
                              <a:uFillTx/>
                              <a:latin typeface="Calibri" panose="020F0502020204030204"/>
                              <a:ea typeface="+mn-ea"/>
                              <a:cs typeface="Calibri" panose="020F0502020204030204" pitchFamily="34" charset="0"/>
                            </a:rPr>
                            <m:t>3</m:t>
                          </m:r>
                        </m:sup>
                      </m:sSup>
                    </m:oMath>
                  </m:oMathPara>
                </a14:m>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mc:Choice>
        <mc:Fallback>
          <p:sp>
            <p:nvSpPr>
              <p:cNvPr id="27" name="TextBox 26"/>
              <p:cNvSpPr txBox="1">
                <a:spLocks noRot="1" noChangeAspect="1" noMove="1" noResize="1" noEditPoints="1" noAdjustHandles="1" noChangeArrowheads="1" noChangeShapeType="1" noTextEdit="1"/>
              </p:cNvSpPr>
              <p:nvPr/>
            </p:nvSpPr>
            <p:spPr>
              <a:xfrm>
                <a:off x="2635470" y="3153891"/>
                <a:ext cx="1093846" cy="523220"/>
              </a:xfrm>
              <a:prstGeom prst="rect">
                <a:avLst/>
              </a:prstGeom>
              <a:blipFill>
                <a:blip r:embed="rId4"/>
                <a:stretch>
                  <a:fillRect t="-2326"/>
                </a:stretch>
              </a:blipFill>
            </p:spPr>
            <p:txBody>
              <a:bodyPr/>
              <a:lstStyle/>
              <a:p>
                <a:r>
                  <a:rPr lang="en-GB">
                    <a:noFill/>
                  </a:rPr>
                  <a:t> </a:t>
                </a:r>
              </a:p>
            </p:txBody>
          </p:sp>
        </mc:Fallback>
      </mc:AlternateContent>
      <p:sp>
        <p:nvSpPr>
          <p:cNvPr id="31" name="TextBox 30"/>
          <p:cNvSpPr txBox="1"/>
          <p:nvPr/>
        </p:nvSpPr>
        <p:spPr>
          <a:xfrm>
            <a:off x="3300753" y="3177727"/>
            <a:ext cx="142723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25 </a:t>
            </a:r>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mc:AlternateContent xmlns:mc="http://schemas.openxmlformats.org/markup-compatibility/2006">
        <mc:Choice xmlns:a14="http://schemas.microsoft.com/office/drawing/2010/main" Requires="a14">
          <p:sp>
            <p:nvSpPr>
              <p:cNvPr id="13" name="TextBox 12"/>
              <p:cNvSpPr txBox="1"/>
              <p:nvPr/>
            </p:nvSpPr>
            <p:spPr>
              <a:xfrm>
                <a:off x="3160062" y="1635714"/>
                <a:ext cx="90769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Calibri" panose="020F0502020204030204" pitchFamily="34" charset="0"/>
                            </a:rPr>
                          </m:ctrlPr>
                        </m:sSupPr>
                        <m:e>
                          <m:r>
                            <m:rPr>
                              <m:nor/>
                            </m:rPr>
                            <a:rPr kumimoji="0" lang="en-GB" sz="28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rPr>
                            <m:t>8</m:t>
                          </m:r>
                        </m:e>
                        <m:sup>
                          <m:r>
                            <m:rPr>
                              <m:nor/>
                            </m:rPr>
                            <a:rPr kumimoji="0" lang="en-GB" sz="2800" b="0" i="0" u="none" strike="noStrike" kern="1200" cap="none" spc="0" normalizeH="0" baseline="30000" noProof="0">
                              <a:ln>
                                <a:noFill/>
                              </a:ln>
                              <a:solidFill>
                                <a:prstClr val="black"/>
                              </a:solidFill>
                              <a:effectLst/>
                              <a:uLnTx/>
                              <a:uFillTx/>
                              <a:latin typeface="Calibri" panose="020F0502020204030204"/>
                              <a:ea typeface="+mn-ea"/>
                              <a:cs typeface="Calibri" panose="020F0502020204030204" pitchFamily="34" charset="0"/>
                            </a:rPr>
                            <m:t>3</m:t>
                          </m:r>
                        </m:sup>
                      </m:sSup>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Calibri" panose="020F0502020204030204" pitchFamily="34" charset="0"/>
                        </a:rPr>
                        <m:t> </m:t>
                      </m:r>
                      <m:r>
                        <m:rPr>
                          <m:nor/>
                        </m:rP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m:t>=</m:t>
                      </m:r>
                    </m:oMath>
                  </m:oMathPara>
                </a14:m>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3160062" y="1635714"/>
                <a:ext cx="907691" cy="523220"/>
              </a:xfrm>
              <a:prstGeom prst="rect">
                <a:avLst/>
              </a:prstGeom>
              <a:blipFill>
                <a:blip r:embed="rId5"/>
                <a:stretch>
                  <a:fillRect t="-2326"/>
                </a:stretch>
              </a:blipFill>
            </p:spPr>
            <p:txBody>
              <a:bodyPr/>
              <a:lstStyle/>
              <a:p>
                <a:r>
                  <a:rPr lang="en-GB">
                    <a:noFill/>
                  </a:rPr>
                  <a:t> </a:t>
                </a:r>
              </a:p>
            </p:txBody>
          </p:sp>
        </mc:Fallback>
      </mc:AlternateContent>
      <p:sp>
        <p:nvSpPr>
          <p:cNvPr id="2" name="Rectangle 1"/>
          <p:cNvSpPr/>
          <p:nvPr/>
        </p:nvSpPr>
        <p:spPr>
          <a:xfrm>
            <a:off x="4526061" y="3255241"/>
            <a:ext cx="403860" cy="3750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16" name="TextBox 15"/>
              <p:cNvSpPr txBox="1"/>
              <p:nvPr/>
            </p:nvSpPr>
            <p:spPr>
              <a:xfrm>
                <a:off x="3485410" y="4635665"/>
                <a:ext cx="313305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14:m>
                  <m:oMath xmlns:m="http://schemas.openxmlformats.org/officeDocument/2006/math">
                    <m:r>
                      <a:rPr kumimoji="0" lang="en-GB" sz="28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m:t>−</m:t>
                    </m:r>
                  </m:oMath>
                </a14:m>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 </a:t>
                </a:r>
                <a:r>
                  <a:rPr kumimoji="0" lang="en-GB" sz="28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Calibri" panose="020F0502020204030204" pitchFamily="34" charset="0"/>
                  </a:rPr>
                  <a:t>36</a:t>
                </a:r>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 = </a:t>
                </a:r>
                <a14:m>
                  <m:oMath xmlns:m="http://schemas.openxmlformats.org/officeDocument/2006/math">
                    <m:sSup>
                      <m:sSupPr>
                        <m:ctrlP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Calibri" panose="020F0502020204030204" pitchFamily="34" charset="0"/>
                          </a:rPr>
                        </m:ctrlPr>
                      </m:sSupPr>
                      <m:e>
                        <m:r>
                          <m:rPr>
                            <m:nor/>
                          </m:rPr>
                          <a:rPr kumimoji="0" lang="en-GB" sz="28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rPr>
                          <m:t>4</m:t>
                        </m:r>
                      </m:e>
                      <m:sup>
                        <m:r>
                          <m:rPr>
                            <m:nor/>
                          </m:rPr>
                          <a:rPr kumimoji="0" lang="en-GB" sz="2800" b="0" i="0" u="none" strike="noStrike" kern="1200" cap="none" spc="0" normalizeH="0" baseline="30000" noProof="0">
                            <a:ln>
                              <a:noFill/>
                            </a:ln>
                            <a:solidFill>
                              <a:prstClr val="black"/>
                            </a:solidFill>
                            <a:effectLst/>
                            <a:uLnTx/>
                            <a:uFillTx/>
                            <a:latin typeface="Calibri" panose="020F0502020204030204"/>
                            <a:ea typeface="+mn-ea"/>
                            <a:cs typeface="Calibri" panose="020F0502020204030204" pitchFamily="34" charset="0"/>
                          </a:rPr>
                          <m:t>3</m:t>
                        </m:r>
                      </m:sup>
                    </m:sSup>
                  </m:oMath>
                </a14:m>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mc:Choice>
        <mc:Fallback>
          <p:sp>
            <p:nvSpPr>
              <p:cNvPr id="16" name="TextBox 15"/>
              <p:cNvSpPr txBox="1">
                <a:spLocks noRot="1" noChangeAspect="1" noMove="1" noResize="1" noEditPoints="1" noAdjustHandles="1" noChangeArrowheads="1" noChangeShapeType="1" noTextEdit="1"/>
              </p:cNvSpPr>
              <p:nvPr/>
            </p:nvSpPr>
            <p:spPr>
              <a:xfrm>
                <a:off x="3485410" y="4635665"/>
                <a:ext cx="3133057" cy="523220"/>
              </a:xfrm>
              <a:prstGeom prst="rect">
                <a:avLst/>
              </a:prstGeom>
              <a:blipFill>
                <a:blip r:embed="rId6"/>
                <a:stretch>
                  <a:fillRect t="-13953" b="-32558"/>
                </a:stretch>
              </a:blipFill>
            </p:spPr>
            <p:txBody>
              <a:bodyPr/>
              <a:lstStyle/>
              <a:p>
                <a:r>
                  <a:rPr lang="en-GB">
                    <a:noFill/>
                  </a:rPr>
                  <a:t> </a:t>
                </a:r>
              </a:p>
            </p:txBody>
          </p:sp>
        </mc:Fallback>
      </mc:AlternateContent>
      <p:sp>
        <p:nvSpPr>
          <p:cNvPr id="17" name="Rectangle 16"/>
          <p:cNvSpPr/>
          <p:nvPr/>
        </p:nvSpPr>
        <p:spPr>
          <a:xfrm>
            <a:off x="2983894" y="4706239"/>
            <a:ext cx="584417" cy="3750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p:cNvSpPr txBox="1"/>
          <p:nvPr/>
        </p:nvSpPr>
        <p:spPr>
          <a:xfrm>
            <a:off x="6706361" y="1597398"/>
            <a:ext cx="220881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8 </a:t>
            </a:r>
            <a:r>
              <a:rPr kumimoji="0" lang="en-GB" sz="2800" b="0" i="0" u="none" strike="noStrike" kern="1200" cap="none" spc="0" normalizeH="0" baseline="0" noProof="0" dirty="0">
                <a:ln>
                  <a:noFill/>
                </a:ln>
                <a:solidFill>
                  <a:srgbClr val="0070C0"/>
                </a:solidFill>
                <a:effectLst/>
                <a:uLnTx/>
                <a:uFillTx/>
                <a:latin typeface="Cambria Math" panose="02040503050406030204" pitchFamily="18" charset="0"/>
                <a:ea typeface="Cambria Math" panose="02040503050406030204" pitchFamily="18" charset="0"/>
                <a:cs typeface="Calibri" panose="020F0502020204030204" pitchFamily="34" charset="0"/>
              </a:rPr>
              <a:t>×</a:t>
            </a:r>
            <a:r>
              <a:rPr kumimoji="0" lang="en-GB" sz="28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8 </a:t>
            </a:r>
            <a:r>
              <a:rPr kumimoji="0" lang="en-GB" sz="2800" b="0" i="0" u="none" strike="noStrike" kern="1200" cap="none" spc="0" normalizeH="0" baseline="0" noProof="0" dirty="0">
                <a:ln>
                  <a:noFill/>
                </a:ln>
                <a:solidFill>
                  <a:srgbClr val="0070C0"/>
                </a:solidFill>
                <a:effectLst/>
                <a:uLnTx/>
                <a:uFillTx/>
                <a:latin typeface="Cambria Math" panose="02040503050406030204" pitchFamily="18" charset="0"/>
                <a:ea typeface="Cambria Math" panose="02040503050406030204" pitchFamily="18" charset="0"/>
                <a:cs typeface="Calibri" panose="020F0502020204030204" pitchFamily="34" charset="0"/>
              </a:rPr>
              <a:t>×</a:t>
            </a:r>
            <a:r>
              <a:rPr kumimoji="0" lang="en-GB" sz="28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8 </a:t>
            </a:r>
            <a:r>
              <a:rPr kumimoji="0" lang="en-GB" sz="2800" b="0" i="0" u="none" strike="noStrike" kern="1200" cap="none" spc="0" normalizeH="0" baseline="0" noProof="0" dirty="0">
                <a:ln>
                  <a:noFill/>
                </a:ln>
                <a:solidFill>
                  <a:srgbClr val="0070C0"/>
                </a:solidFill>
                <a:effectLst/>
                <a:uLnTx/>
                <a:uFillTx/>
                <a:latin typeface="Cambria Math" panose="02040503050406030204" pitchFamily="18" charset="0"/>
                <a:ea typeface="Cambria Math" panose="02040503050406030204" pitchFamily="18" charset="0"/>
                <a:cs typeface="Calibri" panose="020F0502020204030204" pitchFamily="34" charset="0"/>
              </a:rPr>
              <a:t>=</a:t>
            </a:r>
            <a:endPar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endParaRPr>
          </a:p>
        </p:txBody>
      </p:sp>
      <p:sp>
        <p:nvSpPr>
          <p:cNvPr id="19" name="TextBox 18"/>
          <p:cNvSpPr txBox="1"/>
          <p:nvPr/>
        </p:nvSpPr>
        <p:spPr>
          <a:xfrm>
            <a:off x="7119694" y="2075324"/>
            <a:ext cx="220881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64 </a:t>
            </a:r>
            <a:r>
              <a:rPr kumimoji="0" lang="en-GB" sz="2800" b="0" i="0" u="none" strike="noStrike" kern="1200" cap="none" spc="0" normalizeH="0" baseline="0" noProof="0" dirty="0">
                <a:ln>
                  <a:noFill/>
                </a:ln>
                <a:solidFill>
                  <a:srgbClr val="0070C0"/>
                </a:solidFill>
                <a:effectLst/>
                <a:uLnTx/>
                <a:uFillTx/>
                <a:latin typeface="Cambria Math" panose="02040503050406030204" pitchFamily="18" charset="0"/>
                <a:ea typeface="Cambria Math" panose="02040503050406030204" pitchFamily="18" charset="0"/>
                <a:cs typeface="Calibri" panose="020F0502020204030204" pitchFamily="34" charset="0"/>
              </a:rPr>
              <a:t>×</a:t>
            </a:r>
            <a:r>
              <a:rPr kumimoji="0" lang="en-GB" sz="28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8 </a:t>
            </a:r>
            <a:r>
              <a:rPr kumimoji="0" lang="en-GB" sz="2800" b="0" i="0" u="none" strike="noStrike" kern="1200" cap="none" spc="0" normalizeH="0" baseline="0" noProof="0" dirty="0">
                <a:ln>
                  <a:noFill/>
                </a:ln>
                <a:solidFill>
                  <a:srgbClr val="0070C0"/>
                </a:solidFill>
                <a:effectLst/>
                <a:uLnTx/>
                <a:uFillTx/>
                <a:latin typeface="Cambria Math" panose="02040503050406030204" pitchFamily="18" charset="0"/>
                <a:ea typeface="Cambria Math" panose="02040503050406030204" pitchFamily="18" charset="0"/>
                <a:cs typeface="Calibri" panose="020F0502020204030204" pitchFamily="34" charset="0"/>
              </a:rPr>
              <a:t>=</a:t>
            </a:r>
            <a:endPar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endParaRPr>
          </a:p>
        </p:txBody>
      </p:sp>
      <p:sp>
        <p:nvSpPr>
          <p:cNvPr id="20" name="TextBox 19"/>
          <p:cNvSpPr txBox="1"/>
          <p:nvPr/>
        </p:nvSpPr>
        <p:spPr>
          <a:xfrm>
            <a:off x="3954921" y="1659550"/>
            <a:ext cx="220881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512</a:t>
            </a:r>
            <a:endPar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endParaRPr>
          </a:p>
        </p:txBody>
      </p:sp>
      <p:sp>
        <p:nvSpPr>
          <p:cNvPr id="23" name="TextBox 22"/>
          <p:cNvSpPr txBox="1"/>
          <p:nvPr/>
        </p:nvSpPr>
        <p:spPr>
          <a:xfrm>
            <a:off x="4535554" y="3183179"/>
            <a:ext cx="220881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2</a:t>
            </a:r>
            <a:endPar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endParaRPr>
          </a:p>
        </p:txBody>
      </p:sp>
      <p:sp>
        <p:nvSpPr>
          <p:cNvPr id="32" name="TextBox 31"/>
          <p:cNvSpPr txBox="1"/>
          <p:nvPr/>
        </p:nvSpPr>
        <p:spPr>
          <a:xfrm>
            <a:off x="2902961" y="4630081"/>
            <a:ext cx="77168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100</a:t>
            </a:r>
            <a:endPar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endParaRPr>
          </a:p>
        </p:txBody>
      </p:sp>
    </p:spTree>
    <p:custDataLst>
      <p:tags r:id="rId1"/>
    </p:custDataLst>
    <p:extLst>
      <p:ext uri="{BB962C8B-B14F-4D97-AF65-F5344CB8AC3E}">
        <p14:creationId xmlns:p14="http://schemas.microsoft.com/office/powerpoint/2010/main" val="131673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fade">
                                      <p:cBhvr>
                                        <p:cTn id="17" dur="500"/>
                                        <p:tgtEl>
                                          <p:spTgt spid="20">
                                            <p:txEl>
                                              <p:pRg st="0" end="0"/>
                                            </p:txEl>
                                          </p:spTgt>
                                        </p:tgtEl>
                                      </p:cBhvr>
                                    </p:animEffect>
                                  </p:childTnLst>
                                </p:cTn>
                              </p:par>
                              <p:par>
                                <p:cTn id="18" presetID="10" presetClass="exit" presetSubtype="0" fill="hold" grpId="0" nodeType="withEffect">
                                  <p:stCondLst>
                                    <p:cond delay="0"/>
                                  </p:stCondLst>
                                  <p:childTnLst>
                                    <p:animEffect transition="out" filter="fade">
                                      <p:cBhvr>
                                        <p:cTn id="19" dur="500"/>
                                        <p:tgtEl>
                                          <p:spTgt spid="18">
                                            <p:txEl>
                                              <p:pRg st="0" end="0"/>
                                            </p:txEl>
                                          </p:spTgt>
                                        </p:tgtEl>
                                      </p:cBhvr>
                                    </p:animEffect>
                                    <p:set>
                                      <p:cBhvr>
                                        <p:cTn id="20" dur="1" fill="hold">
                                          <p:stCondLst>
                                            <p:cond delay="499"/>
                                          </p:stCondLst>
                                        </p:cTn>
                                        <p:tgtEl>
                                          <p:spTgt spid="18">
                                            <p:txEl>
                                              <p:pRg st="0" end="0"/>
                                            </p:txEl>
                                          </p:spTgt>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19">
                                            <p:txEl>
                                              <p:pRg st="0" end="0"/>
                                            </p:txEl>
                                          </p:spTgt>
                                        </p:tgtEl>
                                      </p:cBhvr>
                                    </p:animEffect>
                                    <p:set>
                                      <p:cBhvr>
                                        <p:cTn id="23" dur="1" fill="hold">
                                          <p:stCondLst>
                                            <p:cond delay="499"/>
                                          </p:stCondLst>
                                        </p:cTn>
                                        <p:tgtEl>
                                          <p:spTgt spid="19">
                                            <p:txEl>
                                              <p:pRg st="0" end="0"/>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3">
                                            <p:txEl>
                                              <p:pRg st="0" end="0"/>
                                            </p:txEl>
                                          </p:spTgt>
                                        </p:tgtEl>
                                        <p:attrNameLst>
                                          <p:attrName>style.visibility</p:attrName>
                                        </p:attrNameLst>
                                      </p:cBhvr>
                                      <p:to>
                                        <p:strVal val="visible"/>
                                      </p:to>
                                    </p:set>
                                    <p:animEffect transition="in" filter="fade">
                                      <p:cBhvr>
                                        <p:cTn id="28" dur="500"/>
                                        <p:tgtEl>
                                          <p:spTgt spid="2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2">
                                            <p:txEl>
                                              <p:pRg st="0" end="0"/>
                                            </p:txEl>
                                          </p:spTgt>
                                        </p:tgtEl>
                                        <p:attrNameLst>
                                          <p:attrName>style.visibility</p:attrName>
                                        </p:attrNameLst>
                                      </p:cBhvr>
                                      <p:to>
                                        <p:strVal val="visible"/>
                                      </p:to>
                                    </p:set>
                                    <p:animEffect transition="in" filter="fade">
                                      <p:cBhvr>
                                        <p:cTn id="33"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p:bldP spid="19"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latin typeface="Calibri" panose="020F0502020204030204" pitchFamily="34" charset="0"/>
                <a:cs typeface="Calibri" panose="020F0502020204030204" pitchFamily="34" charset="0"/>
              </a:rPr>
              <a:t>Have a go at questions </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1 - 4 on the worksheet</a:t>
            </a:r>
          </a:p>
        </p:txBody>
      </p:sp>
    </p:spTree>
    <p:extLst>
      <p:ext uri="{BB962C8B-B14F-4D97-AF65-F5344CB8AC3E}">
        <p14:creationId xmlns:p14="http://schemas.microsoft.com/office/powerpoint/2010/main" val="4219253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5830031" y="452000"/>
            <a:ext cx="75233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a:t>
            </a:r>
          </a:p>
        </p:txBody>
      </p:sp>
      <mc:AlternateContent xmlns:mc="http://schemas.openxmlformats.org/markup-compatibility/2006">
        <mc:Choice xmlns:a14="http://schemas.microsoft.com/office/drawing/2010/main" Requires="a14">
          <p:sp>
            <p:nvSpPr>
              <p:cNvPr id="31" name="TextBox 30"/>
              <p:cNvSpPr txBox="1"/>
              <p:nvPr/>
            </p:nvSpPr>
            <p:spPr>
              <a:xfrm>
                <a:off x="2729572" y="420331"/>
                <a:ext cx="92802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Calibri" panose="020F0502020204030204" pitchFamily="34" charset="0"/>
                            </a:rPr>
                          </m:ctrlPr>
                        </m:sSupPr>
                        <m:e>
                          <m:r>
                            <m:rPr>
                              <m:nor/>
                            </m:rPr>
                            <a:rPr kumimoji="0" lang="en-GB" sz="28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rPr>
                            <m:t>1</m:t>
                          </m:r>
                        </m:e>
                        <m:sup>
                          <m:r>
                            <m:rPr>
                              <m:nor/>
                            </m:rPr>
                            <a:rPr kumimoji="0" lang="en-GB" sz="2800" b="0" i="0" u="none" strike="noStrike" kern="1200" cap="none" spc="0" normalizeH="0" baseline="30000" noProof="0">
                              <a:ln>
                                <a:noFill/>
                              </a:ln>
                              <a:solidFill>
                                <a:prstClr val="black"/>
                              </a:solidFill>
                              <a:effectLst/>
                              <a:uLnTx/>
                              <a:uFillTx/>
                              <a:latin typeface="Calibri" panose="020F0502020204030204"/>
                              <a:ea typeface="+mn-ea"/>
                              <a:cs typeface="Calibri" panose="020F0502020204030204" pitchFamily="34" charset="0"/>
                            </a:rPr>
                            <m:t>3</m:t>
                          </m:r>
                        </m:sup>
                      </m:sSup>
                    </m:oMath>
                  </m:oMathPara>
                </a14:m>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mc:Choice>
        <mc:Fallback>
          <p:sp>
            <p:nvSpPr>
              <p:cNvPr id="31" name="TextBox 30"/>
              <p:cNvSpPr txBox="1">
                <a:spLocks noRot="1" noChangeAspect="1" noMove="1" noResize="1" noEditPoints="1" noAdjustHandles="1" noChangeArrowheads="1" noChangeShapeType="1" noTextEdit="1"/>
              </p:cNvSpPr>
              <p:nvPr/>
            </p:nvSpPr>
            <p:spPr>
              <a:xfrm>
                <a:off x="2729572" y="420331"/>
                <a:ext cx="928029" cy="523220"/>
              </a:xfrm>
              <a:prstGeom prst="rect">
                <a:avLst/>
              </a:prstGeom>
              <a:blipFill>
                <a:blip r:embed="rId3"/>
                <a:stretch>
                  <a:fillRect t="-232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4" name="TextBox 33"/>
              <p:cNvSpPr txBox="1"/>
              <p:nvPr/>
            </p:nvSpPr>
            <p:spPr>
              <a:xfrm>
                <a:off x="2729572" y="1421579"/>
                <a:ext cx="92802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Calibri" panose="020F0502020204030204" pitchFamily="34" charset="0"/>
                            </a:rPr>
                          </m:ctrlPr>
                        </m:sSupPr>
                        <m:e>
                          <m:r>
                            <m:rPr>
                              <m:nor/>
                            </m:rPr>
                            <a:rPr kumimoji="0" lang="en-GB" sz="28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rPr>
                            <m:t>3</m:t>
                          </m:r>
                        </m:e>
                        <m:sup>
                          <m:r>
                            <m:rPr>
                              <m:nor/>
                            </m:rPr>
                            <a:rPr kumimoji="0" lang="en-GB" sz="2800" b="0" i="0" u="none" strike="noStrike" kern="1200" cap="none" spc="0" normalizeH="0" baseline="30000" noProof="0">
                              <a:ln>
                                <a:noFill/>
                              </a:ln>
                              <a:solidFill>
                                <a:prstClr val="black"/>
                              </a:solidFill>
                              <a:effectLst/>
                              <a:uLnTx/>
                              <a:uFillTx/>
                              <a:latin typeface="Calibri" panose="020F0502020204030204"/>
                              <a:ea typeface="+mn-ea"/>
                              <a:cs typeface="Calibri" panose="020F0502020204030204" pitchFamily="34" charset="0"/>
                            </a:rPr>
                            <m:t>3</m:t>
                          </m:r>
                        </m:sup>
                      </m:sSup>
                    </m:oMath>
                  </m:oMathPara>
                </a14:m>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mc:Choice>
        <mc:Fallback>
          <p:sp>
            <p:nvSpPr>
              <p:cNvPr id="34" name="TextBox 33"/>
              <p:cNvSpPr txBox="1">
                <a:spLocks noRot="1" noChangeAspect="1" noMove="1" noResize="1" noEditPoints="1" noAdjustHandles="1" noChangeArrowheads="1" noChangeShapeType="1" noTextEdit="1"/>
              </p:cNvSpPr>
              <p:nvPr/>
            </p:nvSpPr>
            <p:spPr>
              <a:xfrm>
                <a:off x="2729572" y="1421579"/>
                <a:ext cx="928029" cy="523220"/>
              </a:xfrm>
              <a:prstGeom prst="rect">
                <a:avLst/>
              </a:prstGeom>
              <a:blipFill>
                <a:blip r:embed="rId4"/>
                <a:stretch>
                  <a:fillRect t="-2326"/>
                </a:stretch>
              </a:blipFill>
            </p:spPr>
            <p:txBody>
              <a:bodyPr/>
              <a:lstStyle/>
              <a:p>
                <a:r>
                  <a:rPr lang="en-GB">
                    <a:noFill/>
                  </a:rPr>
                  <a:t> </a:t>
                </a:r>
              </a:p>
            </p:txBody>
          </p:sp>
        </mc:Fallback>
      </mc:AlternateContent>
      <p:sp>
        <p:nvSpPr>
          <p:cNvPr id="35" name="TextBox 34"/>
          <p:cNvSpPr txBox="1"/>
          <p:nvPr/>
        </p:nvSpPr>
        <p:spPr>
          <a:xfrm>
            <a:off x="2729572" y="2422827"/>
            <a:ext cx="149952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3 </a:t>
            </a:r>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3</a:t>
            </a:r>
          </a:p>
        </p:txBody>
      </p:sp>
      <mc:AlternateContent xmlns:mc="http://schemas.openxmlformats.org/markup-compatibility/2006">
        <mc:Choice xmlns:a14="http://schemas.microsoft.com/office/drawing/2010/main" Requires="a14">
          <p:sp>
            <p:nvSpPr>
              <p:cNvPr id="36" name="TextBox 35"/>
              <p:cNvSpPr txBox="1"/>
              <p:nvPr/>
            </p:nvSpPr>
            <p:spPr>
              <a:xfrm>
                <a:off x="2729572" y="3360916"/>
                <a:ext cx="92802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Calibri" panose="020F0502020204030204" pitchFamily="34" charset="0"/>
                            </a:rPr>
                          </m:ctrlPr>
                        </m:sSupPr>
                        <m:e>
                          <m:r>
                            <m:rPr>
                              <m:nor/>
                            </m:rPr>
                            <a:rPr kumimoji="0" lang="en-GB" sz="28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rPr>
                            <m:t>6</m:t>
                          </m:r>
                        </m:e>
                        <m:sup>
                          <m:r>
                            <m:rPr>
                              <m:nor/>
                            </m:rPr>
                            <a:rPr kumimoji="0" lang="en-GB" sz="2800" b="0" i="0" u="none" strike="noStrike" kern="1200" cap="none" spc="0" normalizeH="0" baseline="30000" noProof="0">
                              <a:ln>
                                <a:noFill/>
                              </a:ln>
                              <a:solidFill>
                                <a:prstClr val="black"/>
                              </a:solidFill>
                              <a:effectLst/>
                              <a:uLnTx/>
                              <a:uFillTx/>
                              <a:latin typeface="Calibri" panose="020F0502020204030204"/>
                              <a:ea typeface="+mn-ea"/>
                              <a:cs typeface="Calibri" panose="020F0502020204030204" pitchFamily="34" charset="0"/>
                            </a:rPr>
                            <m:t>3</m:t>
                          </m:r>
                        </m:sup>
                      </m:sSup>
                    </m:oMath>
                  </m:oMathPara>
                </a14:m>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mc:Choice>
        <mc:Fallback>
          <p:sp>
            <p:nvSpPr>
              <p:cNvPr id="36" name="TextBox 35"/>
              <p:cNvSpPr txBox="1">
                <a:spLocks noRot="1" noChangeAspect="1" noMove="1" noResize="1" noEditPoints="1" noAdjustHandles="1" noChangeArrowheads="1" noChangeShapeType="1" noTextEdit="1"/>
              </p:cNvSpPr>
              <p:nvPr/>
            </p:nvSpPr>
            <p:spPr>
              <a:xfrm>
                <a:off x="2729572" y="3360916"/>
                <a:ext cx="928029" cy="523220"/>
              </a:xfrm>
              <a:prstGeom prst="rect">
                <a:avLst/>
              </a:prstGeom>
              <a:blipFill>
                <a:blip r:embed="rId5"/>
                <a:stretch>
                  <a:fillRect t="-2326"/>
                </a:stretch>
              </a:blipFill>
            </p:spPr>
            <p:txBody>
              <a:bodyPr/>
              <a:lstStyle/>
              <a:p>
                <a:r>
                  <a:rPr lang="en-GB">
                    <a:noFill/>
                  </a:rPr>
                  <a:t> </a:t>
                </a:r>
              </a:p>
            </p:txBody>
          </p:sp>
        </mc:Fallback>
      </mc:AlternateContent>
      <p:sp>
        <p:nvSpPr>
          <p:cNvPr id="38" name="TextBox 37"/>
          <p:cNvSpPr txBox="1"/>
          <p:nvPr/>
        </p:nvSpPr>
        <p:spPr>
          <a:xfrm>
            <a:off x="2729572" y="4362164"/>
            <a:ext cx="149952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5 </a:t>
            </a:r>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2</a:t>
            </a:r>
          </a:p>
        </p:txBody>
      </p:sp>
      <p:sp>
        <p:nvSpPr>
          <p:cNvPr id="39" name="TextBox 38"/>
          <p:cNvSpPr txBox="1"/>
          <p:nvPr/>
        </p:nvSpPr>
        <p:spPr>
          <a:xfrm>
            <a:off x="2729572" y="5300253"/>
            <a:ext cx="250917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1 </a:t>
            </a:r>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1 </a:t>
            </a:r>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1 </a:t>
            </a:r>
          </a:p>
        </p:txBody>
      </p:sp>
      <mc:AlternateContent xmlns:mc="http://schemas.openxmlformats.org/markup-compatibility/2006">
        <mc:Choice xmlns:a14="http://schemas.microsoft.com/office/drawing/2010/main" Requires="a14">
          <p:sp>
            <p:nvSpPr>
              <p:cNvPr id="40" name="TextBox 39"/>
              <p:cNvSpPr txBox="1"/>
              <p:nvPr/>
            </p:nvSpPr>
            <p:spPr>
              <a:xfrm>
                <a:off x="5830030" y="1420794"/>
                <a:ext cx="154845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36 </a:t>
                </a:r>
                <a14:m>
                  <m:oMath xmlns:m="http://schemas.openxmlformats.org/officeDocument/2006/math">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m:t>×</m:t>
                    </m:r>
                  </m:oMath>
                </a14:m>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6</a:t>
                </a:r>
              </a:p>
            </p:txBody>
          </p:sp>
        </mc:Choice>
        <mc:Fallback>
          <p:sp>
            <p:nvSpPr>
              <p:cNvPr id="40" name="TextBox 39"/>
              <p:cNvSpPr txBox="1">
                <a:spLocks noRot="1" noChangeAspect="1" noMove="1" noResize="1" noEditPoints="1" noAdjustHandles="1" noChangeArrowheads="1" noChangeShapeType="1" noTextEdit="1"/>
              </p:cNvSpPr>
              <p:nvPr/>
            </p:nvSpPr>
            <p:spPr>
              <a:xfrm>
                <a:off x="5830030" y="1420794"/>
                <a:ext cx="1548456" cy="523220"/>
              </a:xfrm>
              <a:prstGeom prst="rect">
                <a:avLst/>
              </a:prstGeom>
              <a:blipFill>
                <a:blip r:embed="rId6"/>
                <a:stretch>
                  <a:fillRect l="-7874" t="-10465" b="-32558"/>
                </a:stretch>
              </a:blipFill>
            </p:spPr>
            <p:txBody>
              <a:bodyPr/>
              <a:lstStyle/>
              <a:p>
                <a:r>
                  <a:rPr lang="en-GB">
                    <a:noFill/>
                  </a:rPr>
                  <a:t> </a:t>
                </a:r>
              </a:p>
            </p:txBody>
          </p:sp>
        </mc:Fallback>
      </mc:AlternateContent>
      <p:sp>
        <p:nvSpPr>
          <p:cNvPr id="41" name="TextBox 40"/>
          <p:cNvSpPr txBox="1"/>
          <p:nvPr/>
        </p:nvSpPr>
        <p:spPr>
          <a:xfrm>
            <a:off x="5830031" y="2389588"/>
            <a:ext cx="75233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27</a:t>
            </a:r>
          </a:p>
        </p:txBody>
      </p:sp>
      <p:sp>
        <p:nvSpPr>
          <p:cNvPr id="42" name="TextBox 41"/>
          <p:cNvSpPr txBox="1"/>
          <p:nvPr/>
        </p:nvSpPr>
        <p:spPr>
          <a:xfrm>
            <a:off x="5830031" y="5295972"/>
            <a:ext cx="75233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10</a:t>
            </a:r>
          </a:p>
        </p:txBody>
      </p:sp>
      <p:sp>
        <p:nvSpPr>
          <p:cNvPr id="43" name="TextBox 42"/>
          <p:cNvSpPr txBox="1"/>
          <p:nvPr/>
        </p:nvSpPr>
        <p:spPr>
          <a:xfrm>
            <a:off x="5830031" y="3358382"/>
            <a:ext cx="75233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a:t>
            </a:r>
          </a:p>
        </p:txBody>
      </p:sp>
      <p:sp>
        <p:nvSpPr>
          <p:cNvPr id="44" name="TextBox 43"/>
          <p:cNvSpPr txBox="1"/>
          <p:nvPr/>
        </p:nvSpPr>
        <p:spPr>
          <a:xfrm>
            <a:off x="5830031" y="4327176"/>
            <a:ext cx="75233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9</a:t>
            </a:r>
          </a:p>
        </p:txBody>
      </p:sp>
      <p:pic>
        <p:nvPicPr>
          <p:cNvPr id="45" name="Picture 44"/>
          <p:cNvPicPr>
            <a:picLocks noChangeAspect="1"/>
          </p:cNvPicPr>
          <p:nvPr/>
        </p:nvPicPr>
        <p:blipFill>
          <a:blip r:embed="rId7"/>
          <a:stretch>
            <a:fillRect/>
          </a:stretch>
        </p:blipFill>
        <p:spPr>
          <a:xfrm>
            <a:off x="8902891" y="500065"/>
            <a:ext cx="747045" cy="747045"/>
          </a:xfrm>
          <a:prstGeom prst="rect">
            <a:avLst/>
          </a:prstGeom>
        </p:spPr>
      </p:pic>
      <p:sp>
        <p:nvSpPr>
          <p:cNvPr id="46" name="TextBox 45"/>
          <p:cNvSpPr txBox="1"/>
          <p:nvPr/>
        </p:nvSpPr>
        <p:spPr>
          <a:xfrm>
            <a:off x="7205734" y="642754"/>
            <a:ext cx="209513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Have a think</a:t>
            </a:r>
          </a:p>
        </p:txBody>
      </p:sp>
      <p:sp>
        <p:nvSpPr>
          <p:cNvPr id="47" name="TextBox 46"/>
          <p:cNvSpPr txBox="1"/>
          <p:nvPr/>
        </p:nvSpPr>
        <p:spPr>
          <a:xfrm>
            <a:off x="6968387" y="2044006"/>
            <a:ext cx="2494043" cy="13849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Match the calculation to the number.</a:t>
            </a:r>
          </a:p>
        </p:txBody>
      </p:sp>
      <p:cxnSp>
        <p:nvCxnSpPr>
          <p:cNvPr id="4" name="Straight Connector 3"/>
          <p:cNvCxnSpPr/>
          <p:nvPr/>
        </p:nvCxnSpPr>
        <p:spPr>
          <a:xfrm>
            <a:off x="3420647" y="713520"/>
            <a:ext cx="2318604" cy="2761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41" idx="1"/>
          </p:cNvCxnSpPr>
          <p:nvPr/>
        </p:nvCxnSpPr>
        <p:spPr>
          <a:xfrm>
            <a:off x="3535926" y="1598348"/>
            <a:ext cx="2294105" cy="10528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44" idx="1"/>
          </p:cNvCxnSpPr>
          <p:nvPr/>
        </p:nvCxnSpPr>
        <p:spPr>
          <a:xfrm>
            <a:off x="3673656" y="2693282"/>
            <a:ext cx="2156374" cy="189550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40" idx="1"/>
          </p:cNvCxnSpPr>
          <p:nvPr/>
        </p:nvCxnSpPr>
        <p:spPr>
          <a:xfrm flipV="1">
            <a:off x="3458542" y="1682404"/>
            <a:ext cx="2371488" cy="202270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624640" y="4633582"/>
            <a:ext cx="2205391" cy="8856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5" name="Straight Connector 54"/>
          <p:cNvCxnSpPr>
            <a:endCxn id="28" idx="1"/>
          </p:cNvCxnSpPr>
          <p:nvPr/>
        </p:nvCxnSpPr>
        <p:spPr>
          <a:xfrm flipV="1">
            <a:off x="4368806" y="713610"/>
            <a:ext cx="1461224" cy="4850422"/>
          </a:xfrm>
          <a:prstGeom prst="line">
            <a:avLst/>
          </a:prstGeom>
          <a:ln w="3810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2653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up)">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up)">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down)">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up)">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wipe(down)">
                                      <p:cBhvr>
                                        <p:cTn id="3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latin typeface="Calibri" panose="020F0502020204030204" pitchFamily="34" charset="0"/>
                <a:cs typeface="Calibri" panose="020F0502020204030204" pitchFamily="34" charset="0"/>
              </a:rPr>
              <a:t>Have a go at questions </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5 - 8 on the worksheet</a:t>
            </a:r>
          </a:p>
        </p:txBody>
      </p:sp>
    </p:spTree>
    <p:extLst>
      <p:ext uri="{BB962C8B-B14F-4D97-AF65-F5344CB8AC3E}">
        <p14:creationId xmlns:p14="http://schemas.microsoft.com/office/powerpoint/2010/main" val="4141421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31CEC-958A-42D7-9C8F-F9C035B45051}"/>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1FC8214-0AE3-47B8-B5CC-6E9B00791C6C}"/>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1AFECD05-EE8A-461C-B552-1F1A6B2AF1AA}"/>
              </a:ext>
            </a:extLst>
          </p:cNvPr>
          <p:cNvPicPr>
            <a:picLocks noChangeAspect="1"/>
          </p:cNvPicPr>
          <p:nvPr/>
        </p:nvPicPr>
        <p:blipFill>
          <a:blip r:embed="rId2"/>
          <a:stretch>
            <a:fillRect/>
          </a:stretch>
        </p:blipFill>
        <p:spPr>
          <a:xfrm>
            <a:off x="138834" y="223837"/>
            <a:ext cx="4857750" cy="6410325"/>
          </a:xfrm>
          <a:prstGeom prst="rect">
            <a:avLst/>
          </a:prstGeom>
        </p:spPr>
      </p:pic>
      <p:pic>
        <p:nvPicPr>
          <p:cNvPr id="7" name="Picture 6">
            <a:extLst>
              <a:ext uri="{FF2B5EF4-FFF2-40B4-BE49-F238E27FC236}">
                <a16:creationId xmlns:a16="http://schemas.microsoft.com/office/drawing/2014/main" id="{75A161A2-CF68-45BD-B959-56D2ABE99935}"/>
              </a:ext>
            </a:extLst>
          </p:cNvPr>
          <p:cNvPicPr>
            <a:picLocks noChangeAspect="1"/>
          </p:cNvPicPr>
          <p:nvPr/>
        </p:nvPicPr>
        <p:blipFill>
          <a:blip r:embed="rId3"/>
          <a:stretch>
            <a:fillRect/>
          </a:stretch>
        </p:blipFill>
        <p:spPr>
          <a:xfrm>
            <a:off x="5902036" y="202634"/>
            <a:ext cx="4211782" cy="6414555"/>
          </a:xfrm>
          <a:prstGeom prst="rect">
            <a:avLst/>
          </a:prstGeom>
        </p:spPr>
      </p:pic>
    </p:spTree>
    <p:extLst>
      <p:ext uri="{BB962C8B-B14F-4D97-AF65-F5344CB8AC3E}">
        <p14:creationId xmlns:p14="http://schemas.microsoft.com/office/powerpoint/2010/main" val="2433658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9E05A-86A4-424B-AD4D-4DAD386F062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EC1427B-60D6-4169-B8CB-A3DADFACA043}"/>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0E8B0F18-55A7-46A4-8903-E4D780EF595D}"/>
              </a:ext>
            </a:extLst>
          </p:cNvPr>
          <p:cNvPicPr>
            <a:picLocks noChangeAspect="1"/>
          </p:cNvPicPr>
          <p:nvPr/>
        </p:nvPicPr>
        <p:blipFill>
          <a:blip r:embed="rId2"/>
          <a:stretch>
            <a:fillRect/>
          </a:stretch>
        </p:blipFill>
        <p:spPr>
          <a:xfrm>
            <a:off x="656842" y="233892"/>
            <a:ext cx="4053703" cy="6372937"/>
          </a:xfrm>
          <a:prstGeom prst="rect">
            <a:avLst/>
          </a:prstGeom>
        </p:spPr>
      </p:pic>
      <p:pic>
        <p:nvPicPr>
          <p:cNvPr id="7" name="Picture 6">
            <a:extLst>
              <a:ext uri="{FF2B5EF4-FFF2-40B4-BE49-F238E27FC236}">
                <a16:creationId xmlns:a16="http://schemas.microsoft.com/office/drawing/2014/main" id="{F5FEB64D-C5B1-4F9F-955D-A82C198C8A39}"/>
              </a:ext>
            </a:extLst>
          </p:cNvPr>
          <p:cNvPicPr>
            <a:picLocks noChangeAspect="1"/>
          </p:cNvPicPr>
          <p:nvPr/>
        </p:nvPicPr>
        <p:blipFill>
          <a:blip r:embed="rId3"/>
          <a:stretch>
            <a:fillRect/>
          </a:stretch>
        </p:blipFill>
        <p:spPr>
          <a:xfrm>
            <a:off x="6317673" y="285669"/>
            <a:ext cx="4211781" cy="6252020"/>
          </a:xfrm>
          <a:prstGeom prst="rect">
            <a:avLst/>
          </a:prstGeom>
        </p:spPr>
      </p:pic>
    </p:spTree>
    <p:extLst>
      <p:ext uri="{BB962C8B-B14F-4D97-AF65-F5344CB8AC3E}">
        <p14:creationId xmlns:p14="http://schemas.microsoft.com/office/powerpoint/2010/main" val="2017703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E2FE3A7B-DDFF-4F81-8AAE-11D96D138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1" name="Rectangle 10">
            <a:extLst>
              <a:ext uri="{FF2B5EF4-FFF2-40B4-BE49-F238E27FC236}">
                <a16:creationId xmlns:a16="http://schemas.microsoft.com/office/drawing/2014/main" id="{69825ADD-F95C-4747-9B41-5DB21C28E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5571066"/>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3" name="Rectangle 12">
            <a:extLst>
              <a:ext uri="{FF2B5EF4-FFF2-40B4-BE49-F238E27FC236}">
                <a16:creationId xmlns:a16="http://schemas.microsoft.com/office/drawing/2014/main" id="{86791A8E-B2BA-467D-BB87-8CFBFB13A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6948"/>
            <a:ext cx="10744200" cy="5404104"/>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le 1">
            <a:extLst>
              <a:ext uri="{FF2B5EF4-FFF2-40B4-BE49-F238E27FC236}">
                <a16:creationId xmlns:a16="http://schemas.microsoft.com/office/drawing/2014/main" id="{9121EF84-70B7-4A48-B2DE-12F220DC52E7}"/>
              </a:ext>
            </a:extLst>
          </p:cNvPr>
          <p:cNvSpPr>
            <a:spLocks noGrp="1"/>
          </p:cNvSpPr>
          <p:nvPr>
            <p:ph type="title"/>
          </p:nvPr>
        </p:nvSpPr>
        <p:spPr>
          <a:xfrm>
            <a:off x="1286503" y="1285196"/>
            <a:ext cx="9607160" cy="2779429"/>
          </a:xfrm>
        </p:spPr>
        <p:txBody>
          <a:bodyPr vert="horz" lIns="91440" tIns="45720" rIns="91440" bIns="45720" rtlCol="0" anchor="b">
            <a:normAutofit/>
          </a:bodyPr>
          <a:lstStyle/>
          <a:p>
            <a:pPr algn="ctr">
              <a:lnSpc>
                <a:spcPct val="80000"/>
              </a:lnSpc>
            </a:pPr>
            <a:r>
              <a:rPr lang="en-US" sz="7200">
                <a:solidFill>
                  <a:srgbClr val="FFFFFF"/>
                </a:solidFill>
              </a:rPr>
              <a:t>Lunch</a:t>
            </a:r>
          </a:p>
        </p:txBody>
      </p:sp>
    </p:spTree>
    <p:extLst>
      <p:ext uri="{BB962C8B-B14F-4D97-AF65-F5344CB8AC3E}">
        <p14:creationId xmlns:p14="http://schemas.microsoft.com/office/powerpoint/2010/main" val="4199905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E2FE3A7B-DDFF-4F81-8AAE-11D96D138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1" name="Rectangle 10">
            <a:extLst>
              <a:ext uri="{FF2B5EF4-FFF2-40B4-BE49-F238E27FC236}">
                <a16:creationId xmlns:a16="http://schemas.microsoft.com/office/drawing/2014/main" id="{69825ADD-F95C-4747-9B41-5DB21C28E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5571066"/>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3" name="Rectangle 12">
            <a:extLst>
              <a:ext uri="{FF2B5EF4-FFF2-40B4-BE49-F238E27FC236}">
                <a16:creationId xmlns:a16="http://schemas.microsoft.com/office/drawing/2014/main" id="{86791A8E-B2BA-467D-BB87-8CFBFB13A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6948"/>
            <a:ext cx="10744200" cy="5404104"/>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le 1">
            <a:extLst>
              <a:ext uri="{FF2B5EF4-FFF2-40B4-BE49-F238E27FC236}">
                <a16:creationId xmlns:a16="http://schemas.microsoft.com/office/drawing/2014/main" id="{6BFAE171-5157-4F38-ADE4-B50766A1B884}"/>
              </a:ext>
            </a:extLst>
          </p:cNvPr>
          <p:cNvSpPr>
            <a:spLocks noGrp="1"/>
          </p:cNvSpPr>
          <p:nvPr>
            <p:ph type="title"/>
          </p:nvPr>
        </p:nvSpPr>
        <p:spPr>
          <a:xfrm>
            <a:off x="1286503" y="1285196"/>
            <a:ext cx="9607160" cy="2779429"/>
          </a:xfrm>
        </p:spPr>
        <p:txBody>
          <a:bodyPr vert="horz" lIns="91440" tIns="45720" rIns="91440" bIns="45720" rtlCol="0" anchor="b">
            <a:normAutofit/>
          </a:bodyPr>
          <a:lstStyle/>
          <a:p>
            <a:pPr algn="ctr">
              <a:lnSpc>
                <a:spcPct val="80000"/>
              </a:lnSpc>
            </a:pPr>
            <a:r>
              <a:rPr lang="en-US" sz="7200">
                <a:solidFill>
                  <a:srgbClr val="FFFFFF"/>
                </a:solidFill>
              </a:rPr>
              <a:t>Science</a:t>
            </a:r>
          </a:p>
        </p:txBody>
      </p:sp>
    </p:spTree>
    <p:extLst>
      <p:ext uri="{BB962C8B-B14F-4D97-AF65-F5344CB8AC3E}">
        <p14:creationId xmlns:p14="http://schemas.microsoft.com/office/powerpoint/2010/main" val="2099292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E2FE3A7B-DDFF-4F81-8AAE-11D96D138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1" name="Rectangle 10">
            <a:extLst>
              <a:ext uri="{FF2B5EF4-FFF2-40B4-BE49-F238E27FC236}">
                <a16:creationId xmlns:a16="http://schemas.microsoft.com/office/drawing/2014/main" id="{69825ADD-F95C-4747-9B41-5DB21C28E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5571066"/>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3" name="Rectangle 12">
            <a:extLst>
              <a:ext uri="{FF2B5EF4-FFF2-40B4-BE49-F238E27FC236}">
                <a16:creationId xmlns:a16="http://schemas.microsoft.com/office/drawing/2014/main" id="{86791A8E-B2BA-467D-BB87-8CFBFB13A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6948"/>
            <a:ext cx="10744200" cy="5404104"/>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le 1">
            <a:extLst>
              <a:ext uri="{FF2B5EF4-FFF2-40B4-BE49-F238E27FC236}">
                <a16:creationId xmlns:a16="http://schemas.microsoft.com/office/drawing/2014/main" id="{4F223D23-1FC7-4C30-B5EA-FF6D3F403F07}"/>
              </a:ext>
            </a:extLst>
          </p:cNvPr>
          <p:cNvSpPr>
            <a:spLocks noGrp="1"/>
          </p:cNvSpPr>
          <p:nvPr>
            <p:ph type="title"/>
          </p:nvPr>
        </p:nvSpPr>
        <p:spPr>
          <a:xfrm>
            <a:off x="1286503" y="1285196"/>
            <a:ext cx="9607160" cy="2779429"/>
          </a:xfrm>
        </p:spPr>
        <p:txBody>
          <a:bodyPr vert="horz" lIns="91440" tIns="45720" rIns="91440" bIns="45720" rtlCol="0" anchor="b">
            <a:normAutofit/>
          </a:bodyPr>
          <a:lstStyle/>
          <a:p>
            <a:pPr algn="ctr">
              <a:lnSpc>
                <a:spcPct val="80000"/>
              </a:lnSpc>
            </a:pPr>
            <a:r>
              <a:rPr lang="en-US" sz="7200">
                <a:solidFill>
                  <a:srgbClr val="FFFFFF"/>
                </a:solidFill>
              </a:rPr>
              <a:t>French 0900 - 0945</a:t>
            </a:r>
          </a:p>
        </p:txBody>
      </p:sp>
      <p:pic>
        <p:nvPicPr>
          <p:cNvPr id="5" name="Picture 4">
            <a:extLst>
              <a:ext uri="{FF2B5EF4-FFF2-40B4-BE49-F238E27FC236}">
                <a16:creationId xmlns:a16="http://schemas.microsoft.com/office/drawing/2014/main" id="{FF9483DC-913D-404E-8734-723DA8237C4F}"/>
              </a:ext>
            </a:extLst>
          </p:cNvPr>
          <p:cNvPicPr>
            <a:picLocks noChangeAspect="1"/>
          </p:cNvPicPr>
          <p:nvPr/>
        </p:nvPicPr>
        <p:blipFill>
          <a:blip r:embed="rId2"/>
          <a:stretch>
            <a:fillRect/>
          </a:stretch>
        </p:blipFill>
        <p:spPr>
          <a:xfrm>
            <a:off x="8718040" y="934001"/>
            <a:ext cx="2462841" cy="1740909"/>
          </a:xfrm>
          <a:prstGeom prst="rect">
            <a:avLst/>
          </a:prstGeom>
        </p:spPr>
      </p:pic>
      <p:pic>
        <p:nvPicPr>
          <p:cNvPr id="10" name="Picture 9">
            <a:extLst>
              <a:ext uri="{FF2B5EF4-FFF2-40B4-BE49-F238E27FC236}">
                <a16:creationId xmlns:a16="http://schemas.microsoft.com/office/drawing/2014/main" id="{412941F4-B2AD-4088-8BBD-9CBF3E2FE28F}"/>
              </a:ext>
            </a:extLst>
          </p:cNvPr>
          <p:cNvPicPr>
            <a:picLocks noChangeAspect="1"/>
          </p:cNvPicPr>
          <p:nvPr/>
        </p:nvPicPr>
        <p:blipFill>
          <a:blip r:embed="rId2"/>
          <a:stretch>
            <a:fillRect/>
          </a:stretch>
        </p:blipFill>
        <p:spPr>
          <a:xfrm>
            <a:off x="1058857" y="4227384"/>
            <a:ext cx="2462841" cy="1740909"/>
          </a:xfrm>
          <a:prstGeom prst="rect">
            <a:avLst/>
          </a:prstGeom>
        </p:spPr>
      </p:pic>
    </p:spTree>
    <p:extLst>
      <p:ext uri="{BB962C8B-B14F-4D97-AF65-F5344CB8AC3E}">
        <p14:creationId xmlns:p14="http://schemas.microsoft.com/office/powerpoint/2010/main" val="4242255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97DC4-7C84-4449-ACB7-5066A8FE2BBF}"/>
              </a:ext>
            </a:extLst>
          </p:cNvPr>
          <p:cNvSpPr>
            <a:spLocks noGrp="1"/>
          </p:cNvSpPr>
          <p:nvPr>
            <p:ph type="title"/>
          </p:nvPr>
        </p:nvSpPr>
        <p:spPr>
          <a:xfrm>
            <a:off x="5081043" y="770467"/>
            <a:ext cx="6608963" cy="3352800"/>
          </a:xfrm>
        </p:spPr>
        <p:txBody>
          <a:bodyPr vert="horz" lIns="91440" tIns="45720" rIns="91440" bIns="45720" rtlCol="0" anchor="b">
            <a:normAutofit/>
          </a:bodyPr>
          <a:lstStyle/>
          <a:p>
            <a:pPr>
              <a:lnSpc>
                <a:spcPct val="80000"/>
              </a:lnSpc>
            </a:pPr>
            <a:r>
              <a:rPr lang="en-US" sz="8800">
                <a:solidFill>
                  <a:schemeClr val="tx1"/>
                </a:solidFill>
              </a:rPr>
              <a:t>English</a:t>
            </a:r>
          </a:p>
        </p:txBody>
      </p:sp>
      <p:sp>
        <p:nvSpPr>
          <p:cNvPr id="10" name="Rectangle 9">
            <a:extLst>
              <a:ext uri="{FF2B5EF4-FFF2-40B4-BE49-F238E27FC236}">
                <a16:creationId xmlns:a16="http://schemas.microsoft.com/office/drawing/2014/main" id="{33E6CAA1-C282-4D22-8D28-D341AD2DC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90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7" name="Graphic 6" descr="Books">
            <a:extLst>
              <a:ext uri="{FF2B5EF4-FFF2-40B4-BE49-F238E27FC236}">
                <a16:creationId xmlns:a16="http://schemas.microsoft.com/office/drawing/2014/main" id="{60AC68DD-DC84-47EB-B242-0DAAAB6B30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3464" y="1742701"/>
            <a:ext cx="3352128" cy="3352128"/>
          </a:xfrm>
          <a:prstGeom prst="rect">
            <a:avLst/>
          </a:prstGeom>
        </p:spPr>
      </p:pic>
      <p:sp>
        <p:nvSpPr>
          <p:cNvPr id="4" name="Rectangle 3">
            <a:extLst>
              <a:ext uri="{FF2B5EF4-FFF2-40B4-BE49-F238E27FC236}">
                <a16:creationId xmlns:a16="http://schemas.microsoft.com/office/drawing/2014/main" id="{45C951C3-F1AF-4E35-9A5B-9F9839C2FADE}"/>
              </a:ext>
            </a:extLst>
          </p:cNvPr>
          <p:cNvSpPr/>
          <p:nvPr/>
        </p:nvSpPr>
        <p:spPr>
          <a:xfrm>
            <a:off x="5193437" y="4438835"/>
            <a:ext cx="6019060" cy="13760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Light" panose="020F0302020204030204"/>
                <a:ea typeface="+mn-ea"/>
                <a:cs typeface="+mn-cs"/>
              </a:rPr>
              <a:t>I can discuss and identify an authors use of figurative and descriptive language.</a:t>
            </a:r>
          </a:p>
        </p:txBody>
      </p:sp>
    </p:spTree>
    <p:extLst>
      <p:ext uri="{BB962C8B-B14F-4D97-AF65-F5344CB8AC3E}">
        <p14:creationId xmlns:p14="http://schemas.microsoft.com/office/powerpoint/2010/main" val="3349081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A3AF9-C926-46C6-A6F9-62BD74690EB0}"/>
              </a:ext>
            </a:extLst>
          </p:cNvPr>
          <p:cNvSpPr>
            <a:spLocks noGrp="1"/>
          </p:cNvSpPr>
          <p:nvPr>
            <p:ph type="title"/>
          </p:nvPr>
        </p:nvSpPr>
        <p:spPr/>
        <p:txBody>
          <a:bodyPr/>
          <a:lstStyle/>
          <a:p>
            <a:r>
              <a:rPr lang="en-GB" dirty="0"/>
              <a:t>What is figurative language?</a:t>
            </a:r>
          </a:p>
        </p:txBody>
      </p:sp>
      <p:sp>
        <p:nvSpPr>
          <p:cNvPr id="3" name="Content Placeholder 2">
            <a:extLst>
              <a:ext uri="{FF2B5EF4-FFF2-40B4-BE49-F238E27FC236}">
                <a16:creationId xmlns:a16="http://schemas.microsoft.com/office/drawing/2014/main" id="{AB7A98EE-89A5-4357-96B2-ADB076B7F9D2}"/>
              </a:ext>
            </a:extLst>
          </p:cNvPr>
          <p:cNvSpPr>
            <a:spLocks noGrp="1"/>
          </p:cNvSpPr>
          <p:nvPr>
            <p:ph idx="1"/>
          </p:nvPr>
        </p:nvSpPr>
        <p:spPr>
          <a:xfrm>
            <a:off x="676656" y="1855433"/>
            <a:ext cx="10753725" cy="4376691"/>
          </a:xfrm>
        </p:spPr>
        <p:txBody>
          <a:bodyPr/>
          <a:lstStyle/>
          <a:p>
            <a:r>
              <a:rPr lang="en-GB" dirty="0"/>
              <a:t>Similes </a:t>
            </a:r>
          </a:p>
          <a:p>
            <a:endParaRPr lang="en-GB" dirty="0"/>
          </a:p>
          <a:p>
            <a:r>
              <a:rPr lang="en-GB" dirty="0"/>
              <a:t>Metaphors</a:t>
            </a:r>
          </a:p>
          <a:p>
            <a:endParaRPr lang="en-GB" dirty="0"/>
          </a:p>
          <a:p>
            <a:r>
              <a:rPr lang="en-GB" dirty="0"/>
              <a:t>Personification </a:t>
            </a:r>
          </a:p>
          <a:p>
            <a:endParaRPr lang="en-GB" dirty="0"/>
          </a:p>
          <a:p>
            <a:r>
              <a:rPr lang="en-GB" dirty="0"/>
              <a:t>Alliteration</a:t>
            </a:r>
          </a:p>
        </p:txBody>
      </p:sp>
      <p:pic>
        <p:nvPicPr>
          <p:cNvPr id="5" name="Picture 4">
            <a:extLst>
              <a:ext uri="{FF2B5EF4-FFF2-40B4-BE49-F238E27FC236}">
                <a16:creationId xmlns:a16="http://schemas.microsoft.com/office/drawing/2014/main" id="{DE81E323-66EB-4496-864F-3DDD202E4CF6}"/>
              </a:ext>
            </a:extLst>
          </p:cNvPr>
          <p:cNvPicPr>
            <a:picLocks noChangeAspect="1"/>
          </p:cNvPicPr>
          <p:nvPr/>
        </p:nvPicPr>
        <p:blipFill>
          <a:blip r:embed="rId2"/>
          <a:stretch>
            <a:fillRect/>
          </a:stretch>
        </p:blipFill>
        <p:spPr>
          <a:xfrm>
            <a:off x="4752594" y="1855433"/>
            <a:ext cx="6762750" cy="2009775"/>
          </a:xfrm>
          <a:prstGeom prst="rect">
            <a:avLst/>
          </a:prstGeom>
        </p:spPr>
      </p:pic>
      <p:pic>
        <p:nvPicPr>
          <p:cNvPr id="7" name="Picture 6">
            <a:extLst>
              <a:ext uri="{FF2B5EF4-FFF2-40B4-BE49-F238E27FC236}">
                <a16:creationId xmlns:a16="http://schemas.microsoft.com/office/drawing/2014/main" id="{A3A0B33E-3A3F-43DC-8E7A-B3E4D6D8097F}"/>
              </a:ext>
            </a:extLst>
          </p:cNvPr>
          <p:cNvPicPr>
            <a:picLocks noChangeAspect="1"/>
          </p:cNvPicPr>
          <p:nvPr/>
        </p:nvPicPr>
        <p:blipFill>
          <a:blip r:embed="rId3"/>
          <a:stretch>
            <a:fillRect/>
          </a:stretch>
        </p:blipFill>
        <p:spPr>
          <a:xfrm>
            <a:off x="4685919" y="4075300"/>
            <a:ext cx="3448050" cy="2343150"/>
          </a:xfrm>
          <a:prstGeom prst="rect">
            <a:avLst/>
          </a:prstGeom>
        </p:spPr>
      </p:pic>
      <p:pic>
        <p:nvPicPr>
          <p:cNvPr id="9" name="Picture 8">
            <a:extLst>
              <a:ext uri="{FF2B5EF4-FFF2-40B4-BE49-F238E27FC236}">
                <a16:creationId xmlns:a16="http://schemas.microsoft.com/office/drawing/2014/main" id="{7262890E-8684-4003-B6F1-23EE0F2C30A8}"/>
              </a:ext>
            </a:extLst>
          </p:cNvPr>
          <p:cNvPicPr>
            <a:picLocks noChangeAspect="1"/>
          </p:cNvPicPr>
          <p:nvPr/>
        </p:nvPicPr>
        <p:blipFill>
          <a:blip r:embed="rId4"/>
          <a:stretch>
            <a:fillRect/>
          </a:stretch>
        </p:blipFill>
        <p:spPr>
          <a:xfrm>
            <a:off x="8258374" y="4216220"/>
            <a:ext cx="3638208" cy="2009775"/>
          </a:xfrm>
          <a:prstGeom prst="rect">
            <a:avLst/>
          </a:prstGeom>
        </p:spPr>
      </p:pic>
    </p:spTree>
    <p:extLst>
      <p:ext uri="{BB962C8B-B14F-4D97-AF65-F5344CB8AC3E}">
        <p14:creationId xmlns:p14="http://schemas.microsoft.com/office/powerpoint/2010/main" val="172157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5B7D1-B5D1-4F6F-8640-26039339D859}"/>
              </a:ext>
            </a:extLst>
          </p:cNvPr>
          <p:cNvSpPr>
            <a:spLocks noGrp="1"/>
          </p:cNvSpPr>
          <p:nvPr>
            <p:ph type="title"/>
          </p:nvPr>
        </p:nvSpPr>
        <p:spPr/>
        <p:txBody>
          <a:bodyPr>
            <a:normAutofit fontScale="90000"/>
          </a:bodyPr>
          <a:lstStyle/>
          <a:p>
            <a:r>
              <a:rPr lang="en-GB" dirty="0"/>
              <a:t>When an author describes a setting or a character, what do they usually talk about?</a:t>
            </a:r>
          </a:p>
        </p:txBody>
      </p:sp>
      <p:sp>
        <p:nvSpPr>
          <p:cNvPr id="3" name="Content Placeholder 2">
            <a:extLst>
              <a:ext uri="{FF2B5EF4-FFF2-40B4-BE49-F238E27FC236}">
                <a16:creationId xmlns:a16="http://schemas.microsoft.com/office/drawing/2014/main" id="{8B28FD9B-8AE0-401C-BE95-B4CDA7C4B6B9}"/>
              </a:ext>
            </a:extLst>
          </p:cNvPr>
          <p:cNvSpPr>
            <a:spLocks noGrp="1"/>
          </p:cNvSpPr>
          <p:nvPr>
            <p:ph idx="1"/>
          </p:nvPr>
        </p:nvSpPr>
        <p:spPr>
          <a:xfrm>
            <a:off x="657224" y="2278011"/>
            <a:ext cx="10753725" cy="4433507"/>
          </a:xfrm>
        </p:spPr>
        <p:txBody>
          <a:bodyPr/>
          <a:lstStyle/>
          <a:p>
            <a:r>
              <a:rPr lang="en-GB" dirty="0">
                <a:solidFill>
                  <a:schemeClr val="tx1"/>
                </a:solidFill>
              </a:rPr>
              <a:t>Smell</a:t>
            </a:r>
          </a:p>
          <a:p>
            <a:endParaRPr lang="en-GB" dirty="0">
              <a:solidFill>
                <a:schemeClr val="tx1"/>
              </a:solidFill>
            </a:endParaRPr>
          </a:p>
          <a:p>
            <a:r>
              <a:rPr lang="en-GB" dirty="0">
                <a:solidFill>
                  <a:schemeClr val="tx1"/>
                </a:solidFill>
              </a:rPr>
              <a:t>Taste </a:t>
            </a:r>
          </a:p>
          <a:p>
            <a:endParaRPr lang="en-GB" dirty="0">
              <a:solidFill>
                <a:schemeClr val="tx1"/>
              </a:solidFill>
            </a:endParaRPr>
          </a:p>
          <a:p>
            <a:r>
              <a:rPr lang="en-GB" dirty="0">
                <a:solidFill>
                  <a:schemeClr val="tx1"/>
                </a:solidFill>
              </a:rPr>
              <a:t>Touch</a:t>
            </a:r>
          </a:p>
          <a:p>
            <a:endParaRPr lang="en-GB" dirty="0">
              <a:solidFill>
                <a:schemeClr val="tx1"/>
              </a:solidFill>
            </a:endParaRPr>
          </a:p>
          <a:p>
            <a:r>
              <a:rPr lang="en-GB" dirty="0">
                <a:solidFill>
                  <a:schemeClr val="tx1"/>
                </a:solidFill>
              </a:rPr>
              <a:t>See</a:t>
            </a:r>
          </a:p>
          <a:p>
            <a:endParaRPr lang="en-GB" dirty="0">
              <a:solidFill>
                <a:schemeClr val="tx1"/>
              </a:solidFill>
            </a:endParaRPr>
          </a:p>
          <a:p>
            <a:r>
              <a:rPr lang="en-GB" dirty="0">
                <a:solidFill>
                  <a:schemeClr val="tx1"/>
                </a:solidFill>
              </a:rPr>
              <a:t>Hear</a:t>
            </a:r>
          </a:p>
        </p:txBody>
      </p:sp>
      <p:sp>
        <p:nvSpPr>
          <p:cNvPr id="4" name="Rectangle 3">
            <a:extLst>
              <a:ext uri="{FF2B5EF4-FFF2-40B4-BE49-F238E27FC236}">
                <a16:creationId xmlns:a16="http://schemas.microsoft.com/office/drawing/2014/main" id="{4AB91457-A773-4828-A3C3-B4CD2625D4CE}"/>
              </a:ext>
            </a:extLst>
          </p:cNvPr>
          <p:cNvSpPr/>
          <p:nvPr/>
        </p:nvSpPr>
        <p:spPr>
          <a:xfrm>
            <a:off x="7374205" y="2484582"/>
            <a:ext cx="3346882" cy="37033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Light" panose="020F0302020204030204"/>
                <a:ea typeface="+mn-ea"/>
                <a:cs typeface="+mn-cs"/>
              </a:rPr>
              <a:t>Adjectives are key when you are writing a description because it brings the sentence to life!</a:t>
            </a:r>
          </a:p>
        </p:txBody>
      </p:sp>
    </p:spTree>
    <p:extLst>
      <p:ext uri="{BB962C8B-B14F-4D97-AF65-F5344CB8AC3E}">
        <p14:creationId xmlns:p14="http://schemas.microsoft.com/office/powerpoint/2010/main" val="2134462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17D21-B5B9-4641-B916-AF119B0ED302}"/>
              </a:ext>
            </a:extLst>
          </p:cNvPr>
          <p:cNvSpPr>
            <a:spLocks noGrp="1"/>
          </p:cNvSpPr>
          <p:nvPr>
            <p:ph type="title"/>
          </p:nvPr>
        </p:nvSpPr>
        <p:spPr/>
        <p:txBody>
          <a:bodyPr/>
          <a:lstStyle/>
          <a:p>
            <a:r>
              <a:rPr lang="en-GB" dirty="0"/>
              <a:t>The Snow Queen – Story 1 and 2</a:t>
            </a:r>
          </a:p>
        </p:txBody>
      </p:sp>
      <p:sp>
        <p:nvSpPr>
          <p:cNvPr id="3" name="Content Placeholder 2">
            <a:extLst>
              <a:ext uri="{FF2B5EF4-FFF2-40B4-BE49-F238E27FC236}">
                <a16:creationId xmlns:a16="http://schemas.microsoft.com/office/drawing/2014/main" id="{92791E68-F82A-43C3-BB5B-DDAF6797B481}"/>
              </a:ext>
            </a:extLst>
          </p:cNvPr>
          <p:cNvSpPr>
            <a:spLocks noGrp="1"/>
          </p:cNvSpPr>
          <p:nvPr>
            <p:ph idx="1"/>
          </p:nvPr>
        </p:nvSpPr>
        <p:spPr/>
        <p:txBody>
          <a:bodyPr/>
          <a:lstStyle/>
          <a:p>
            <a:r>
              <a:rPr lang="en-GB" dirty="0">
                <a:solidFill>
                  <a:schemeClr val="tx1"/>
                </a:solidFill>
              </a:rPr>
              <a:t>Does Hans Christian Andersen use any figurative language features?</a:t>
            </a:r>
          </a:p>
          <a:p>
            <a:endParaRPr lang="en-GB" dirty="0">
              <a:solidFill>
                <a:schemeClr val="tx1"/>
              </a:solidFill>
            </a:endParaRPr>
          </a:p>
          <a:p>
            <a:r>
              <a:rPr lang="en-GB" dirty="0">
                <a:solidFill>
                  <a:schemeClr val="tx1"/>
                </a:solidFill>
              </a:rPr>
              <a:t>If so what are they?</a:t>
            </a:r>
          </a:p>
          <a:p>
            <a:endParaRPr lang="en-GB" dirty="0">
              <a:solidFill>
                <a:schemeClr val="tx1"/>
              </a:solidFill>
            </a:endParaRPr>
          </a:p>
          <a:p>
            <a:r>
              <a:rPr lang="en-GB" dirty="0">
                <a:solidFill>
                  <a:schemeClr val="tx1"/>
                </a:solidFill>
              </a:rPr>
              <a:t>Where will you find the evidence?</a:t>
            </a:r>
          </a:p>
          <a:p>
            <a:endParaRPr lang="en-GB" dirty="0">
              <a:solidFill>
                <a:schemeClr val="tx1"/>
              </a:solidFill>
            </a:endParaRPr>
          </a:p>
          <a:p>
            <a:pPr marL="0" indent="0">
              <a:buNone/>
            </a:pPr>
            <a:r>
              <a:rPr lang="en-GB" dirty="0">
                <a:solidFill>
                  <a:schemeClr val="tx1"/>
                </a:solidFill>
              </a:rPr>
              <a:t>Is it successful? Why do you think it’s used? How does it make you feel?</a:t>
            </a:r>
          </a:p>
        </p:txBody>
      </p:sp>
    </p:spTree>
    <p:extLst>
      <p:ext uri="{BB962C8B-B14F-4D97-AF65-F5344CB8AC3E}">
        <p14:creationId xmlns:p14="http://schemas.microsoft.com/office/powerpoint/2010/main" val="3110500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0F97E041-634B-4B3E-8669-42583D956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2" name="Rectangle 11">
            <a:extLst>
              <a:ext uri="{FF2B5EF4-FFF2-40B4-BE49-F238E27FC236}">
                <a16:creationId xmlns:a16="http://schemas.microsoft.com/office/drawing/2014/main" id="{69825ADD-F95C-4747-9B41-5DB21C28E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4" name="Rectangle 13">
            <a:extLst>
              <a:ext uri="{FF2B5EF4-FFF2-40B4-BE49-F238E27FC236}">
                <a16:creationId xmlns:a16="http://schemas.microsoft.com/office/drawing/2014/main" id="{86791A8E-B2BA-467D-BB87-8CFBFB13A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5" y="809244"/>
            <a:ext cx="10579608"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3" name="Content Placeholder 2">
            <a:extLst>
              <a:ext uri="{FF2B5EF4-FFF2-40B4-BE49-F238E27FC236}">
                <a16:creationId xmlns:a16="http://schemas.microsoft.com/office/drawing/2014/main" id="{9AF1382F-8288-4D72-9076-CE150BAF7B2B}"/>
              </a:ext>
            </a:extLst>
          </p:cNvPr>
          <p:cNvSpPr>
            <a:spLocks noGrp="1"/>
          </p:cNvSpPr>
          <p:nvPr>
            <p:ph idx="1"/>
          </p:nvPr>
        </p:nvSpPr>
        <p:spPr>
          <a:xfrm>
            <a:off x="1286503" y="4064626"/>
            <a:ext cx="9607159" cy="1476235"/>
          </a:xfrm>
        </p:spPr>
        <p:txBody>
          <a:bodyPr vert="horz" lIns="91440" tIns="45720" rIns="91440" bIns="45720" rtlCol="0">
            <a:normAutofit/>
          </a:bodyPr>
          <a:lstStyle/>
          <a:p>
            <a:pPr marL="0" indent="0" algn="ctr">
              <a:buNone/>
            </a:pPr>
            <a:r>
              <a:rPr lang="en-US" sz="8000" b="1" u="sng" dirty="0">
                <a:solidFill>
                  <a:srgbClr val="FFFFFF"/>
                </a:solidFill>
                <a:latin typeface="+mj-lt"/>
              </a:rPr>
              <a:t>What have you found?</a:t>
            </a:r>
          </a:p>
        </p:txBody>
      </p:sp>
      <p:sp>
        <p:nvSpPr>
          <p:cNvPr id="2" name="Title 1">
            <a:extLst>
              <a:ext uri="{FF2B5EF4-FFF2-40B4-BE49-F238E27FC236}">
                <a16:creationId xmlns:a16="http://schemas.microsoft.com/office/drawing/2014/main" id="{142E5309-D5F0-42BC-B1C9-36CA6414064A}"/>
              </a:ext>
            </a:extLst>
          </p:cNvPr>
          <p:cNvSpPr>
            <a:spLocks noGrp="1"/>
          </p:cNvSpPr>
          <p:nvPr>
            <p:ph type="title"/>
          </p:nvPr>
        </p:nvSpPr>
        <p:spPr>
          <a:xfrm>
            <a:off x="1286503" y="1285196"/>
            <a:ext cx="9607160" cy="2779429"/>
          </a:xfrm>
        </p:spPr>
        <p:txBody>
          <a:bodyPr vert="horz" lIns="91440" tIns="45720" rIns="91440" bIns="45720" rtlCol="0" anchor="b">
            <a:normAutofit/>
          </a:bodyPr>
          <a:lstStyle/>
          <a:p>
            <a:pPr algn="ctr">
              <a:lnSpc>
                <a:spcPct val="80000"/>
              </a:lnSpc>
            </a:pPr>
            <a:r>
              <a:rPr lang="en-US" sz="8000">
                <a:solidFill>
                  <a:srgbClr val="FFFFFF"/>
                </a:solidFill>
              </a:rPr>
              <a:t>Let’s share our ideas together!</a:t>
            </a:r>
          </a:p>
        </p:txBody>
      </p:sp>
    </p:spTree>
    <p:extLst>
      <p:ext uri="{BB962C8B-B14F-4D97-AF65-F5344CB8AC3E}">
        <p14:creationId xmlns:p14="http://schemas.microsoft.com/office/powerpoint/2010/main" val="3443395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7BE74-39F3-45FA-A972-88A27466E3FD}"/>
              </a:ext>
            </a:extLst>
          </p:cNvPr>
          <p:cNvSpPr>
            <a:spLocks noGrp="1"/>
          </p:cNvSpPr>
          <p:nvPr>
            <p:ph type="title"/>
          </p:nvPr>
        </p:nvSpPr>
        <p:spPr/>
        <p:txBody>
          <a:bodyPr/>
          <a:lstStyle/>
          <a:p>
            <a:r>
              <a:rPr lang="en-GB" dirty="0"/>
              <a:t>In your books…</a:t>
            </a:r>
          </a:p>
        </p:txBody>
      </p:sp>
      <p:sp>
        <p:nvSpPr>
          <p:cNvPr id="3" name="Content Placeholder 2">
            <a:extLst>
              <a:ext uri="{FF2B5EF4-FFF2-40B4-BE49-F238E27FC236}">
                <a16:creationId xmlns:a16="http://schemas.microsoft.com/office/drawing/2014/main" id="{AFD27154-4B2C-4EA4-AD3F-26485084D936}"/>
              </a:ext>
            </a:extLst>
          </p:cNvPr>
          <p:cNvSpPr>
            <a:spLocks noGrp="1"/>
          </p:cNvSpPr>
          <p:nvPr>
            <p:ph idx="1"/>
          </p:nvPr>
        </p:nvSpPr>
        <p:spPr/>
        <p:txBody>
          <a:bodyPr/>
          <a:lstStyle/>
          <a:p>
            <a:r>
              <a:rPr lang="en-GB" dirty="0">
                <a:solidFill>
                  <a:schemeClr val="tx1"/>
                </a:solidFill>
              </a:rPr>
              <a:t>You are going to list the sentences that Hans Christian Andersen has used to describe a setting or a character.</a:t>
            </a:r>
          </a:p>
          <a:p>
            <a:endParaRPr lang="en-GB" dirty="0"/>
          </a:p>
          <a:p>
            <a:r>
              <a:rPr lang="en-GB" dirty="0">
                <a:solidFill>
                  <a:schemeClr val="tx1"/>
                </a:solidFill>
              </a:rPr>
              <a:t>Once you have listed them, you are then going to write beside them if they are a </a:t>
            </a:r>
            <a:r>
              <a:rPr lang="en-GB" b="1" u="sng" dirty="0">
                <a:solidFill>
                  <a:schemeClr val="tx1"/>
                </a:solidFill>
              </a:rPr>
              <a:t>simile, metaphor, alliteration or personification.</a:t>
            </a:r>
          </a:p>
          <a:p>
            <a:endParaRPr lang="en-GB" b="1" u="sng" dirty="0">
              <a:solidFill>
                <a:schemeClr val="tx1"/>
              </a:solidFill>
            </a:endParaRPr>
          </a:p>
          <a:p>
            <a:r>
              <a:rPr lang="en-GB" b="1" u="sng" dirty="0">
                <a:solidFill>
                  <a:schemeClr val="tx1"/>
                </a:solidFill>
              </a:rPr>
              <a:t>Then you are going to write what he was describing and write why it was effective.</a:t>
            </a:r>
          </a:p>
        </p:txBody>
      </p:sp>
    </p:spTree>
    <p:extLst>
      <p:ext uri="{BB962C8B-B14F-4D97-AF65-F5344CB8AC3E}">
        <p14:creationId xmlns:p14="http://schemas.microsoft.com/office/powerpoint/2010/main" val="6598641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6|4.5|2.1|6.6"/>
</p:tagLst>
</file>

<file path=ppt/tags/tag2.xml><?xml version="1.0" encoding="utf-8"?>
<p:tagLst xmlns:a="http://schemas.openxmlformats.org/drawingml/2006/main" xmlns:r="http://schemas.openxmlformats.org/officeDocument/2006/relationships" xmlns:p="http://schemas.openxmlformats.org/presentationml/2006/main">
  <p:tag name="TIMING" val="|10.9|2.2|20.7"/>
</p:tagLst>
</file>

<file path=ppt/tags/tag3.xml><?xml version="1.0" encoding="utf-8"?>
<p:tagLst xmlns:a="http://schemas.openxmlformats.org/drawingml/2006/main" xmlns:r="http://schemas.openxmlformats.org/officeDocument/2006/relationships" xmlns:p="http://schemas.openxmlformats.org/presentationml/2006/main">
  <p:tag name="TIMING" val="|1.4|3|9.6|8.2|5.3|4.3|4.5|1.1|9.5|0.6|2|3.3|11.6"/>
</p:tagLst>
</file>

<file path=ppt/tags/tag4.xml><?xml version="1.0" encoding="utf-8"?>
<p:tagLst xmlns:a="http://schemas.openxmlformats.org/drawingml/2006/main" xmlns:r="http://schemas.openxmlformats.org/officeDocument/2006/relationships" xmlns:p="http://schemas.openxmlformats.org/presentationml/2006/main">
  <p:tag name="TIMING" val="|5.2|3.5|5.9|3.8|1.7|2.3|1.3|6|4.2"/>
</p:tagLst>
</file>

<file path=ppt/tags/tag5.xml><?xml version="1.0" encoding="utf-8"?>
<p:tagLst xmlns:a="http://schemas.openxmlformats.org/drawingml/2006/main" xmlns:r="http://schemas.openxmlformats.org/officeDocument/2006/relationships" xmlns:p="http://schemas.openxmlformats.org/presentationml/2006/main">
  <p:tag name="TIMING" val="|5.3|8|0.7|8.6|11.7|7.7|7|6.7|5.9|10.7|5"/>
</p:tagLst>
</file>

<file path=ppt/tags/tag6.xml><?xml version="1.0" encoding="utf-8"?>
<p:tagLst xmlns:a="http://schemas.openxmlformats.org/drawingml/2006/main" xmlns:r="http://schemas.openxmlformats.org/officeDocument/2006/relationships" xmlns:p="http://schemas.openxmlformats.org/presentationml/2006/main">
  <p:tag name="TIMING" val="|13.4|5.2|16|2.4|6.4|2.9"/>
</p:tagLst>
</file>

<file path=ppt/tags/tag7.xml><?xml version="1.0" encoding="utf-8"?>
<p:tagLst xmlns:a="http://schemas.openxmlformats.org/drawingml/2006/main" xmlns:r="http://schemas.openxmlformats.org/officeDocument/2006/relationships" xmlns:p="http://schemas.openxmlformats.org/presentationml/2006/main">
  <p:tag name="TIMING" val="|8.7|7.5|2.9|12.5|11.7"/>
</p:tagLst>
</file>

<file path=ppt/tags/tag8.xml><?xml version="1.0" encoding="utf-8"?>
<p:tagLst xmlns:a="http://schemas.openxmlformats.org/drawingml/2006/main" xmlns:r="http://schemas.openxmlformats.org/officeDocument/2006/relationships" xmlns:p="http://schemas.openxmlformats.org/presentationml/2006/main">
  <p:tag name="TIMING" val="|23.6|7.1|9.3|10.5|7.3|5.3"/>
</p:tagLst>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44E3BB9A-3BF5-4BE4-90CF-48BFABC78514}"/>
    </a:ext>
  </a:extLst>
</a:theme>
</file>

<file path=ppt/theme/theme2.xml><?xml version="1.0" encoding="utf-8"?>
<a:theme xmlns:a="http://schemas.openxmlformats.org/drawingml/2006/main" name="Get ready questi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et's learn 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et's learn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Your tur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654</Words>
  <Application>Microsoft Office PowerPoint</Application>
  <PresentationFormat>Widescreen</PresentationFormat>
  <Paragraphs>157</Paragraphs>
  <Slides>29</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29</vt:i4>
      </vt:variant>
    </vt:vector>
  </HeadingPairs>
  <TitlesOfParts>
    <vt:vector size="39" baseType="lpstr">
      <vt:lpstr>Arial</vt:lpstr>
      <vt:lpstr>Calibri</vt:lpstr>
      <vt:lpstr>Calibri Light</vt:lpstr>
      <vt:lpstr>Cambria Math</vt:lpstr>
      <vt:lpstr>Comic Sans MS</vt:lpstr>
      <vt:lpstr>Metropolitan</vt:lpstr>
      <vt:lpstr>Get ready questions</vt:lpstr>
      <vt:lpstr>Let's learn title</vt:lpstr>
      <vt:lpstr>Let's learn slides</vt:lpstr>
      <vt:lpstr>Your turn</vt:lpstr>
      <vt:lpstr>Wednesday 2nd December 2020</vt:lpstr>
      <vt:lpstr>Busy Books</vt:lpstr>
      <vt:lpstr>French 0900 - 0945</vt:lpstr>
      <vt:lpstr>English</vt:lpstr>
      <vt:lpstr>What is figurative language?</vt:lpstr>
      <vt:lpstr>When an author describes a setting or a character, what do they usually talk about?</vt:lpstr>
      <vt:lpstr>The Snow Queen – Story 1 and 2</vt:lpstr>
      <vt:lpstr>Let’s share our ideas together!</vt:lpstr>
      <vt:lpstr>In your books…</vt:lpstr>
      <vt:lpstr>Example…</vt:lpstr>
      <vt:lpstr>Break</vt:lpstr>
      <vt:lpstr>DMM</vt:lpstr>
      <vt:lpstr>Maths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Have a go at questions  1 - 4 on the worksheet</vt:lpstr>
      <vt:lpstr>PowerPoint Presentation</vt:lpstr>
      <vt:lpstr>Have a go at questions  5 - 8 on the worksheet</vt:lpstr>
      <vt:lpstr>PowerPoint Presentation</vt:lpstr>
      <vt:lpstr>PowerPoint Presentation</vt:lpstr>
      <vt:lpstr>Lunch</vt:lpstr>
      <vt:lpstr>Science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Wednesday 2nd December 2020</dc:title>
  <dc:creator>jack.hall-1</dc:creator>
  <cp:lastModifiedBy>jack.hall-1</cp:lastModifiedBy>
  <cp:revision>1</cp:revision>
  <dcterms:created xsi:type="dcterms:W3CDTF">2020-12-01T19:50:11Z</dcterms:created>
  <dcterms:modified xsi:type="dcterms:W3CDTF">2020-12-01T19:51:02Z</dcterms:modified>
</cp:coreProperties>
</file>