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3" r:id="rId3"/>
    <p:sldMasterId id="2147483695" r:id="rId4"/>
    <p:sldMasterId id="2147483697" r:id="rId5"/>
    <p:sldMasterId id="2147483699" r:id="rId6"/>
  </p:sldMasterIdLst>
  <p:sldIdLst>
    <p:sldId id="403" r:id="rId7"/>
    <p:sldId id="402" r:id="rId8"/>
    <p:sldId id="440" r:id="rId9"/>
    <p:sldId id="404" r:id="rId10"/>
    <p:sldId id="405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278" r:id="rId22"/>
    <p:sldId id="279" r:id="rId23"/>
    <p:sldId id="406" r:id="rId24"/>
    <p:sldId id="412" r:id="rId25"/>
    <p:sldId id="407" r:id="rId26"/>
    <p:sldId id="408" r:id="rId27"/>
    <p:sldId id="409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10" r:id="rId41"/>
    <p:sldId id="411" r:id="rId42"/>
    <p:sldId id="435" r:id="rId43"/>
    <p:sldId id="436" r:id="rId44"/>
    <p:sldId id="437" r:id="rId45"/>
    <p:sldId id="438" r:id="rId46"/>
    <p:sldId id="43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8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8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8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80BAA4D-262C-4242-8F7F-48D4A39825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9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F3ACFEB-03A1-4BB9-8581-23FDE2390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2B517EA-6851-44BC-AC5D-63C9E04C222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83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C66CD9B-08CB-4418-BDAB-02A2234177D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51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2B58D80-9E4D-4933-B410-BECAE8E4BE2A}"/>
              </a:ext>
            </a:extLst>
          </p:cNvPr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3F83E62-87D6-43AB-A426-56D8C0CBAF99}"/>
              </a:ext>
            </a:extLst>
          </p:cNvPr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AA33BC-BC62-4C86-B9C3-E72A58CFBFAA}"/>
              </a:ext>
            </a:extLst>
          </p:cNvPr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B93377-B405-4211-905F-7A02DAD03817}"/>
              </a:ext>
            </a:extLst>
          </p:cNvPr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26705B2-DC15-471E-A9B0-3643F6F26C39}"/>
              </a:ext>
            </a:extLst>
          </p:cNvPr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1 Lorem ipsum </a:t>
            </a:r>
            <a:r>
              <a:rPr lang="en-GB" sz="1800" dirty="0" err="1">
                <a:latin typeface="Twinkl" pitchFamily="50" charset="0"/>
              </a:rPr>
              <a:t>dolor</a:t>
            </a:r>
            <a:r>
              <a:rPr lang="en-GB" sz="1800" dirty="0">
                <a:latin typeface="Twinkl" pitchFamily="50" charset="0"/>
              </a:rPr>
              <a:t> sit </a:t>
            </a:r>
            <a:r>
              <a:rPr lang="en-GB" sz="1800" dirty="0" err="1">
                <a:latin typeface="Twinkl" pitchFamily="50" charset="0"/>
              </a:rPr>
              <a:t>amet</a:t>
            </a:r>
            <a:r>
              <a:rPr lang="en-GB" sz="1800" dirty="0">
                <a:latin typeface="Twinkl" pitchFamily="50" charset="0"/>
              </a:rPr>
              <a:t>, </a:t>
            </a:r>
            <a:r>
              <a:rPr lang="en-GB" sz="1800" dirty="0" err="1">
                <a:latin typeface="Twinkl" pitchFamily="50" charset="0"/>
              </a:rPr>
              <a:t>consectetur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adipiscing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elit</a:t>
            </a:r>
            <a:r>
              <a:rPr lang="en-GB" sz="1800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938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C09E624-DCCD-4F10-829A-ECADD91C2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0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744A428-67CB-427A-A403-BFA94B57994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386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AE28F63-A471-48CB-AED4-ED2C89222AD0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618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38767B0-4365-46F9-B994-5D12495C9F5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963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62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E13F1F9-15F5-4134-8A95-6C602C54BD8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64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150E7E2-F99B-4CF4-B43A-2F4F431CCBAA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079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6672056-F200-4451-83B0-83857EF7E42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043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C22EA36-EEA2-459B-8374-18C073F0F0C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263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F2BCEFB-DA42-42BF-9611-5D3BDB81EAB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680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BF8422C-66CB-436E-9EF3-919A318F2C1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153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CC15CF8-A50B-4639-B0EB-1B7A9A345D2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568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BA62BA6-6D9D-43FB-88AA-DC5989282BA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66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04469CC-0590-4CB3-B747-E90845E44713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067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6AA8C34-8BD7-4C7B-A2BC-364554960F8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76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14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ACA6D97-5780-477E-99C3-1F162018839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275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337FFF0-D254-44F2-AE2D-8799C206596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92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065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420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49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939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4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2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1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6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2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4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77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F5ACACE-2C9F-4B02-BD2F-BDF58F1855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E4572DE-E834-4A7D-8AEF-7A2D6B213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37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5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755B-E466-4BF8-9EE9-C23176403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4th December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9D54B-DDA4-443F-A6FF-9BCBBE8A7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565EA-1A88-4DCC-8438-1635C72B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53" y="4206876"/>
            <a:ext cx="27336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2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>
            <a:extLst>
              <a:ext uri="{FF2B5EF4-FFF2-40B4-BE49-F238E27FC236}">
                <a16:creationId xmlns:a16="http://schemas.microsoft.com/office/drawing/2014/main" id="{68049766-FED9-4A66-995B-48E1921AC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236663"/>
            <a:ext cx="79438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Commas are another important tool to help the reader separate direct speech from the rest of the text.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Where direct speech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Twinkl" pitchFamily="2" charset="0"/>
                <a:ea typeface="+mn-ea"/>
              </a:rPr>
              <a:t>precedes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 a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9E8F"/>
                </a:solidFill>
                <a:effectLst/>
                <a:uLnTx/>
                <a:uFillTx/>
                <a:latin typeface="Twinkl" pitchFamily="2" charset="0"/>
                <a:ea typeface="+mn-ea"/>
              </a:rPr>
              <a:t>verb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, and does not end in a question mark or exclamation mark,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Twinkl" pitchFamily="2" charset="0"/>
                <a:ea typeface="+mn-ea"/>
              </a:rPr>
              <a:t>a comma must be used.</a:t>
            </a:r>
          </a:p>
        </p:txBody>
      </p:sp>
      <p:sp>
        <p:nvSpPr>
          <p:cNvPr id="28675" name="TextBox 1">
            <a:extLst>
              <a:ext uri="{FF2B5EF4-FFF2-40B4-BE49-F238E27FC236}">
                <a16:creationId xmlns:a16="http://schemas.microsoft.com/office/drawing/2014/main" id="{1AC28F23-CB56-48D9-B401-280ECD55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6401"/>
            <a:ext cx="6705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Commas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517953-AAEE-4ACF-8EA4-5289D4D26DFA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3367088"/>
            <a:ext cx="7943850" cy="2220912"/>
            <a:chOff x="600777" y="3919218"/>
            <a:chExt cx="7943451" cy="2220691"/>
          </a:xfrm>
        </p:grpSpPr>
        <p:sp>
          <p:nvSpPr>
            <p:cNvPr id="28677" name="TextBox 4">
              <a:extLst>
                <a:ext uri="{FF2B5EF4-FFF2-40B4-BE49-F238E27FC236}">
                  <a16:creationId xmlns:a16="http://schemas.microsoft.com/office/drawing/2014/main" id="{373B0C46-57C8-44B5-9075-BDF147B12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77" y="3919218"/>
              <a:ext cx="7943451" cy="2220691"/>
            </a:xfrm>
            <a:prstGeom prst="roundRect">
              <a:avLst>
                <a:gd name="adj" fmla="val 7259"/>
              </a:avLst>
            </a:prstGeom>
            <a:solidFill>
              <a:srgbClr val="FFA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For example: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‘We need to get to the other side,’ </a:t>
              </a: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moaned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 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the goats.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‘Those goats are always disturbing my sleep,’ </a:t>
              </a: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muttered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 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the troll.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5719BA-4449-49F3-BBD8-ABD6974CF522}"/>
                </a:ext>
              </a:extLst>
            </p:cNvPr>
            <p:cNvSpPr/>
            <p:nvPr/>
          </p:nvSpPr>
          <p:spPr>
            <a:xfrm>
              <a:off x="4337564" y="5014484"/>
              <a:ext cx="325422" cy="32540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482A1E-775C-472E-A0AE-DE857FB5FACB}"/>
                </a:ext>
              </a:extLst>
            </p:cNvPr>
            <p:cNvSpPr/>
            <p:nvPr/>
          </p:nvSpPr>
          <p:spPr>
            <a:xfrm>
              <a:off x="5664648" y="5731963"/>
              <a:ext cx="325422" cy="32540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>
            <a:extLst>
              <a:ext uri="{FF2B5EF4-FFF2-40B4-BE49-F238E27FC236}">
                <a16:creationId xmlns:a16="http://schemas.microsoft.com/office/drawing/2014/main" id="{61E0FCD4-0E5B-4967-B92D-3E8FCEE2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455739"/>
            <a:ext cx="79438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Where the direct speech before a verb ends in a question mark or exclamation mark however, this punctuation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replaces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 the comma. </a:t>
            </a:r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17710933-6B89-4AE9-AFF2-378A88DF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6401"/>
            <a:ext cx="6705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Commas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14B990-E0EC-49BB-AC65-74F49E9322EF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814638"/>
            <a:ext cx="7900988" cy="2921000"/>
            <a:chOff x="600776" y="2814344"/>
            <a:chExt cx="7899238" cy="2921147"/>
          </a:xfrm>
        </p:grpSpPr>
        <p:sp>
          <p:nvSpPr>
            <p:cNvPr id="29702" name="TextBox 4">
              <a:extLst>
                <a:ext uri="{FF2B5EF4-FFF2-40B4-BE49-F238E27FC236}">
                  <a16:creationId xmlns:a16="http://schemas.microsoft.com/office/drawing/2014/main" id="{8CB9C911-048D-4613-BAEB-B6443A158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76" y="2814344"/>
              <a:ext cx="7899238" cy="2921147"/>
            </a:xfrm>
            <a:prstGeom prst="roundRect">
              <a:avLst>
                <a:gd name="adj" fmla="val 6704"/>
              </a:avLst>
            </a:prstGeom>
            <a:solidFill>
              <a:srgbClr val="FFA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08000" rIns="144000" bIns="144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For example: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‘Who goes there ?’ shouted the troll.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NOT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‘Who goes there ?,’ shouted the troll.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F99ED2E-C32D-47A0-8172-5A1FB66260E3}"/>
                </a:ext>
              </a:extLst>
            </p:cNvPr>
            <p:cNvSpPr/>
            <p:nvPr/>
          </p:nvSpPr>
          <p:spPr>
            <a:xfrm>
              <a:off x="2527574" y="3677987"/>
              <a:ext cx="436466" cy="41435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1F2D8B-F233-4414-8261-38ABCEAC6AFF}"/>
                </a:ext>
              </a:extLst>
            </p:cNvPr>
            <p:cNvSpPr/>
            <p:nvPr/>
          </p:nvSpPr>
          <p:spPr>
            <a:xfrm>
              <a:off x="2527574" y="5105221"/>
              <a:ext cx="482493" cy="48103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grpSp>
          <p:nvGrpSpPr>
            <p:cNvPr id="29705" name="Group 9">
              <a:extLst>
                <a:ext uri="{FF2B5EF4-FFF2-40B4-BE49-F238E27FC236}">
                  <a16:creationId xmlns:a16="http://schemas.microsoft.com/office/drawing/2014/main" id="{B82F676C-C09A-4D83-AE19-A987F5D7C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2893" y="5105080"/>
              <a:ext cx="393613" cy="392221"/>
              <a:chOff x="5993345" y="6312065"/>
              <a:chExt cx="393613" cy="39222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C55EFDB-453C-455D-8719-F33960CB1676}"/>
                  </a:ext>
                </a:extLst>
              </p:cNvPr>
              <p:cNvCxnSpPr/>
              <p:nvPr/>
            </p:nvCxnSpPr>
            <p:spPr>
              <a:xfrm>
                <a:off x="5993345" y="6312206"/>
                <a:ext cx="393613" cy="392133"/>
              </a:xfrm>
              <a:prstGeom prst="line">
                <a:avLst/>
              </a:prstGeom>
              <a:ln w="88900">
                <a:solidFill>
                  <a:srgbClr val="FF2D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43C2F13-60C4-4950-85BC-5B88076677C5}"/>
                  </a:ext>
                </a:extLst>
              </p:cNvPr>
              <p:cNvCxnSpPr/>
              <p:nvPr/>
            </p:nvCxnSpPr>
            <p:spPr>
              <a:xfrm flipH="1">
                <a:off x="5993345" y="6312206"/>
                <a:ext cx="393613" cy="392133"/>
              </a:xfrm>
              <a:prstGeom prst="line">
                <a:avLst/>
              </a:prstGeom>
              <a:ln w="88900">
                <a:solidFill>
                  <a:srgbClr val="FF2D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06" name="Group 4">
              <a:extLst>
                <a:ext uri="{FF2B5EF4-FFF2-40B4-BE49-F238E27FC236}">
                  <a16:creationId xmlns:a16="http://schemas.microsoft.com/office/drawing/2014/main" id="{EFF43897-AC02-4336-BD16-081AB67A0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1170" y="3477147"/>
              <a:ext cx="990619" cy="577902"/>
              <a:chOff x="4996387" y="3435394"/>
              <a:chExt cx="1074826" cy="627026"/>
            </a:xfrm>
          </p:grpSpPr>
          <p:sp>
            <p:nvSpPr>
              <p:cNvPr id="3" name="Minus 2">
                <a:extLst>
                  <a:ext uri="{FF2B5EF4-FFF2-40B4-BE49-F238E27FC236}">
                    <a16:creationId xmlns:a16="http://schemas.microsoft.com/office/drawing/2014/main" id="{7D92CDD9-A7D4-4B8B-B0C6-BA2C015DE8A9}"/>
                  </a:ext>
                </a:extLst>
              </p:cNvPr>
              <p:cNvSpPr/>
              <p:nvPr/>
            </p:nvSpPr>
            <p:spPr>
              <a:xfrm rot="2700000">
                <a:off x="4995461" y="3583608"/>
                <a:ext cx="480587" cy="478734"/>
              </a:xfrm>
              <a:prstGeom prst="mathMinus">
                <a:avLst/>
              </a:prstGeom>
              <a:solidFill>
                <a:srgbClr val="4B9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6" name="Minus 15">
                <a:extLst>
                  <a:ext uri="{FF2B5EF4-FFF2-40B4-BE49-F238E27FC236}">
                    <a16:creationId xmlns:a16="http://schemas.microsoft.com/office/drawing/2014/main" id="{FCBA791B-C080-4B8A-9E0D-872F44A37E76}"/>
                  </a:ext>
                </a:extLst>
              </p:cNvPr>
              <p:cNvSpPr/>
              <p:nvPr/>
            </p:nvSpPr>
            <p:spPr>
              <a:xfrm rot="18900000" flipH="1">
                <a:off x="5025518" y="3434609"/>
                <a:ext cx="1057634" cy="478734"/>
              </a:xfrm>
              <a:prstGeom prst="mathMinus">
                <a:avLst/>
              </a:prstGeom>
              <a:solidFill>
                <a:srgbClr val="4B9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701" name="Picture 5">
            <a:extLst>
              <a:ext uri="{FF2B5EF4-FFF2-40B4-BE49-F238E27FC236}">
                <a16:creationId xmlns:a16="http://schemas.microsoft.com/office/drawing/2014/main" id="{30D23F2D-C1F7-4B40-8F70-50DC6E812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17788"/>
            <a:ext cx="23320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>
            <a:extLst>
              <a:ext uri="{FF2B5EF4-FFF2-40B4-BE49-F238E27FC236}">
                <a16:creationId xmlns:a16="http://schemas.microsoft.com/office/drawing/2014/main" id="{25C94403-9122-4113-B8A5-A7FEF3D7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4" y="1293814"/>
            <a:ext cx="79406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Where the direct speech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follows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 a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9E8F"/>
                </a:solidFill>
                <a:effectLst/>
                <a:uLnTx/>
                <a:uFillTx/>
                <a:latin typeface="Twinkl" pitchFamily="2" charset="0"/>
                <a:ea typeface="+mn-ea"/>
              </a:rPr>
              <a:t>verb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, a comma must be used after the verb to indicate that direct speech is about to begin.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Note: 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in this context, the direct speech must always begin with a capital letter.</a:t>
            </a:r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E97B8708-F9E2-4821-ADB4-237AE738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6401"/>
            <a:ext cx="6705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Commas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64A11-E71F-423D-8744-03AFC61D5CFF}"/>
              </a:ext>
            </a:extLst>
          </p:cNvPr>
          <p:cNvGrpSpPr>
            <a:grpSpLocks/>
          </p:cNvGrpSpPr>
          <p:nvPr/>
        </p:nvGrpSpPr>
        <p:grpSpPr bwMode="auto">
          <a:xfrm>
            <a:off x="2124076" y="3306764"/>
            <a:ext cx="7942263" cy="2833687"/>
            <a:chOff x="600777" y="3250144"/>
            <a:chExt cx="7941126" cy="2833679"/>
          </a:xfrm>
        </p:grpSpPr>
        <p:sp>
          <p:nvSpPr>
            <p:cNvPr id="30726" name="TextBox 4">
              <a:extLst>
                <a:ext uri="{FF2B5EF4-FFF2-40B4-BE49-F238E27FC236}">
                  <a16:creationId xmlns:a16="http://schemas.microsoft.com/office/drawing/2014/main" id="{7BD2EBC7-C561-4016-AE90-B468BEEDA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77" y="3250144"/>
              <a:ext cx="7941126" cy="2833679"/>
            </a:xfrm>
            <a:prstGeom prst="roundRect">
              <a:avLst>
                <a:gd name="adj" fmla="val 5417"/>
              </a:avLst>
            </a:prstGeom>
            <a:solidFill>
              <a:srgbClr val="FFA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For example: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The smallest Billy Goat Gruff </a:t>
              </a: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said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, ‘I’ll go first.’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The Troll </a:t>
              </a: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shouted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, ‘Who goes there?’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The biggest Billy Goat Gruff </a:t>
              </a: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shouted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, ‘Oh no you won’t!’</a:t>
              </a:r>
              <a:endPara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A13DD8-385D-4CD3-AAA8-2C1CE0EFEADE}"/>
                </a:ext>
              </a:extLst>
            </p:cNvPr>
            <p:cNvSpPr/>
            <p:nvPr/>
          </p:nvSpPr>
          <p:spPr>
            <a:xfrm>
              <a:off x="4483246" y="4091517"/>
              <a:ext cx="326978" cy="36036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BB6DDC5-0864-412D-8A00-C8689C472685}"/>
                </a:ext>
              </a:extLst>
            </p:cNvPr>
            <p:cNvSpPr/>
            <p:nvPr/>
          </p:nvSpPr>
          <p:spPr>
            <a:xfrm>
              <a:off x="2643598" y="4693177"/>
              <a:ext cx="328565" cy="35877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18F9BE-B8F1-4676-8A37-A3CC0DBFA43F}"/>
                </a:ext>
              </a:extLst>
            </p:cNvPr>
            <p:cNvSpPr/>
            <p:nvPr/>
          </p:nvSpPr>
          <p:spPr>
            <a:xfrm>
              <a:off x="4794352" y="5326588"/>
              <a:ext cx="328566" cy="35877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pic>
        <p:nvPicPr>
          <p:cNvPr id="30725" name="Picture 5">
            <a:extLst>
              <a:ext uri="{FF2B5EF4-FFF2-40B4-BE49-F238E27FC236}">
                <a16:creationId xmlns:a16="http://schemas.microsoft.com/office/drawing/2014/main" id="{6BB2F2C1-9094-4D30-B4EE-FFBA29033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6"/>
          <a:stretch>
            <a:fillRect/>
          </a:stretch>
        </p:blipFill>
        <p:spPr bwMode="auto">
          <a:xfrm>
            <a:off x="8509001" y="4065588"/>
            <a:ext cx="206057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>
            <a:extLst>
              <a:ext uri="{FF2B5EF4-FFF2-40B4-BE49-F238E27FC236}">
                <a16:creationId xmlns:a16="http://schemas.microsoft.com/office/drawing/2014/main" id="{12A8B1C8-B7AB-49FC-B211-E78CAD3C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4" y="1903414"/>
            <a:ext cx="79406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In addition, where the direct speech follows the verb, a full stop, exclamation mark or question mark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must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 be used inside the inverted commas to signal the end of the speech.</a:t>
            </a:r>
          </a:p>
        </p:txBody>
      </p:sp>
      <p:sp>
        <p:nvSpPr>
          <p:cNvPr id="31747" name="TextBox 1">
            <a:extLst>
              <a:ext uri="{FF2B5EF4-FFF2-40B4-BE49-F238E27FC236}">
                <a16:creationId xmlns:a16="http://schemas.microsoft.com/office/drawing/2014/main" id="{07688DB5-0E2C-48F9-B19C-61D7E946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640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 Punctuation Inside</a:t>
            </a:r>
            <a:b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</a:br>
            <a: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Inverted Commas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6E44AA-F3F0-4107-BBA4-BEA42C4BF00E}"/>
              </a:ext>
            </a:extLst>
          </p:cNvPr>
          <p:cNvGrpSpPr>
            <a:grpSpLocks/>
          </p:cNvGrpSpPr>
          <p:nvPr/>
        </p:nvGrpSpPr>
        <p:grpSpPr bwMode="auto">
          <a:xfrm>
            <a:off x="2124076" y="3175001"/>
            <a:ext cx="7942263" cy="2932113"/>
            <a:chOff x="600777" y="3175389"/>
            <a:chExt cx="7941125" cy="2932666"/>
          </a:xfrm>
        </p:grpSpPr>
        <p:sp>
          <p:nvSpPr>
            <p:cNvPr id="31754" name="TextBox 4">
              <a:extLst>
                <a:ext uri="{FF2B5EF4-FFF2-40B4-BE49-F238E27FC236}">
                  <a16:creationId xmlns:a16="http://schemas.microsoft.com/office/drawing/2014/main" id="{6A16250F-C5B5-4EB0-9ACD-2FB62F586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77" y="3175389"/>
              <a:ext cx="7941125" cy="2932666"/>
            </a:xfrm>
            <a:prstGeom prst="roundRect">
              <a:avLst>
                <a:gd name="adj" fmla="val 4694"/>
              </a:avLst>
            </a:prstGeom>
            <a:solidFill>
              <a:srgbClr val="FFA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For example: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The smallest Billy Goat Gruff </a:t>
              </a: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said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, ‘I’ll go first.’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The Troll </a:t>
              </a: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shouted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, ‘Who goes there?’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The biggest goat </a:t>
              </a: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9E8F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shouted</a:t>
              </a: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  <a:ea typeface="+mn-ea"/>
                </a:rPr>
                <a:t>, ‘Oh no you won’t!’</a:t>
              </a:r>
              <a:endPara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234375-180A-403B-92C0-E29A5E5CC213}"/>
                </a:ext>
              </a:extLst>
            </p:cNvPr>
            <p:cNvSpPr/>
            <p:nvPr/>
          </p:nvSpPr>
          <p:spPr>
            <a:xfrm>
              <a:off x="5895918" y="4110603"/>
              <a:ext cx="326978" cy="36043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59685F-2689-4A5B-92DC-79F3AE0C85F8}"/>
                </a:ext>
              </a:extLst>
            </p:cNvPr>
            <p:cNvSpPr/>
            <p:nvPr/>
          </p:nvSpPr>
          <p:spPr>
            <a:xfrm>
              <a:off x="4626100" y="4839403"/>
              <a:ext cx="326978" cy="36043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F8CCFB-FB1F-49B2-9B26-0CCF8EE82CD4}"/>
                </a:ext>
              </a:extLst>
            </p:cNvPr>
            <p:cNvSpPr/>
            <p:nvPr/>
          </p:nvSpPr>
          <p:spPr>
            <a:xfrm>
              <a:off x="5613384" y="5553913"/>
              <a:ext cx="328566" cy="35884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pic>
        <p:nvPicPr>
          <p:cNvPr id="31749" name="Picture 14">
            <a:extLst>
              <a:ext uri="{FF2B5EF4-FFF2-40B4-BE49-F238E27FC236}">
                <a16:creationId xmlns:a16="http://schemas.microsoft.com/office/drawing/2014/main" id="{C5A196DC-7474-429A-9A3F-6160E4D67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9" b="45515"/>
          <a:stretch>
            <a:fillRect/>
          </a:stretch>
        </p:blipFill>
        <p:spPr bwMode="auto">
          <a:xfrm>
            <a:off x="8955089" y="3449638"/>
            <a:ext cx="7715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5">
            <a:extLst>
              <a:ext uri="{FF2B5EF4-FFF2-40B4-BE49-F238E27FC236}">
                <a16:creationId xmlns:a16="http://schemas.microsoft.com/office/drawing/2014/main" id="{1F82112A-8585-4E67-B737-1EF8A326C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7" t="41959"/>
          <a:stretch>
            <a:fillRect/>
          </a:stretch>
        </p:blipFill>
        <p:spPr bwMode="auto">
          <a:xfrm>
            <a:off x="8697913" y="3871914"/>
            <a:ext cx="8175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7">
            <a:extLst>
              <a:ext uri="{FF2B5EF4-FFF2-40B4-BE49-F238E27FC236}">
                <a16:creationId xmlns:a16="http://schemas.microsoft.com/office/drawing/2014/main" id="{433AE618-1F9C-4178-97CD-7D255D3EA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26" y="3951289"/>
            <a:ext cx="6254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>
            <a:extLst>
              <a:ext uri="{FF2B5EF4-FFF2-40B4-BE49-F238E27FC236}">
                <a16:creationId xmlns:a16="http://schemas.microsoft.com/office/drawing/2014/main" id="{DC14CEDE-2B6C-4214-88D4-A712676F9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230813"/>
            <a:ext cx="8763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">
            <a:extLst>
              <a:ext uri="{FF2B5EF4-FFF2-40B4-BE49-F238E27FC236}">
                <a16:creationId xmlns:a16="http://schemas.microsoft.com/office/drawing/2014/main" id="{B8744D35-9600-48CE-A457-44678B2EF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6" y="4424363"/>
            <a:ext cx="10509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>
            <a:extLst>
              <a:ext uri="{FF2B5EF4-FFF2-40B4-BE49-F238E27FC236}">
                <a16:creationId xmlns:a16="http://schemas.microsoft.com/office/drawing/2014/main" id="{EF167148-1BE2-4028-98F4-C9899657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890713"/>
            <a:ext cx="794226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If the direct speech is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one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 sentence broken up by information about who is speaking, you need a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comma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 (or a question mark or exclamation mark) to end the first piece of speech and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another comma before the concluding part of the sentence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 (before the inverted comma or commas).</a:t>
            </a:r>
          </a:p>
        </p:txBody>
      </p:sp>
      <p:sp>
        <p:nvSpPr>
          <p:cNvPr id="32771" name="TextBox 1">
            <a:extLst>
              <a:ext uri="{FF2B5EF4-FFF2-40B4-BE49-F238E27FC236}">
                <a16:creationId xmlns:a16="http://schemas.microsoft.com/office/drawing/2014/main" id="{ACF9AF04-2647-4A05-BE0C-0DA6F5295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560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Punctuating ‘Split’ </a:t>
            </a:r>
            <a:br>
              <a:rPr kumimoji="0" lang="en-GB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</a:br>
            <a:r>
              <a:rPr kumimoji="0" lang="en-GB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Direct Speech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B4A2D4-4594-44BF-A773-C286879488D4}"/>
              </a:ext>
            </a:extLst>
          </p:cNvPr>
          <p:cNvGrpSpPr>
            <a:grpSpLocks/>
          </p:cNvGrpSpPr>
          <p:nvPr/>
        </p:nvGrpSpPr>
        <p:grpSpPr bwMode="auto">
          <a:xfrm>
            <a:off x="2214564" y="3808414"/>
            <a:ext cx="7902575" cy="2516187"/>
            <a:chOff x="600777" y="2930010"/>
            <a:chExt cx="7899068" cy="2515809"/>
          </a:xfrm>
        </p:grpSpPr>
        <p:sp>
          <p:nvSpPr>
            <p:cNvPr id="12295" name="TextBox 4">
              <a:extLst>
                <a:ext uri="{FF2B5EF4-FFF2-40B4-BE49-F238E27FC236}">
                  <a16:creationId xmlns:a16="http://schemas.microsoft.com/office/drawing/2014/main" id="{3854252D-2743-4DAD-9D29-B77D65DCF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77" y="2930010"/>
              <a:ext cx="7899068" cy="2515809"/>
            </a:xfrm>
            <a:prstGeom prst="roundRect">
              <a:avLst>
                <a:gd name="adj" fmla="val 6009"/>
              </a:avLst>
            </a:prstGeom>
            <a:solidFill>
              <a:srgbClr val="FFA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For example: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‘I’m light and quiet,’ said the smallest Billy Goat Gruff, ‘so I’ll go first.’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In this context, use a 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lower case letter </a:t>
              </a: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to start the second part of the direct speech.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2D7D94-600C-43C4-91BD-44DCC6D1E629}"/>
                </a:ext>
              </a:extLst>
            </p:cNvPr>
            <p:cNvSpPr/>
            <p:nvPr/>
          </p:nvSpPr>
          <p:spPr>
            <a:xfrm>
              <a:off x="2852439" y="3714117"/>
              <a:ext cx="326880" cy="36030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C816B1C-C90F-4BE6-8A12-1375F6D8E2E3}"/>
                </a:ext>
              </a:extLst>
            </p:cNvPr>
            <p:cNvSpPr/>
            <p:nvPr/>
          </p:nvSpPr>
          <p:spPr>
            <a:xfrm>
              <a:off x="6708352" y="3714117"/>
              <a:ext cx="326880" cy="36030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>
            <a:extLst>
              <a:ext uri="{FF2B5EF4-FFF2-40B4-BE49-F238E27FC236}">
                <a16:creationId xmlns:a16="http://schemas.microsoft.com/office/drawing/2014/main" id="{B9A113FE-CD4C-48A0-AE58-B6BAAD8E0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36738"/>
            <a:ext cx="80327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If the direct speech is two discrete sentences separated by information about who is speaking, you need a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comma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 (or a question mark or exclamation mark) to end the first piece of speech and 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full stop after the information about the speaker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. The second sentence then begins with a capital letter.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D406A8AF-1D62-4688-A6CB-F88D02C0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6401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46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Punctuating ‘Split’ </a:t>
            </a:r>
            <a:br>
              <a:rPr kumimoji="0" lang="en-GB" altLang="en-US" sz="46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</a:br>
            <a:r>
              <a:rPr kumimoji="0" lang="en-GB" altLang="en-US" sz="46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Direct Speech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11BB94-7DF7-462C-8064-6A4CA87798FB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3806825"/>
            <a:ext cx="7988300" cy="1504950"/>
            <a:chOff x="556331" y="3309330"/>
            <a:chExt cx="7987527" cy="1506476"/>
          </a:xfrm>
        </p:grpSpPr>
        <p:sp>
          <p:nvSpPr>
            <p:cNvPr id="13321" name="TextBox 4">
              <a:extLst>
                <a:ext uri="{FF2B5EF4-FFF2-40B4-BE49-F238E27FC236}">
                  <a16:creationId xmlns:a16="http://schemas.microsoft.com/office/drawing/2014/main" id="{E4697E0B-831E-4D83-879D-8CFE720BF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331" y="3309330"/>
              <a:ext cx="7987527" cy="1506476"/>
            </a:xfrm>
            <a:prstGeom prst="roundRect">
              <a:avLst>
                <a:gd name="adj" fmla="val 7560"/>
              </a:avLst>
            </a:prstGeom>
            <a:solidFill>
              <a:srgbClr val="FFA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08000" rIns="144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For example: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‘You’re right,’ agreed the Biggest Billy Goat Gruff. ‘We can’t let the Troll beat us.’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BEC393-3FD3-41D0-8975-AB9A384FCE25}"/>
                </a:ext>
              </a:extLst>
            </p:cNvPr>
            <p:cNvSpPr/>
            <p:nvPr/>
          </p:nvSpPr>
          <p:spPr>
            <a:xfrm>
              <a:off x="6380305" y="4018073"/>
              <a:ext cx="326993" cy="36072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5493F65-FAEE-4B94-9905-1B3540A64D48}"/>
                </a:ext>
              </a:extLst>
            </p:cNvPr>
            <p:cNvSpPr/>
            <p:nvPr/>
          </p:nvSpPr>
          <p:spPr>
            <a:xfrm>
              <a:off x="2026214" y="4035554"/>
              <a:ext cx="328581" cy="35913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pic>
        <p:nvPicPr>
          <p:cNvPr id="33797" name="Picture 9">
            <a:extLst>
              <a:ext uri="{FF2B5EF4-FFF2-40B4-BE49-F238E27FC236}">
                <a16:creationId xmlns:a16="http://schemas.microsoft.com/office/drawing/2014/main" id="{146DEE23-F7DC-4CA1-9E4D-C78AE448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5157788"/>
            <a:ext cx="13589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>
            <a:extLst>
              <a:ext uri="{FF2B5EF4-FFF2-40B4-BE49-F238E27FC236}">
                <a16:creationId xmlns:a16="http://schemas.microsoft.com/office/drawing/2014/main" id="{7C309BC9-A1AD-4A22-9C0A-9A8658B96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856163"/>
            <a:ext cx="14779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>
            <a:extLst>
              <a:ext uri="{FF2B5EF4-FFF2-40B4-BE49-F238E27FC236}">
                <a16:creationId xmlns:a16="http://schemas.microsoft.com/office/drawing/2014/main" id="{8E38DD5E-C74D-4E46-BEC8-2A9F2B18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341439"/>
            <a:ext cx="7943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If the direct speech in a text involves more than one speaker, a new line must be used for each new speaker. This helps the reader to follow what is being said.</a:t>
            </a:r>
          </a:p>
        </p:txBody>
      </p:sp>
      <p:sp>
        <p:nvSpPr>
          <p:cNvPr id="34819" name="TextBox 1">
            <a:extLst>
              <a:ext uri="{FF2B5EF4-FFF2-40B4-BE49-F238E27FC236}">
                <a16:creationId xmlns:a16="http://schemas.microsoft.com/office/drawing/2014/main" id="{66E6ABE2-9E66-4096-A168-76954322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6401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New Speaker, New Line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DDDBF18-8190-490F-ADFD-534DFCC8B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557464"/>
            <a:ext cx="7943850" cy="2833687"/>
          </a:xfrm>
          <a:prstGeom prst="roundRect">
            <a:avLst>
              <a:gd name="adj" fmla="val 5097"/>
            </a:avLst>
          </a:prstGeom>
          <a:solidFill>
            <a:srgbClr val="FFAF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‘We can’t let him win! He’s just a grumpy troll!’ said the smallest Billy Goat Gruff.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‘You’re right,’ agreed the biggest Billy Goat Gruff.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 medium-sized Billy Goat Gruff said, ‘So what shall we do?’ </a:t>
            </a:r>
          </a:p>
        </p:txBody>
      </p:sp>
      <p:pic>
        <p:nvPicPr>
          <p:cNvPr id="34821" name="Picture 11">
            <a:extLst>
              <a:ext uri="{FF2B5EF4-FFF2-40B4-BE49-F238E27FC236}">
                <a16:creationId xmlns:a16="http://schemas.microsoft.com/office/drawing/2014/main" id="{64364745-59E6-42A2-9B09-3DD3BCB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1" y="5092701"/>
            <a:ext cx="22383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>
            <a:extLst>
              <a:ext uri="{FF2B5EF4-FFF2-40B4-BE49-F238E27FC236}">
                <a16:creationId xmlns:a16="http://schemas.microsoft.com/office/drawing/2014/main" id="{95FEDE2D-2DA6-4079-BFBC-5FEFCE84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341439"/>
            <a:ext cx="7943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Reporting clauses tell us who is speaking, or who said what. Reporting clauses can be found in both reported speech and direct speech.</a:t>
            </a: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995B6440-2967-481B-B2D3-E46EBD68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6401"/>
            <a:ext cx="6705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Reporting Clauses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8976663-26BA-481B-933E-8E8A2AF0D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535239"/>
            <a:ext cx="7943850" cy="2732087"/>
          </a:xfrm>
          <a:prstGeom prst="roundRect">
            <a:avLst>
              <a:gd name="adj" fmla="val 3819"/>
            </a:avLst>
          </a:prstGeom>
          <a:solidFill>
            <a:srgbClr val="FFAF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08000" rIns="144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For 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The troll said the goats should get off his bridge. (reported speech)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‘Who goes there?’ shouted the Troll. (direct Speech)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‘That grass looks so green and delicious,’ bleated the Smallest Billy Goat Gruff. (direct speech)</a:t>
            </a:r>
          </a:p>
        </p:txBody>
      </p:sp>
      <p:pic>
        <p:nvPicPr>
          <p:cNvPr id="35845" name="Picture 11">
            <a:extLst>
              <a:ext uri="{FF2B5EF4-FFF2-40B4-BE49-F238E27FC236}">
                <a16:creationId xmlns:a16="http://schemas.microsoft.com/office/drawing/2014/main" id="{C5EE0B1F-5C75-4B52-932A-A19923A98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4894264"/>
            <a:ext cx="22780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2">
            <a:extLst>
              <a:ext uri="{FF2B5EF4-FFF2-40B4-BE49-F238E27FC236}">
                <a16:creationId xmlns:a16="http://schemas.microsoft.com/office/drawing/2014/main" id="{4EAE1230-AAD6-43E3-90E5-0DBFD6077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5043488"/>
            <a:ext cx="8318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866D-69E1-40E4-87EA-E27B7C96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71" y="91160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SPaG</a:t>
            </a:r>
            <a:r>
              <a:rPr lang="en-GB" dirty="0"/>
              <a:t> – Direct Speech you are going to insert the correct punctuation for speech in the sentences below!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22BF-D3DD-4DAE-B866-3FF0D552E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43" y="2435890"/>
            <a:ext cx="11093030" cy="38869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 want to go now said Gerda to the old woman.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Ill put on my new red shoes she said one morning.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Perhaps the river will carry me to where little Kay is Gerda thought.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You poor little child! the old woman said; how on earth have you ended up on the swift-flowing river?</a:t>
            </a:r>
          </a:p>
        </p:txBody>
      </p:sp>
    </p:spTree>
    <p:extLst>
      <p:ext uri="{BB962C8B-B14F-4D97-AF65-F5344CB8AC3E}">
        <p14:creationId xmlns:p14="http://schemas.microsoft.com/office/powerpoint/2010/main" val="193512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D545-B12B-45DE-87BC-71066EA6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67EB-00F2-479C-A688-A9F76AC95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You are going to create a dialogue between Gerda and the Old Woman.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It can be when Gerda first met her.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It could be when Gerda first enters the house of the Old woman.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It could be Gerda asking about the flowers in the garden.</a:t>
            </a:r>
          </a:p>
        </p:txBody>
      </p:sp>
    </p:spTree>
    <p:extLst>
      <p:ext uri="{BB962C8B-B14F-4D97-AF65-F5344CB8AC3E}">
        <p14:creationId xmlns:p14="http://schemas.microsoft.com/office/powerpoint/2010/main" val="412401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D90D-84A5-491C-B45A-DA02C64C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Busy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5A85A-8270-45F8-ABD7-78B9A765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671385"/>
            <a:ext cx="11022008" cy="502983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Multiply it by 2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Divide it by 2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Add 4832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Subtract 100,900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What is each digit worth? (2 = 200,000 etc)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Complete the following Prime Number sequence:</a:t>
            </a:r>
          </a:p>
          <a:p>
            <a:r>
              <a:rPr lang="en-GB" dirty="0">
                <a:solidFill>
                  <a:schemeClr val="tx1"/>
                </a:solidFill>
              </a:rPr>
              <a:t>2,____, 5,____,11, 13,17_____, 23, 29, ____,____,____.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37C99D-C199-4712-8359-9E740FEEBEBE}"/>
              </a:ext>
            </a:extLst>
          </p:cNvPr>
          <p:cNvSpPr/>
          <p:nvPr/>
        </p:nvSpPr>
        <p:spPr>
          <a:xfrm>
            <a:off x="7217546" y="156780"/>
            <a:ext cx="4317230" cy="117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287,600</a:t>
            </a:r>
          </a:p>
        </p:txBody>
      </p:sp>
    </p:spTree>
    <p:extLst>
      <p:ext uri="{BB962C8B-B14F-4D97-AF65-F5344CB8AC3E}">
        <p14:creationId xmlns:p14="http://schemas.microsoft.com/office/powerpoint/2010/main" val="413179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C8A7-FD56-4021-8CD8-5E337CA5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Break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Graphic 5" descr="Coffee">
            <a:extLst>
              <a:ext uri="{FF2B5EF4-FFF2-40B4-BE49-F238E27FC236}">
                <a16:creationId xmlns:a16="http://schemas.microsoft.com/office/drawing/2014/main" id="{D7CEBFBF-9F3E-4163-A809-E595ED93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13AC-4CED-4044-95F2-B685B4D6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7855"/>
            <a:ext cx="1861126" cy="615258"/>
          </a:xfrm>
        </p:spPr>
        <p:txBody>
          <a:bodyPr>
            <a:normAutofit fontScale="90000"/>
          </a:bodyPr>
          <a:lstStyle/>
          <a:p>
            <a:r>
              <a:rPr lang="en-GB" dirty="0"/>
              <a:t>DMM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92E3-9E0F-4F25-96C2-A3EE6FD7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90" y="883113"/>
            <a:ext cx="11656291" cy="552796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Cubed numbers:</a:t>
            </a:r>
          </a:p>
          <a:p>
            <a:r>
              <a:rPr lang="en-GB" dirty="0">
                <a:solidFill>
                  <a:schemeClr val="tx1"/>
                </a:solidFill>
              </a:rPr>
              <a:t>A) 3³                            B) 5³                           C) 2³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Addition and Subtraction using square and cubed numbers</a:t>
            </a:r>
          </a:p>
          <a:p>
            <a:pPr marL="457200" indent="-457200">
              <a:buAutoNum type="alphaUcParenR"/>
            </a:pPr>
            <a:r>
              <a:rPr lang="en-GB" dirty="0">
                <a:solidFill>
                  <a:schemeClr val="tx1"/>
                </a:solidFill>
              </a:rPr>
              <a:t>  5² - 2³ = </a:t>
            </a:r>
          </a:p>
          <a:p>
            <a:pPr marL="457200" indent="-457200">
              <a:buFont typeface="Arial" pitchFamily="34" charset="0"/>
              <a:buAutoNum type="alphaUcParenR"/>
            </a:pPr>
            <a:r>
              <a:rPr lang="en-GB" dirty="0">
                <a:solidFill>
                  <a:schemeClr val="tx1"/>
                </a:solidFill>
              </a:rPr>
              <a:t> 10² + 5³ = </a:t>
            </a:r>
          </a:p>
          <a:p>
            <a:pPr marL="457200" indent="-457200">
              <a:buFont typeface="Arial" pitchFamily="34" charset="0"/>
              <a:buAutoNum type="alphaUcParenR"/>
            </a:pPr>
            <a:r>
              <a:rPr lang="en-GB" dirty="0">
                <a:solidFill>
                  <a:schemeClr val="tx1"/>
                </a:solidFill>
              </a:rPr>
              <a:t> 12² + 4³ = </a:t>
            </a:r>
          </a:p>
          <a:p>
            <a:pPr marL="457200" indent="-457200">
              <a:buFont typeface="Arial" pitchFamily="34" charset="0"/>
              <a:buAutoNum type="alphaUcParenR"/>
            </a:pPr>
            <a:r>
              <a:rPr lang="en-GB" dirty="0">
                <a:solidFill>
                  <a:schemeClr val="tx1"/>
                </a:solidFill>
              </a:rPr>
              <a:t> 10³ - 3³ = </a:t>
            </a:r>
          </a:p>
          <a:p>
            <a:pPr marL="457200" indent="-457200">
              <a:buFont typeface="Arial" pitchFamily="34" charset="0"/>
              <a:buAutoNum type="alphaUcParenR"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Multiply the following numbers by 10: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A) 22                         B) 0                   C) 4004              D) 5³</a:t>
            </a:r>
          </a:p>
          <a:p>
            <a:pPr marL="457200" indent="-457200">
              <a:buFont typeface="Arial" pitchFamily="34" charset="0"/>
              <a:buAutoNum type="alphaUcParenR"/>
            </a:pPr>
            <a:endParaRPr lang="en-GB" dirty="0"/>
          </a:p>
          <a:p>
            <a:pPr marL="457200" indent="-457200">
              <a:buAutoNum type="alphaUcParenR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38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C548-5AF6-4944-B4E8-F7FC0457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5C8B-D095-4505-ABF4-ABAD36D0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052" y="4206876"/>
            <a:ext cx="6544954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tx1"/>
                </a:solidFill>
                <a:latin typeface="+mj-lt"/>
              </a:rPr>
              <a:t>I can solve number problems by multiplying a number by 10.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Mathematics">
            <a:extLst>
              <a:ext uri="{FF2B5EF4-FFF2-40B4-BE49-F238E27FC236}">
                <a16:creationId xmlns:a16="http://schemas.microsoft.com/office/drawing/2014/main" id="{80B6C4B6-50F6-4978-98FA-4616B568D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5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08792" y="334777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  10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11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	11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	12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	5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792" y="334777"/>
                <a:ext cx="7497474" cy="4401205"/>
              </a:xfrm>
              <a:prstGeom prst="rect">
                <a:avLst/>
              </a:prstGeom>
              <a:blipFill>
                <a:blip r:embed="rId2"/>
                <a:stretch>
                  <a:fillRect l="-1626" t="-1801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50330" y="29772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5720" y="4203710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32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05531" y="334777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  10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11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	11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	12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	5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531" y="334777"/>
                <a:ext cx="7497474" cy="4401205"/>
              </a:xfrm>
              <a:prstGeom prst="rect">
                <a:avLst/>
              </a:prstGeom>
              <a:blipFill>
                <a:blip r:embed="rId3"/>
                <a:stretch>
                  <a:fillRect l="-1707" t="-1801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50330" y="29772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0331" y="334776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2625" y="1608594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0331" y="2930388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4" y="4156845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5720" y="4203710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5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02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51" y="334776"/>
            <a:ext cx="536494" cy="270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81" y="334776"/>
            <a:ext cx="536494" cy="2700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11" y="334776"/>
            <a:ext cx="536494" cy="2700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41" y="334776"/>
            <a:ext cx="536494" cy="2700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0892" y="3035538"/>
            <a:ext cx="123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9203" y="3937659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ten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9458" y="3035538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times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8699" y="3937659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tens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5720" y="4543722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4639" y="4543437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3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8E7F59-EF20-46D2-8D3A-102B78C31F57}"/>
              </a:ext>
            </a:extLst>
          </p:cNvPr>
          <p:cNvGraphicFramePr>
            <a:graphicFrameLocks noGrp="1"/>
          </p:cNvGraphicFramePr>
          <p:nvPr/>
        </p:nvGraphicFramePr>
        <p:xfrm>
          <a:off x="3398126" y="2791981"/>
          <a:ext cx="5157294" cy="2248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9098">
                  <a:extLst>
                    <a:ext uri="{9D8B030D-6E8A-4147-A177-3AD203B41FA5}">
                      <a16:colId xmlns:a16="http://schemas.microsoft.com/office/drawing/2014/main" val="1581659895"/>
                    </a:ext>
                  </a:extLst>
                </a:gridCol>
                <a:gridCol w="1719098">
                  <a:extLst>
                    <a:ext uri="{9D8B030D-6E8A-4147-A177-3AD203B41FA5}">
                      <a16:colId xmlns:a16="http://schemas.microsoft.com/office/drawing/2014/main" val="4269311693"/>
                    </a:ext>
                  </a:extLst>
                </a:gridCol>
                <a:gridCol w="1719098">
                  <a:extLst>
                    <a:ext uri="{9D8B030D-6E8A-4147-A177-3AD203B41FA5}">
                      <a16:colId xmlns:a16="http://schemas.microsoft.com/office/drawing/2014/main" val="2251932569"/>
                    </a:ext>
                  </a:extLst>
                </a:gridCol>
              </a:tblGrid>
              <a:tr h="48402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11404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19786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914A99-41D1-4D81-9805-64C37F439818}"/>
              </a:ext>
            </a:extLst>
          </p:cNvPr>
          <p:cNvSpPr txBox="1"/>
          <p:nvPr/>
        </p:nvSpPr>
        <p:spPr>
          <a:xfrm>
            <a:off x="4648700" y="995922"/>
            <a:ext cx="102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DBB0D8-4AE8-4EE3-AC67-16602250ED65}"/>
                  </a:ext>
                </a:extLst>
              </p:cNvPr>
              <p:cNvSpPr txBox="1"/>
              <p:nvPr/>
            </p:nvSpPr>
            <p:spPr>
              <a:xfrm>
                <a:off x="5095184" y="991273"/>
                <a:ext cx="10288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DBB0D8-4AE8-4EE3-AC67-16602250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84" y="991273"/>
                <a:ext cx="1028888" cy="523220"/>
              </a:xfrm>
              <a:prstGeom prst="rect">
                <a:avLst/>
              </a:prstGeom>
              <a:blipFill>
                <a:blip r:embed="rId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1E15B8-A536-46A8-8F38-3B4A28D9EEA3}"/>
                  </a:ext>
                </a:extLst>
              </p:cNvPr>
              <p:cNvSpPr txBox="1"/>
              <p:nvPr/>
            </p:nvSpPr>
            <p:spPr>
              <a:xfrm>
                <a:off x="5938064" y="1000571"/>
                <a:ext cx="2196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Calibri" panose="020F0502020204030204" pitchFamily="34" charset="0"/>
                  </a:rPr>
                  <a:t>240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1E15B8-A536-46A8-8F38-3B4A28D9E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064" y="1000571"/>
                <a:ext cx="2196084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E1D8614-E3E7-4585-9264-C13BDD25D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810" y="3355376"/>
            <a:ext cx="288640" cy="330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B3BB0-9A2E-4E4A-A94C-D1414EF9A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386" y="3588362"/>
            <a:ext cx="288640" cy="330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5A2D1-C6D1-4F57-B5DB-B8A94700D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187" y="3368791"/>
            <a:ext cx="288640" cy="330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F2D6CD-8371-424E-98E4-5F7C31DC1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838" y="3594238"/>
            <a:ext cx="288640" cy="330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A8B8E8-C2D0-4EF5-9D5E-94E40C041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1620132" y="3527783"/>
            <a:ext cx="570386" cy="1592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FF5E36-545A-4162-B97B-1C0F81E66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1587340" y="3174533"/>
            <a:ext cx="570386" cy="1592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2E63EA-BB2B-4DBB-91A6-EF3D8BA82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5652871" y="2791946"/>
            <a:ext cx="570386" cy="15928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0373EA-316D-4A55-9145-286F30A89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5687435" y="3045978"/>
            <a:ext cx="570386" cy="15928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0D7190-A1B3-44F8-B72D-9A9F1379E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1612947" y="4243587"/>
            <a:ext cx="570386" cy="1592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C63CEC-F55C-4338-9008-5BD80274C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1605764" y="3918283"/>
            <a:ext cx="570386" cy="15928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3D7D63-B154-4274-80FE-E33AB339A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626" y="2052842"/>
            <a:ext cx="1495331" cy="15648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A9F037-144B-4EE4-9C5B-A26B36B4B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93" y="479752"/>
            <a:ext cx="1495331" cy="1564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6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18715 -2.5925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8941 1.1111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8402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9062 3.7037E-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981 7.40741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18612 -2.59259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0470" y="1358695"/>
            <a:ext cx="423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Jack has 7 £10 notes.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0470" y="1999296"/>
            <a:ext cx="547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much money does Jack have?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30" y="1037589"/>
            <a:ext cx="1526788" cy="844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12" y="2702109"/>
            <a:ext cx="1526788" cy="844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47" y="2702109"/>
            <a:ext cx="1526788" cy="844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15" y="2702109"/>
            <a:ext cx="1526788" cy="844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46" y="2711397"/>
            <a:ext cx="1526788" cy="844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74" y="3726028"/>
            <a:ext cx="1526788" cy="8443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9" y="3726028"/>
            <a:ext cx="1526788" cy="8443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77" y="3726028"/>
            <a:ext cx="1526788" cy="844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38262" y="4814277"/>
            <a:ext cx="190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£10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5012" y="4831930"/>
            <a:ext cx="190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£70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2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69241" y="700788"/>
          <a:ext cx="2607483" cy="4076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161">
                  <a:extLst>
                    <a:ext uri="{9D8B030D-6E8A-4147-A177-3AD203B41FA5}">
                      <a16:colId xmlns:a16="http://schemas.microsoft.com/office/drawing/2014/main" val="1714370360"/>
                    </a:ext>
                  </a:extLst>
                </a:gridCol>
                <a:gridCol w="869161">
                  <a:extLst>
                    <a:ext uri="{9D8B030D-6E8A-4147-A177-3AD203B41FA5}">
                      <a16:colId xmlns:a16="http://schemas.microsoft.com/office/drawing/2014/main" val="470649368"/>
                    </a:ext>
                  </a:extLst>
                </a:gridCol>
                <a:gridCol w="869161">
                  <a:extLst>
                    <a:ext uri="{9D8B030D-6E8A-4147-A177-3AD203B41FA5}">
                      <a16:colId xmlns:a16="http://schemas.microsoft.com/office/drawing/2014/main" val="1919359199"/>
                    </a:ext>
                  </a:extLst>
                </a:gridCol>
              </a:tblGrid>
              <a:tr h="33574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63676"/>
                  </a:ext>
                </a:extLst>
              </a:tr>
              <a:tr h="388855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411759"/>
                  </a:ext>
                </a:extLst>
              </a:tr>
              <a:tr h="36391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412945"/>
                  </a:ext>
                </a:extLst>
              </a:tr>
              <a:tr h="340438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80749"/>
                  </a:ext>
                </a:extLst>
              </a:tr>
              <a:tr h="30991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978724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210169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1715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563240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206748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646933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4435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4" y="1107637"/>
            <a:ext cx="363470" cy="354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5" y="1107637"/>
            <a:ext cx="363470" cy="354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73" y="1107637"/>
            <a:ext cx="363470" cy="354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85" y="1490730"/>
            <a:ext cx="363470" cy="354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66" y="1490730"/>
            <a:ext cx="363470" cy="354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24" y="1490730"/>
            <a:ext cx="363470" cy="354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6" y="1849186"/>
            <a:ext cx="363470" cy="354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7" y="1849186"/>
            <a:ext cx="363470" cy="354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5" y="1849186"/>
            <a:ext cx="363470" cy="354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4" y="2201130"/>
            <a:ext cx="363470" cy="354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5" y="2201130"/>
            <a:ext cx="363470" cy="354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73" y="2201130"/>
            <a:ext cx="363470" cy="354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85" y="2584223"/>
            <a:ext cx="363470" cy="3545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66" y="2584223"/>
            <a:ext cx="363470" cy="354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24" y="2584223"/>
            <a:ext cx="363470" cy="354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6" y="2942679"/>
            <a:ext cx="363470" cy="3545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7" y="2942679"/>
            <a:ext cx="363470" cy="3545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5" y="2942679"/>
            <a:ext cx="363470" cy="3545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6" y="3307816"/>
            <a:ext cx="363470" cy="3545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7" y="3307816"/>
            <a:ext cx="363470" cy="354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5" y="3307816"/>
            <a:ext cx="363470" cy="35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6" y="3684228"/>
            <a:ext cx="363470" cy="3545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7" y="3684228"/>
            <a:ext cx="363470" cy="35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5" y="3684228"/>
            <a:ext cx="363470" cy="35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4" y="4045427"/>
            <a:ext cx="363470" cy="35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5" y="4045427"/>
            <a:ext cx="363470" cy="3545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73" y="4045427"/>
            <a:ext cx="363470" cy="35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6" y="4401309"/>
            <a:ext cx="363470" cy="3545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7" y="4401309"/>
            <a:ext cx="363470" cy="3545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5" y="4401309"/>
            <a:ext cx="363470" cy="3545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085824" y="1101355"/>
            <a:ext cx="487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row has 2 tens and 1 one.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84149" y="2332446"/>
            <a:ext cx="318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10 rows.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84148" y="3018028"/>
            <a:ext cx="2840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calculation 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2818" y="3453189"/>
            <a:ext cx="107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99982" y="1705755"/>
            <a:ext cx="487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row has 21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6B69539-6C19-42F4-9A6B-2D5D85E43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46" y="4785828"/>
            <a:ext cx="363470" cy="3545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C5D4BEF-6FF3-4FD0-A97A-5FA822B9C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033" y="4785829"/>
            <a:ext cx="363470" cy="3545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B8DBFDA-654C-42FC-A10E-45707D9EE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822" y="4787645"/>
            <a:ext cx="363470" cy="354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0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D400-6D36-44DF-9EDF-B8FDC888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Marking Homework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Graphic 5" descr="Open Enrollment">
            <a:extLst>
              <a:ext uri="{FF2B5EF4-FFF2-40B4-BE49-F238E27FC236}">
                <a16:creationId xmlns:a16="http://schemas.microsoft.com/office/drawing/2014/main" id="{E40F64A6-E017-45B7-8EA6-1A7052946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33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69240" y="700788"/>
          <a:ext cx="2769498" cy="4076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161">
                  <a:extLst>
                    <a:ext uri="{9D8B030D-6E8A-4147-A177-3AD203B41FA5}">
                      <a16:colId xmlns:a16="http://schemas.microsoft.com/office/drawing/2014/main" val="1714370360"/>
                    </a:ext>
                  </a:extLst>
                </a:gridCol>
                <a:gridCol w="869161">
                  <a:extLst>
                    <a:ext uri="{9D8B030D-6E8A-4147-A177-3AD203B41FA5}">
                      <a16:colId xmlns:a16="http://schemas.microsoft.com/office/drawing/2014/main" val="470649368"/>
                    </a:ext>
                  </a:extLst>
                </a:gridCol>
                <a:gridCol w="1031176">
                  <a:extLst>
                    <a:ext uri="{9D8B030D-6E8A-4147-A177-3AD203B41FA5}">
                      <a16:colId xmlns:a16="http://schemas.microsoft.com/office/drawing/2014/main" val="1919359199"/>
                    </a:ext>
                  </a:extLst>
                </a:gridCol>
              </a:tblGrid>
              <a:tr h="33574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63676"/>
                  </a:ext>
                </a:extLst>
              </a:tr>
              <a:tr h="388855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411759"/>
                  </a:ext>
                </a:extLst>
              </a:tr>
              <a:tr h="36391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412945"/>
                  </a:ext>
                </a:extLst>
              </a:tr>
              <a:tr h="340438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80749"/>
                  </a:ext>
                </a:extLst>
              </a:tr>
              <a:tr h="30991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978724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210169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1715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563240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206748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646933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4435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4" y="1107637"/>
            <a:ext cx="363470" cy="3545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085824" y="1268331"/>
            <a:ext cx="487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row has            hundreds.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16467" y="3453592"/>
            <a:ext cx="440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           rows.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1374" y="4241083"/>
            <a:ext cx="5357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calculation 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           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9771" y="1296093"/>
            <a:ext cx="47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33666" y="1335972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98" y="1107638"/>
            <a:ext cx="369178" cy="3600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01" y="1107637"/>
            <a:ext cx="363470" cy="3545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36" y="1103362"/>
            <a:ext cx="363470" cy="3545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66" y="1473648"/>
            <a:ext cx="363470" cy="3545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0" y="1473649"/>
            <a:ext cx="369178" cy="3600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33" y="1473648"/>
            <a:ext cx="363470" cy="3545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68" y="1469373"/>
            <a:ext cx="363470" cy="3545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66" y="1845226"/>
            <a:ext cx="363470" cy="3545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0" y="1845227"/>
            <a:ext cx="369178" cy="36008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33" y="1845226"/>
            <a:ext cx="363470" cy="3545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68" y="1840951"/>
            <a:ext cx="363470" cy="3545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4" y="2223440"/>
            <a:ext cx="363470" cy="3545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98" y="2223441"/>
            <a:ext cx="369178" cy="3600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01" y="2223440"/>
            <a:ext cx="363470" cy="35451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36" y="2219165"/>
            <a:ext cx="363470" cy="3545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43" y="2566762"/>
            <a:ext cx="363470" cy="3545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98" y="2561683"/>
            <a:ext cx="369178" cy="3600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10" y="2566762"/>
            <a:ext cx="363470" cy="3545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45" y="2562487"/>
            <a:ext cx="363470" cy="3545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11" y="2944976"/>
            <a:ext cx="363470" cy="3545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66" y="2939897"/>
            <a:ext cx="369178" cy="3600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78" y="2944976"/>
            <a:ext cx="363470" cy="3545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3" y="2940701"/>
            <a:ext cx="363470" cy="35451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16" y="3313371"/>
            <a:ext cx="363470" cy="35451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96" y="3313372"/>
            <a:ext cx="369178" cy="36008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3" y="3313371"/>
            <a:ext cx="363470" cy="35451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8" y="3309096"/>
            <a:ext cx="363470" cy="35451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84" y="3691585"/>
            <a:ext cx="363470" cy="35451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64" y="3691586"/>
            <a:ext cx="369178" cy="36008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51" y="3691585"/>
            <a:ext cx="363470" cy="35451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86" y="3687310"/>
            <a:ext cx="363470" cy="35451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3" y="4036729"/>
            <a:ext cx="363470" cy="35451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23" y="4036730"/>
            <a:ext cx="369178" cy="36008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10" y="4036729"/>
            <a:ext cx="363470" cy="35451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45" y="4032454"/>
            <a:ext cx="363470" cy="35451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1" y="4414943"/>
            <a:ext cx="363470" cy="35451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91" y="4414944"/>
            <a:ext cx="369178" cy="36008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78" y="4414943"/>
            <a:ext cx="363470" cy="35451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13" y="4410668"/>
            <a:ext cx="363470" cy="35451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39" y="1110332"/>
            <a:ext cx="369178" cy="36008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71" y="1476343"/>
            <a:ext cx="369178" cy="36008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71" y="1847921"/>
            <a:ext cx="369178" cy="36008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39" y="2226135"/>
            <a:ext cx="369178" cy="36008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39" y="2564377"/>
            <a:ext cx="369178" cy="36008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07" y="2942591"/>
            <a:ext cx="369178" cy="36008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37" y="3316066"/>
            <a:ext cx="369178" cy="36008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05" y="3694280"/>
            <a:ext cx="369178" cy="36008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64" y="4039424"/>
            <a:ext cx="369178" cy="36008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32" y="4417638"/>
            <a:ext cx="369178" cy="360085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5130429" y="1920319"/>
            <a:ext cx="394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row has            tens.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178271" y="1987960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143915" y="2655310"/>
            <a:ext cx="394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row has            ones.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191757" y="2722951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06600" y="3517507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353838" y="4726086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636436" y="4744159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974865" y="4726086"/>
            <a:ext cx="1113349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349771" y="1920319"/>
            <a:ext cx="47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84582" y="2681720"/>
            <a:ext cx="47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980480" y="3458132"/>
            <a:ext cx="7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386592" y="4676604"/>
            <a:ext cx="7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48466" y="4676604"/>
            <a:ext cx="59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50081" y="4697294"/>
            <a:ext cx="112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2,030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7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1 - 7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444278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60629" y="1053122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77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2964130" y="1196368"/>
            <a:ext cx="157101" cy="759948"/>
          </a:xfrm>
          <a:prstGeom prst="leftBrace">
            <a:avLst>
              <a:gd name="adj1" fmla="val 8333"/>
              <a:gd name="adj2" fmla="val 491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764306" y="1740169"/>
            <a:ext cx="65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67602" y="1059670"/>
            <a:ext cx="108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86882" y="1054660"/>
            <a:ext cx="100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662706" y="3087879"/>
            <a:ext cx="326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_____ =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62705" y="3910167"/>
            <a:ext cx="326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_____ =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68726" y="3989886"/>
            <a:ext cx="307975" cy="384175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154613" y="3979690"/>
            <a:ext cx="307975" cy="384175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00805" y="4779612"/>
            <a:ext cx="326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_____ =         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736651" y="4779612"/>
            <a:ext cx="112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23293" y="4779612"/>
            <a:ext cx="75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698318" y="4741449"/>
            <a:ext cx="100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98318" y="3030375"/>
            <a:ext cx="100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6842" y="3025438"/>
            <a:ext cx="326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_____ =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Calibri" panose="020F0502020204030204" pitchFamily="34" charset="0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27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0500" y="4104398"/>
            <a:ext cx="326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Calibri" panose="020F0502020204030204" pitchFamily="34" charset="0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190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475" y="2095557"/>
            <a:ext cx="747045" cy="7470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60318" y="22382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57519" y="2958098"/>
            <a:ext cx="100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14306" y="4104398"/>
            <a:ext cx="100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1,900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Left Brace 27"/>
          <p:cNvSpPr/>
          <p:nvPr/>
        </p:nvSpPr>
        <p:spPr>
          <a:xfrm rot="16200000" flipH="1">
            <a:off x="4982846" y="2739125"/>
            <a:ext cx="62440" cy="759948"/>
          </a:xfrm>
          <a:prstGeom prst="leftBrace">
            <a:avLst>
              <a:gd name="adj1" fmla="val 8333"/>
              <a:gd name="adj2" fmla="val 491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5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2778 -0.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5" grpId="0" animBg="1"/>
      <p:bldP spid="5" grpId="1" animBg="1"/>
      <p:bldP spid="105" grpId="0"/>
      <p:bldP spid="105" grpId="1"/>
      <p:bldP spid="106" grpId="0"/>
      <p:bldP spid="108" grpId="0"/>
      <p:bldP spid="113" grpId="0"/>
      <p:bldP spid="6" grpId="0" animBg="1"/>
      <p:bldP spid="114" grpId="0" animBg="1"/>
      <p:bldP spid="115" grpId="0"/>
      <p:bldP spid="116" grpId="0"/>
      <p:bldP spid="116" grpId="1"/>
      <p:bldP spid="117" grpId="0"/>
      <p:bldP spid="19" grpId="0"/>
      <p:bldP spid="20" grpId="0"/>
      <p:bldP spid="22" grpId="0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436" y="4283420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86279" y="44261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5486" y="766147"/>
            <a:ext cx="530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Whitney has 81 points.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5486" y="1431798"/>
            <a:ext cx="71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Alex has 10 times as many points as Whitney.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5486" y="2208158"/>
            <a:ext cx="71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points does Alex have?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74" y="3212172"/>
            <a:ext cx="1250012" cy="875008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3532285" y="3137491"/>
            <a:ext cx="4113627" cy="1145928"/>
          </a:xfrm>
          <a:prstGeom prst="wedgeRoundRectCallout">
            <a:avLst>
              <a:gd name="adj1" fmla="val 68693"/>
              <a:gd name="adj2" fmla="val -20123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Alex has 91 points because 81 add 10 is equal to 91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44687" y="1431798"/>
            <a:ext cx="3532414" cy="52322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4461" y="5270359"/>
            <a:ext cx="304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81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531" y="5270359"/>
            <a:ext cx="91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5131" y="2192142"/>
            <a:ext cx="91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0" grpId="0"/>
      <p:bldP spid="21" grpId="0"/>
      <p:bldP spid="23" grpId="0" animBg="1"/>
      <p:bldP spid="3" grpId="0" animBg="1"/>
      <p:bldP spid="25" grpId="0"/>
      <p:bldP spid="26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8 - 11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192978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3DA9-2F56-4980-BA53-E062175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Lunch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Brunch">
            <a:extLst>
              <a:ext uri="{FF2B5EF4-FFF2-40B4-BE49-F238E27FC236}">
                <a16:creationId xmlns:a16="http://schemas.microsoft.com/office/drawing/2014/main" id="{CBAEEF90-2F75-44CF-887C-39ED485CC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25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E64D-955D-454B-889C-1F810FA9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Designing our Calendar’s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01DB5518-2452-4910-BE47-25D2F668E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96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E835-7B22-404B-967A-5F9F384F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your Art and DT books…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8FEC9-E96A-405A-853B-37E23816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You are going to create a spider diagram to record your ideas.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spider diagram that you produce will based upon the 4 seasons of the year.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do you think about when you hear Summer, Autumn, Winter and Spring.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Discuss your ideas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1963742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B07D5A1-B552-446C-A591-E72C39C6675C}"/>
              </a:ext>
            </a:extLst>
          </p:cNvPr>
          <p:cNvSpPr/>
          <p:nvPr/>
        </p:nvSpPr>
        <p:spPr>
          <a:xfrm>
            <a:off x="4261281" y="2638887"/>
            <a:ext cx="2441359" cy="158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Calendar Ideas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(Seasons)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808438-5657-4F39-B34C-8DF3CC780659}"/>
              </a:ext>
            </a:extLst>
          </p:cNvPr>
          <p:cNvCxnSpPr>
            <a:cxnSpLocks/>
          </p:cNvCxnSpPr>
          <p:nvPr/>
        </p:nvCxnSpPr>
        <p:spPr>
          <a:xfrm flipV="1">
            <a:off x="6513787" y="2130641"/>
            <a:ext cx="1458361" cy="927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EF59B0-C6EA-4B41-893E-562144558341}"/>
              </a:ext>
            </a:extLst>
          </p:cNvPr>
          <p:cNvCxnSpPr>
            <a:cxnSpLocks/>
          </p:cNvCxnSpPr>
          <p:nvPr/>
        </p:nvCxnSpPr>
        <p:spPr>
          <a:xfrm flipH="1" flipV="1">
            <a:off x="2876365" y="2388093"/>
            <a:ext cx="1509204" cy="66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461405-BB88-4020-9A87-76B193B82168}"/>
              </a:ext>
            </a:extLst>
          </p:cNvPr>
          <p:cNvCxnSpPr>
            <a:stCxn id="4" idx="3"/>
          </p:cNvCxnSpPr>
          <p:nvPr/>
        </p:nvCxnSpPr>
        <p:spPr>
          <a:xfrm flipH="1">
            <a:off x="3302493" y="3987693"/>
            <a:ext cx="1316317" cy="557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40CA70-E459-4155-9B33-BCA250C76AE7}"/>
              </a:ext>
            </a:extLst>
          </p:cNvPr>
          <p:cNvCxnSpPr>
            <a:stCxn id="4" idx="5"/>
          </p:cNvCxnSpPr>
          <p:nvPr/>
        </p:nvCxnSpPr>
        <p:spPr>
          <a:xfrm>
            <a:off x="6345111" y="3987693"/>
            <a:ext cx="1627037" cy="482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9EEB050-0123-45A9-95CD-444193A3DFE1}"/>
              </a:ext>
            </a:extLst>
          </p:cNvPr>
          <p:cNvSpPr/>
          <p:nvPr/>
        </p:nvSpPr>
        <p:spPr>
          <a:xfrm>
            <a:off x="1227541" y="1713390"/>
            <a:ext cx="1648824" cy="834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Spring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A9A5D8-9163-4359-9C9C-C56D695B20F5}"/>
              </a:ext>
            </a:extLst>
          </p:cNvPr>
          <p:cNvSpPr/>
          <p:nvPr/>
        </p:nvSpPr>
        <p:spPr>
          <a:xfrm>
            <a:off x="1572559" y="4280585"/>
            <a:ext cx="1648824" cy="834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Autumn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2652D2-CE1F-456D-A2ED-189DC2750D42}"/>
              </a:ext>
            </a:extLst>
          </p:cNvPr>
          <p:cNvSpPr/>
          <p:nvPr/>
        </p:nvSpPr>
        <p:spPr>
          <a:xfrm>
            <a:off x="8049625" y="4280585"/>
            <a:ext cx="1648824" cy="834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Winter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43BC38-0EC8-4578-9F90-30888D6C844C}"/>
              </a:ext>
            </a:extLst>
          </p:cNvPr>
          <p:cNvSpPr/>
          <p:nvPr/>
        </p:nvSpPr>
        <p:spPr>
          <a:xfrm>
            <a:off x="7972148" y="1457417"/>
            <a:ext cx="1648824" cy="834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Summer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46D8DA-6D21-4A28-8B82-601470C6DF69}"/>
              </a:ext>
            </a:extLst>
          </p:cNvPr>
          <p:cNvCxnSpPr>
            <a:stCxn id="16" idx="0"/>
          </p:cNvCxnSpPr>
          <p:nvPr/>
        </p:nvCxnSpPr>
        <p:spPr>
          <a:xfrm flipV="1">
            <a:off x="2051953" y="1225118"/>
            <a:ext cx="0" cy="48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B99143-F9A2-45B9-8D71-E0924097C811}"/>
              </a:ext>
            </a:extLst>
          </p:cNvPr>
          <p:cNvCxnSpPr>
            <a:stCxn id="16" idx="7"/>
          </p:cNvCxnSpPr>
          <p:nvPr/>
        </p:nvCxnSpPr>
        <p:spPr>
          <a:xfrm flipV="1">
            <a:off x="2634900" y="1457417"/>
            <a:ext cx="507795" cy="378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FF890B-7D76-44DC-B3B5-03F9E750F625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986076" y="1469254"/>
            <a:ext cx="482930" cy="36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67AC4A-4F5A-4AE1-A3FD-784A7FC26B41}"/>
              </a:ext>
            </a:extLst>
          </p:cNvPr>
          <p:cNvCxnSpPr>
            <a:stCxn id="16" idx="6"/>
          </p:cNvCxnSpPr>
          <p:nvPr/>
        </p:nvCxnSpPr>
        <p:spPr>
          <a:xfrm flipV="1">
            <a:off x="2876365" y="2130640"/>
            <a:ext cx="75283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918389-AB78-402C-BBCE-F666639AD117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523783" y="2130640"/>
            <a:ext cx="7037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B5DB161-3673-4F88-899A-72F13FAC7FA1}"/>
              </a:ext>
            </a:extLst>
          </p:cNvPr>
          <p:cNvCxnSpPr>
            <a:stCxn id="16" idx="3"/>
          </p:cNvCxnSpPr>
          <p:nvPr/>
        </p:nvCxnSpPr>
        <p:spPr>
          <a:xfrm flipH="1">
            <a:off x="887767" y="2425681"/>
            <a:ext cx="581239" cy="36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2108D74-34C3-49D6-9BBB-315120825F27}"/>
              </a:ext>
            </a:extLst>
          </p:cNvPr>
          <p:cNvCxnSpPr>
            <a:stCxn id="16" idx="4"/>
          </p:cNvCxnSpPr>
          <p:nvPr/>
        </p:nvCxnSpPr>
        <p:spPr>
          <a:xfrm>
            <a:off x="2051953" y="2547891"/>
            <a:ext cx="0" cy="48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F5A639-4BA4-4219-B1A1-13B991EEC975}"/>
              </a:ext>
            </a:extLst>
          </p:cNvPr>
          <p:cNvCxnSpPr>
            <a:stCxn id="19" idx="7"/>
          </p:cNvCxnSpPr>
          <p:nvPr/>
        </p:nvCxnSpPr>
        <p:spPr>
          <a:xfrm flipV="1">
            <a:off x="9379507" y="1200632"/>
            <a:ext cx="760540" cy="378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11F79D-8AB4-4231-A33B-36442B1A82A5}"/>
              </a:ext>
            </a:extLst>
          </p:cNvPr>
          <p:cNvCxnSpPr>
            <a:stCxn id="19" idx="5"/>
          </p:cNvCxnSpPr>
          <p:nvPr/>
        </p:nvCxnSpPr>
        <p:spPr>
          <a:xfrm>
            <a:off x="9379507" y="2169708"/>
            <a:ext cx="1069510" cy="378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61099A0-4752-4DC7-B016-D110AFE1C8AA}"/>
              </a:ext>
            </a:extLst>
          </p:cNvPr>
          <p:cNvCxnSpPr>
            <a:stCxn id="19" idx="4"/>
          </p:cNvCxnSpPr>
          <p:nvPr/>
        </p:nvCxnSpPr>
        <p:spPr>
          <a:xfrm>
            <a:off x="8796560" y="2291918"/>
            <a:ext cx="0" cy="50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A3C2D9-51C9-4A30-BF7D-10E2C8816B19}"/>
              </a:ext>
            </a:extLst>
          </p:cNvPr>
          <p:cNvCxnSpPr>
            <a:stCxn id="19" idx="0"/>
          </p:cNvCxnSpPr>
          <p:nvPr/>
        </p:nvCxnSpPr>
        <p:spPr>
          <a:xfrm flipV="1">
            <a:off x="8796560" y="905522"/>
            <a:ext cx="0" cy="551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81734D8-E6EB-4508-A1B6-FA7C1CCD957C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7634796" y="1225118"/>
            <a:ext cx="578817" cy="35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9B4E07-8F65-4D14-A9AA-0A8DD511383E}"/>
              </a:ext>
            </a:extLst>
          </p:cNvPr>
          <p:cNvCxnSpPr>
            <a:stCxn id="17" idx="3"/>
          </p:cNvCxnSpPr>
          <p:nvPr/>
        </p:nvCxnSpPr>
        <p:spPr>
          <a:xfrm flipH="1">
            <a:off x="1058865" y="4992876"/>
            <a:ext cx="755159" cy="40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E5C36F-7362-4F2A-A1D4-3165821366CD}"/>
              </a:ext>
            </a:extLst>
          </p:cNvPr>
          <p:cNvCxnSpPr>
            <a:stCxn id="17" idx="4"/>
          </p:cNvCxnSpPr>
          <p:nvPr/>
        </p:nvCxnSpPr>
        <p:spPr>
          <a:xfrm>
            <a:off x="2396971" y="5115086"/>
            <a:ext cx="0" cy="46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F7310DB-344E-4FE3-B17D-CD60F4220ADD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2979918" y="4992876"/>
            <a:ext cx="846358" cy="48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E5B62F9-710B-4B46-B59D-7BA02D39448A}"/>
              </a:ext>
            </a:extLst>
          </p:cNvPr>
          <p:cNvCxnSpPr>
            <a:stCxn id="17" idx="2"/>
          </p:cNvCxnSpPr>
          <p:nvPr/>
        </p:nvCxnSpPr>
        <p:spPr>
          <a:xfrm flipH="1" flipV="1">
            <a:off x="857907" y="4302106"/>
            <a:ext cx="714652" cy="39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7A80984-B133-46A3-AC37-297732C642FA}"/>
              </a:ext>
            </a:extLst>
          </p:cNvPr>
          <p:cNvCxnSpPr>
            <a:stCxn id="18" idx="5"/>
          </p:cNvCxnSpPr>
          <p:nvPr/>
        </p:nvCxnSpPr>
        <p:spPr>
          <a:xfrm>
            <a:off x="9456984" y="4992876"/>
            <a:ext cx="539272" cy="439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65B9050-1764-41DA-9CAB-02B25634F8AD}"/>
              </a:ext>
            </a:extLst>
          </p:cNvPr>
          <p:cNvCxnSpPr>
            <a:stCxn id="18" idx="6"/>
          </p:cNvCxnSpPr>
          <p:nvPr/>
        </p:nvCxnSpPr>
        <p:spPr>
          <a:xfrm flipV="1">
            <a:off x="9698449" y="4697835"/>
            <a:ext cx="4415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8368B63-AB9A-4DB7-9C70-7753F70B86AB}"/>
              </a:ext>
            </a:extLst>
          </p:cNvPr>
          <p:cNvCxnSpPr>
            <a:stCxn id="18" idx="4"/>
          </p:cNvCxnSpPr>
          <p:nvPr/>
        </p:nvCxnSpPr>
        <p:spPr>
          <a:xfrm>
            <a:off x="8874037" y="5115086"/>
            <a:ext cx="0" cy="475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539AE76-8942-4F6C-8C35-9A3F1D22F1E1}"/>
              </a:ext>
            </a:extLst>
          </p:cNvPr>
          <p:cNvCxnSpPr>
            <a:stCxn id="18" idx="0"/>
          </p:cNvCxnSpPr>
          <p:nvPr/>
        </p:nvCxnSpPr>
        <p:spPr>
          <a:xfrm flipV="1">
            <a:off x="8874037" y="3870664"/>
            <a:ext cx="0" cy="409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13A48AB-56F1-41E9-BBA3-179B2059E8AE}"/>
              </a:ext>
            </a:extLst>
          </p:cNvPr>
          <p:cNvCxnSpPr>
            <a:stCxn id="18" idx="3"/>
          </p:cNvCxnSpPr>
          <p:nvPr/>
        </p:nvCxnSpPr>
        <p:spPr>
          <a:xfrm flipH="1">
            <a:off x="7723573" y="4992876"/>
            <a:ext cx="567517" cy="35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55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D15B-19DA-4B46-B762-2A02B94C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38546"/>
            <a:ext cx="10772775" cy="1658198"/>
          </a:xfrm>
        </p:spPr>
        <p:txBody>
          <a:bodyPr/>
          <a:lstStyle/>
          <a:p>
            <a:r>
              <a:rPr lang="en-GB" dirty="0"/>
              <a:t>You are now going to split your page into 4 equal sections.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E285C2-7FD1-4A4D-B892-DE5D056709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1"/>
          <a:ext cx="10753724" cy="434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2">
                  <a:extLst>
                    <a:ext uri="{9D8B030D-6E8A-4147-A177-3AD203B41FA5}">
                      <a16:colId xmlns:a16="http://schemas.microsoft.com/office/drawing/2014/main" val="1582526240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2519154567"/>
                    </a:ext>
                  </a:extLst>
                </a:gridCol>
              </a:tblGrid>
              <a:tr h="21735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11995"/>
                  </a:ext>
                </a:extLst>
              </a:tr>
              <a:tr h="217355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81839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5098418-0334-4A93-BB17-DF272252F45D}"/>
              </a:ext>
            </a:extLst>
          </p:cNvPr>
          <p:cNvSpPr/>
          <p:nvPr/>
        </p:nvSpPr>
        <p:spPr>
          <a:xfrm>
            <a:off x="2336800" y="2119746"/>
            <a:ext cx="1274618" cy="434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876DA-5E75-4D4F-8FA7-DC602C49480D}"/>
              </a:ext>
            </a:extLst>
          </p:cNvPr>
          <p:cNvSpPr/>
          <p:nvPr/>
        </p:nvSpPr>
        <p:spPr>
          <a:xfrm>
            <a:off x="2336800" y="4304145"/>
            <a:ext cx="1274618" cy="434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Autumn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7258FE-172D-419A-A369-87427D0F1653}"/>
              </a:ext>
            </a:extLst>
          </p:cNvPr>
          <p:cNvSpPr/>
          <p:nvPr/>
        </p:nvSpPr>
        <p:spPr>
          <a:xfrm>
            <a:off x="8044872" y="2124363"/>
            <a:ext cx="1274618" cy="434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Summer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8C9E68-D0C9-478E-A222-E532F8130FD4}"/>
              </a:ext>
            </a:extLst>
          </p:cNvPr>
          <p:cNvSpPr/>
          <p:nvPr/>
        </p:nvSpPr>
        <p:spPr>
          <a:xfrm>
            <a:off x="8021781" y="4299527"/>
            <a:ext cx="1274618" cy="434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33612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ED23-DD81-47AD-9972-447958B7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chemeClr val="tx1"/>
                </a:solidFill>
              </a:rPr>
              <a:t>Spellings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6BD6A8-E2F8-4FB8-9259-BBB587F39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5A400497-8F02-4C42-9DED-28B6B0AE0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892" y="629265"/>
            <a:ext cx="5585271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8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83CF-EC4E-46F2-BAA0-C696CB4F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69" y="591896"/>
            <a:ext cx="10772775" cy="5143885"/>
          </a:xfrm>
        </p:spPr>
        <p:txBody>
          <a:bodyPr/>
          <a:lstStyle/>
          <a:p>
            <a:r>
              <a:rPr lang="en-GB" dirty="0"/>
              <a:t>When you have completed that, you are going to pick 1 idea from each season and draw it in the correct place.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Eg</a:t>
            </a:r>
            <a:r>
              <a:rPr lang="en-GB" dirty="0"/>
              <a:t> – Summer - Holidays, beaches, aeroplanes. (whatever summer means to you) </a:t>
            </a:r>
          </a:p>
        </p:txBody>
      </p:sp>
    </p:spTree>
    <p:extLst>
      <p:ext uri="{BB962C8B-B14F-4D97-AF65-F5344CB8AC3E}">
        <p14:creationId xmlns:p14="http://schemas.microsoft.com/office/powerpoint/2010/main" val="255397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D0FA-D5CC-457F-9D1A-84E6AC31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Once you have had a practice drawing, you are going to create the real thing!!!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2FE7A5-CA23-41A4-A04D-155DFD6F45B8}"/>
              </a:ext>
            </a:extLst>
          </p:cNvPr>
          <p:cNvSpPr/>
          <p:nvPr/>
        </p:nvSpPr>
        <p:spPr>
          <a:xfrm>
            <a:off x="2382982" y="2733964"/>
            <a:ext cx="7666182" cy="323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Each person will get a card that has already been split into 4. You are going to draw in your ideas, slowly and neatly into the spaces.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 need to take your time and you can use colouring pencils when you have finished drawing the outline of your sketch.</a:t>
            </a:r>
          </a:p>
        </p:txBody>
      </p:sp>
    </p:spTree>
    <p:extLst>
      <p:ext uri="{BB962C8B-B14F-4D97-AF65-F5344CB8AC3E}">
        <p14:creationId xmlns:p14="http://schemas.microsoft.com/office/powerpoint/2010/main" val="348640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27234-8108-466F-BE04-DF78579A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>
                <a:solidFill>
                  <a:srgbClr val="FFFFFF"/>
                </a:solidFill>
              </a:rPr>
              <a:t>Rockstars</a:t>
            </a:r>
          </a:p>
        </p:txBody>
      </p:sp>
    </p:spTree>
    <p:extLst>
      <p:ext uri="{BB962C8B-B14F-4D97-AF65-F5344CB8AC3E}">
        <p14:creationId xmlns:p14="http://schemas.microsoft.com/office/powerpoint/2010/main" val="105893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9244"/>
            <a:ext cx="10579608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A28-FD16-46A6-97D0-231F42962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503" y="4064626"/>
            <a:ext cx="9607159" cy="14762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 can use direct speech between characters and accurately punctuate each sentence.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E0803-FB3D-4F4B-83B0-8FC2AB0C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8000">
                <a:solidFill>
                  <a:srgbClr val="FFFFFF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376274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B20E-5D50-4FFE-BCE9-CEF4D365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500" dirty="0">
                <a:solidFill>
                  <a:schemeClr val="tx1"/>
                </a:solidFill>
              </a:rPr>
              <a:t>Can you remember the rules for speech?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Speech">
            <a:extLst>
              <a:ext uri="{FF2B5EF4-FFF2-40B4-BE49-F238E27FC236}">
                <a16:creationId xmlns:a16="http://schemas.microsoft.com/office/drawing/2014/main" id="{20B0D658-1FBB-46AB-B2E1-2BD11D983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9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>
            <a:extLst>
              <a:ext uri="{FF2B5EF4-FFF2-40B4-BE49-F238E27FC236}">
                <a16:creationId xmlns:a16="http://schemas.microsoft.com/office/drawing/2014/main" id="{29440E82-8F6D-457C-A877-7568F5B5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2281238"/>
            <a:ext cx="8108950" cy="2959100"/>
          </a:xfrm>
          <a:prstGeom prst="roundRect">
            <a:avLst>
              <a:gd name="adj" fmla="val 5940"/>
            </a:avLst>
          </a:prstGeom>
          <a:solidFill>
            <a:srgbClr val="FFAF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In British English, a single inverted comma may be used: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‘Get off my bridge.’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However a double inverted comma may also be used: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“Get off my bridge.”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Whichever style you choose, use it consistently across a text.</a:t>
            </a:r>
          </a:p>
        </p:txBody>
      </p:sp>
      <p:sp>
        <p:nvSpPr>
          <p:cNvPr id="26627" name="TextBox 1">
            <a:extLst>
              <a:ext uri="{FF2B5EF4-FFF2-40B4-BE49-F238E27FC236}">
                <a16:creationId xmlns:a16="http://schemas.microsoft.com/office/drawing/2014/main" id="{E1BD2D92-B831-465B-9B91-16F13890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6401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 Inverted Commas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9DB4319A-D22C-47BA-90E7-1D181A933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9" b="45515"/>
          <a:stretch>
            <a:fillRect/>
          </a:stretch>
        </p:blipFill>
        <p:spPr bwMode="auto">
          <a:xfrm>
            <a:off x="1936751" y="427039"/>
            <a:ext cx="16049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>
            <a:extLst>
              <a:ext uri="{FF2B5EF4-FFF2-40B4-BE49-F238E27FC236}">
                <a16:creationId xmlns:a16="http://schemas.microsoft.com/office/drawing/2014/main" id="{35A3EA12-C0C9-4821-8BF7-8651100E9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7" t="41959"/>
          <a:stretch>
            <a:fillRect/>
          </a:stretch>
        </p:blipFill>
        <p:spPr bwMode="auto">
          <a:xfrm>
            <a:off x="8532814" y="5394325"/>
            <a:ext cx="165893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">
            <a:extLst>
              <a:ext uri="{FF2B5EF4-FFF2-40B4-BE49-F238E27FC236}">
                <a16:creationId xmlns:a16="http://schemas.microsoft.com/office/drawing/2014/main" id="{25863069-560C-47FA-842C-91BEC258F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1" y="1455739"/>
            <a:ext cx="78724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</a:rPr>
              <a:t>The most important rule in punctuating direct speech is that all words spoken must be enclosed by inverted commas.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EBDA3E0E-BEF3-46F2-AA96-07C751298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640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 Punctuation Inside</a:t>
            </a:r>
            <a:b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</a:br>
            <a:r>
              <a:rPr kumimoji="0" lang="en-GB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</a:rPr>
              <a:t>Inverted Commas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84B86070-B41D-4E4C-9582-30D20F5FA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1" y="1971675"/>
            <a:ext cx="7942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All commas, full stops, question marks and exclamation marks must also be enclosed by inverted commas.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4A169D-7914-4B94-9DC5-B489F120A4E1}"/>
              </a:ext>
            </a:extLst>
          </p:cNvPr>
          <p:cNvGrpSpPr>
            <a:grpSpLocks/>
          </p:cNvGrpSpPr>
          <p:nvPr/>
        </p:nvGrpSpPr>
        <p:grpSpPr bwMode="auto">
          <a:xfrm>
            <a:off x="2082801" y="2943225"/>
            <a:ext cx="7997825" cy="3232150"/>
            <a:chOff x="558616" y="2534296"/>
            <a:chExt cx="7997458" cy="3230536"/>
          </a:xfrm>
        </p:grpSpPr>
        <p:sp>
          <p:nvSpPr>
            <p:cNvPr id="7175" name="TextBox 4">
              <a:extLst>
                <a:ext uri="{FF2B5EF4-FFF2-40B4-BE49-F238E27FC236}">
                  <a16:creationId xmlns:a16="http://schemas.microsoft.com/office/drawing/2014/main" id="{A90271F0-CE58-4312-932D-25C989E64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16" y="2534296"/>
              <a:ext cx="7997458" cy="3230536"/>
            </a:xfrm>
            <a:prstGeom prst="roundRect">
              <a:avLst>
                <a:gd name="adj" fmla="val 4389"/>
              </a:avLst>
            </a:prstGeom>
            <a:solidFill>
              <a:srgbClr val="FFA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For example: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‘That grass looks delicious,’ said the smallest Billy Goat Gruff.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‘Hey, goat!’ shouted the troll. ‘You are not allowed to cross my bridge.’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‘How can we get to the other side?’ asked the Biggest Goat Gruff.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NOT</a:t>
              </a: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: ‘Get off my bridge ’  !   shouted the troll.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E767A9-10DB-4075-83DA-D1824F1569ED}"/>
                </a:ext>
              </a:extLst>
            </p:cNvPr>
            <p:cNvSpPr/>
            <p:nvPr/>
          </p:nvSpPr>
          <p:spPr>
            <a:xfrm>
              <a:off x="3403285" y="5301513"/>
              <a:ext cx="395270" cy="39509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grpSp>
          <p:nvGrpSpPr>
            <p:cNvPr id="27656" name="Group 10">
              <a:extLst>
                <a:ext uri="{FF2B5EF4-FFF2-40B4-BE49-F238E27FC236}">
                  <a16:creationId xmlns:a16="http://schemas.microsoft.com/office/drawing/2014/main" id="{638D6A40-57E3-42D6-B95E-823937A0D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0866" y="5302101"/>
              <a:ext cx="393682" cy="392006"/>
              <a:chOff x="5952126" y="5263026"/>
              <a:chExt cx="393682" cy="39200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E68FD27-5E54-429C-8335-8E5370CF895D}"/>
                  </a:ext>
                </a:extLst>
              </p:cNvPr>
              <p:cNvCxnSpPr/>
              <p:nvPr/>
            </p:nvCxnSpPr>
            <p:spPr>
              <a:xfrm>
                <a:off x="5952205" y="5262438"/>
                <a:ext cx="393682" cy="391917"/>
              </a:xfrm>
              <a:prstGeom prst="line">
                <a:avLst/>
              </a:prstGeom>
              <a:ln w="88900">
                <a:solidFill>
                  <a:srgbClr val="FF2D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CFA484A-EC1F-4311-B841-080FA8414485}"/>
                  </a:ext>
                </a:extLst>
              </p:cNvPr>
              <p:cNvCxnSpPr/>
              <p:nvPr/>
            </p:nvCxnSpPr>
            <p:spPr>
              <a:xfrm flipH="1">
                <a:off x="5952205" y="5262438"/>
                <a:ext cx="393682" cy="391917"/>
              </a:xfrm>
              <a:prstGeom prst="line">
                <a:avLst/>
              </a:prstGeom>
              <a:ln w="88900">
                <a:solidFill>
                  <a:srgbClr val="FF2D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653" name="Picture 2">
            <a:extLst>
              <a:ext uri="{FF2B5EF4-FFF2-40B4-BE49-F238E27FC236}">
                <a16:creationId xmlns:a16="http://schemas.microsoft.com/office/drawing/2014/main" id="{32C3A614-2A5F-4D58-8BAA-5E5A2BD7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38" y="4048126"/>
            <a:ext cx="60166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.1|5.3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9|2.4|3.7|6.2|1.8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9.8|15.7|4.9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1.2|4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4|1.6|5.2|6.4|3.9|8.2|0.9|2.2|1.2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6|1.8|3|2.5|3.2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5.8|1|6.2|8.8|2.8|9.9|17.5|11.4|12.5|10.5|0.9|2|8.9|1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5|2.6|9.9|11.9|16.7|7.5|2.9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Widescreen</PresentationFormat>
  <Paragraphs>259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</vt:lpstr>
      <vt:lpstr>Berlin Sans FB</vt:lpstr>
      <vt:lpstr>Calibri</vt:lpstr>
      <vt:lpstr>Calibri Light</vt:lpstr>
      <vt:lpstr>Cambria Math</vt:lpstr>
      <vt:lpstr>Comic Sans MS</vt:lpstr>
      <vt:lpstr>Sassoon Infant Rg</vt:lpstr>
      <vt:lpstr>Twinkl</vt:lpstr>
      <vt:lpstr>Twinkl SemiBold</vt:lpstr>
      <vt:lpstr>Metropolitan</vt:lpstr>
      <vt:lpstr>1_Office Theme</vt:lpstr>
      <vt:lpstr>Get ready questions</vt:lpstr>
      <vt:lpstr>Let's learn title</vt:lpstr>
      <vt:lpstr>Let's learn slides</vt:lpstr>
      <vt:lpstr>Your turn</vt:lpstr>
      <vt:lpstr>Friday 4th December 2020</vt:lpstr>
      <vt:lpstr>Busy Books</vt:lpstr>
      <vt:lpstr>Marking Homework </vt:lpstr>
      <vt:lpstr>Spellings</vt:lpstr>
      <vt:lpstr>Rockstars</vt:lpstr>
      <vt:lpstr>English</vt:lpstr>
      <vt:lpstr>Can you remember the rules for speech?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SPaG – Direct Speech you are going to insert the correct punctuation for speech in the sentences below!</vt:lpstr>
      <vt:lpstr>Challenge:</vt:lpstr>
      <vt:lpstr>Break</vt:lpstr>
      <vt:lpstr>DMM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1 - 7 on the worksheet</vt:lpstr>
      <vt:lpstr>PowerPoint Presentation</vt:lpstr>
      <vt:lpstr>PowerPoint Presentation</vt:lpstr>
      <vt:lpstr>Have a go at questions  8 - 11 on the worksheet</vt:lpstr>
      <vt:lpstr>Lunch</vt:lpstr>
      <vt:lpstr>Designing our Calendar’s</vt:lpstr>
      <vt:lpstr>In your Art and DT books…</vt:lpstr>
      <vt:lpstr>PowerPoint Presentation</vt:lpstr>
      <vt:lpstr>You are now going to split your page into 4 equal sections.</vt:lpstr>
      <vt:lpstr>When you have completed that, you are going to pick 1 idea from each season and draw it in the correct place.  Eg – Summer - Holidays, beaches, aeroplanes. (whatever summer means to you) </vt:lpstr>
      <vt:lpstr>Once you have had a practice drawing, you are going to create the real thing!!!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4th December 2020</dc:title>
  <dc:creator>jack.hall-1</dc:creator>
  <cp:lastModifiedBy>jack.hall-1</cp:lastModifiedBy>
  <cp:revision>1</cp:revision>
  <dcterms:created xsi:type="dcterms:W3CDTF">2020-12-03T18:21:03Z</dcterms:created>
  <dcterms:modified xsi:type="dcterms:W3CDTF">2020-12-03T18:21:28Z</dcterms:modified>
</cp:coreProperties>
</file>