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9144000"/>
  <p:notesSz cx="6858000" cy="9144000"/>
  <p:embeddedFontLst>
    <p:embeddedFont>
      <p:font typeface="Play"/>
      <p:regular r:id="rId26"/>
      <p:bold r:id="rId27"/>
    </p:embeddedFont>
    <p:embeddedFont>
      <p:font typeface="Londrina Solid"/>
      <p:regular r:id="rId28"/>
    </p:embeddedFont>
    <p:embeddedFont>
      <p:font typeface="NTR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97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23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59">
          <p15:clr>
            <a:srgbClr val="000000"/>
          </p15:clr>
        </p15:guide>
        <p15:guide id="9" orient="horz" pos="3861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jLkAM8TVjIieytt0wgGDvToUTR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2880"/>
        <p:guide pos="340"/>
        <p:guide pos="3997" orient="horz"/>
        <p:guide pos="5420"/>
        <p:guide pos="323" orient="horz"/>
        <p:guide pos="476"/>
        <p:guide pos="459" orient="horz"/>
        <p:guide pos="3861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Play-regular.fntdata"/><Relationship Id="rId25" Type="http://schemas.openxmlformats.org/officeDocument/2006/relationships/slide" Target="slides/slide18.xml"/><Relationship Id="rId28" Type="http://schemas.openxmlformats.org/officeDocument/2006/relationships/font" Target="fonts/LondrinaSolid-regular.fntdata"/><Relationship Id="rId27" Type="http://schemas.openxmlformats.org/officeDocument/2006/relationships/font" Target="fonts/Play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TR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nit Title Slide">
  <p:cSld name="Planit 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>
            <p:ph type="title"/>
          </p:nvPr>
        </p:nvSpPr>
        <p:spPr>
          <a:xfrm>
            <a:off x="539750" y="2359034"/>
            <a:ext cx="8064500" cy="655294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6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3"/>
          <p:cNvSpPr/>
          <p:nvPr>
            <p:ph idx="1" type="body"/>
          </p:nvPr>
        </p:nvSpPr>
        <p:spPr>
          <a:xfrm>
            <a:off x="1654969" y="3199950"/>
            <a:ext cx="5834062" cy="543989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/>
          <p:nvPr>
            <p:ph type="title"/>
          </p:nvPr>
        </p:nvSpPr>
        <p:spPr>
          <a:xfrm>
            <a:off x="476249" y="549275"/>
            <a:ext cx="8181975" cy="1325563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/>
          <p:nvPr>
            <p:ph idx="1" type="body"/>
          </p:nvPr>
        </p:nvSpPr>
        <p:spPr>
          <a:xfrm>
            <a:off x="481012" y="2014537"/>
            <a:ext cx="8181975" cy="4351338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800">
                <a:latin typeface="NTR"/>
                <a:ea typeface="NTR"/>
                <a:cs typeface="NTR"/>
                <a:sym typeface="NTR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>
            <p:ph type="title"/>
          </p:nvPr>
        </p:nvSpPr>
        <p:spPr>
          <a:xfrm>
            <a:off x="457198" y="485773"/>
            <a:ext cx="8220075" cy="1595581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/>
          <p:nvPr>
            <p:ph idx="1" type="body"/>
          </p:nvPr>
        </p:nvSpPr>
        <p:spPr>
          <a:xfrm>
            <a:off x="461962" y="2081354"/>
            <a:ext cx="8220075" cy="4242683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800">
                <a:latin typeface="NTR"/>
                <a:ea typeface="NTR"/>
                <a:cs typeface="NTR"/>
                <a:sym typeface="NTR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53437" y="6700837"/>
            <a:ext cx="584200" cy="8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4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/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6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16.jpg"/><Relationship Id="rId5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/>
        </p:nvSpPr>
        <p:spPr>
          <a:xfrm>
            <a:off x="2071687" y="6383337"/>
            <a:ext cx="4992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Year One</a:t>
            </a:r>
            <a:endParaRPr/>
          </a:p>
        </p:txBody>
      </p:sp>
      <p:sp>
        <p:nvSpPr>
          <p:cNvPr id="33" name="Google Shape;33;p1"/>
          <p:cNvSpPr txBox="1"/>
          <p:nvPr/>
        </p:nvSpPr>
        <p:spPr>
          <a:xfrm>
            <a:off x="0" y="6251575"/>
            <a:ext cx="9144000" cy="611187"/>
          </a:xfrm>
          <a:prstGeom prst="rect">
            <a:avLst/>
          </a:prstGeom>
          <a:solidFill>
            <a:srgbClr val="33B4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cxnSp>
        <p:nvCxnSpPr>
          <p:cNvPr id="34" name="Google Shape;34;p1"/>
          <p:cNvCxnSpPr/>
          <p:nvPr/>
        </p:nvCxnSpPr>
        <p:spPr>
          <a:xfrm>
            <a:off x="0" y="6251575"/>
            <a:ext cx="92614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" name="Google Shape;35;p1"/>
          <p:cNvSpPr txBox="1"/>
          <p:nvPr/>
        </p:nvSpPr>
        <p:spPr>
          <a:xfrm>
            <a:off x="2857500" y="6464300"/>
            <a:ext cx="3421062" cy="20796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lay"/>
              <a:buNone/>
            </a:pPr>
            <a:r>
              <a:rPr b="1" i="0" lang="en-US" sz="80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SPaG </a:t>
            </a:r>
            <a:r>
              <a:rPr b="0" i="0" lang="en-US" sz="80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| Word Families</a:t>
            </a:r>
            <a:endParaRPr/>
          </a:p>
        </p:txBody>
      </p:sp>
      <p:sp>
        <p:nvSpPr>
          <p:cNvPr id="36" name="Google Shape;36;p1"/>
          <p:cNvSpPr/>
          <p:nvPr>
            <p:ph type="title"/>
          </p:nvPr>
        </p:nvSpPr>
        <p:spPr>
          <a:xfrm>
            <a:off x="461962" y="2359025"/>
            <a:ext cx="8221662" cy="6556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</a:pPr>
            <a:r>
              <a:rPr b="1" i="0" lang="en-US" sz="370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Spelling, Punctuation and Grammar</a:t>
            </a:r>
            <a:endParaRPr/>
          </a:p>
        </p:txBody>
      </p:sp>
      <p:sp>
        <p:nvSpPr>
          <p:cNvPr id="37" name="Google Shape;37;p1"/>
          <p:cNvSpPr/>
          <p:nvPr>
            <p:ph idx="1" type="body"/>
          </p:nvPr>
        </p:nvSpPr>
        <p:spPr>
          <a:xfrm>
            <a:off x="1655762" y="3200400"/>
            <a:ext cx="5832475" cy="5429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Word Families</a:t>
            </a:r>
            <a:endParaRPr/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5550" y="982662"/>
            <a:ext cx="1612900" cy="107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Meet the Family</a:t>
            </a:r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755650" y="1433512"/>
            <a:ext cx="2719387" cy="457200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None/>
            </a:pPr>
            <a:r>
              <a:rPr b="1" i="0" lang="en-US" sz="24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Word Families</a:t>
            </a:r>
            <a:endParaRPr/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7900" y="1401762"/>
            <a:ext cx="5014912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"/>
          <p:cNvSpPr txBox="1"/>
          <p:nvPr/>
        </p:nvSpPr>
        <p:spPr>
          <a:xfrm>
            <a:off x="755650" y="2014537"/>
            <a:ext cx="2719387" cy="1473200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Word families sometimes use prefixes and suffixes or change spelling in the word family.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755650" y="3587750"/>
            <a:ext cx="2719387" cy="584200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re</a:t>
            </a:r>
            <a:r>
              <a:rPr b="1" i="0" lang="en-US" sz="2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write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755650" y="4270375"/>
            <a:ext cx="2719387" cy="584200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NTR"/>
              <a:buNone/>
            </a:pPr>
            <a:r>
              <a:rPr b="1" i="0" lang="en-US" sz="2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writ</a:t>
            </a:r>
            <a:r>
              <a:rPr b="0" i="0" lang="en-US" sz="2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ten</a:t>
            </a:r>
            <a:endParaRPr/>
          </a:p>
        </p:txBody>
      </p:sp>
      <p:sp>
        <p:nvSpPr>
          <p:cNvPr id="143" name="Google Shape;143;p10"/>
          <p:cNvSpPr txBox="1"/>
          <p:nvPr/>
        </p:nvSpPr>
        <p:spPr>
          <a:xfrm>
            <a:off x="755650" y="4954587"/>
            <a:ext cx="2719387" cy="582612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under</a:t>
            </a:r>
            <a:r>
              <a:rPr b="1" i="0" lang="en-US" sz="2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write</a:t>
            </a:r>
            <a:endParaRPr/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Word Relays</a:t>
            </a:r>
            <a:endParaRPr/>
          </a:p>
        </p:txBody>
      </p:sp>
      <p:sp>
        <p:nvSpPr>
          <p:cNvPr id="150" name="Google Shape;150;p11"/>
          <p:cNvSpPr txBox="1"/>
          <p:nvPr/>
        </p:nvSpPr>
        <p:spPr>
          <a:xfrm>
            <a:off x="755650" y="2738437"/>
            <a:ext cx="7632700" cy="427037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A word will appear on the board.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755650" y="3260725"/>
            <a:ext cx="7632700" cy="427037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create a new word using this root?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750887" y="3784600"/>
            <a:ext cx="7632700" cy="425450"/>
          </a:xfrm>
          <a:prstGeom prst="rect">
            <a:avLst/>
          </a:prstGeom>
          <a:solidFill>
            <a:srgbClr val="D8F793"/>
          </a:solidFill>
          <a:ln cap="flat" cmpd="sng" w="12700">
            <a:solidFill>
              <a:srgbClr val="D8F7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Stand up as soon as you have a new word.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755650" y="4306887"/>
            <a:ext cx="7632700" cy="427037"/>
          </a:xfrm>
          <a:prstGeom prst="rect">
            <a:avLst/>
          </a:prstGeom>
          <a:solidFill>
            <a:srgbClr val="C9F1FD"/>
          </a:solidFill>
          <a:ln cap="flat" cmpd="sng" w="12700">
            <a:solidFill>
              <a:srgbClr val="C9F1F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The first person to stand wins a point for their table.</a:t>
            </a:r>
            <a:endParaRPr/>
          </a:p>
        </p:txBody>
      </p:sp>
      <p:grpSp>
        <p:nvGrpSpPr>
          <p:cNvPr id="154" name="Google Shape;154;p11"/>
          <p:cNvGrpSpPr/>
          <p:nvPr/>
        </p:nvGrpSpPr>
        <p:grpSpPr>
          <a:xfrm>
            <a:off x="755650" y="1365250"/>
            <a:ext cx="7632700" cy="1277937"/>
            <a:chOff x="755650" y="1364617"/>
            <a:chExt cx="7632700" cy="1278460"/>
          </a:xfrm>
        </p:grpSpPr>
        <p:sp>
          <p:nvSpPr>
            <p:cNvPr id="155" name="Google Shape;155;p11"/>
            <p:cNvSpPr txBox="1"/>
            <p:nvPr/>
          </p:nvSpPr>
          <p:spPr>
            <a:xfrm>
              <a:off x="755650" y="1364617"/>
              <a:ext cx="7632700" cy="1278460"/>
            </a:xfrm>
            <a:prstGeom prst="rect">
              <a:avLst/>
            </a:prstGeom>
            <a:solidFill>
              <a:srgbClr val="0EB1D2"/>
            </a:solidFill>
            <a:ln cap="flat" cmpd="sng" w="12700">
              <a:solidFill>
                <a:srgbClr val="0EB1D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endParaRPr>
            </a:p>
          </p:txBody>
        </p:sp>
        <p:sp>
          <p:nvSpPr>
            <p:cNvPr id="156" name="Google Shape;156;p11"/>
            <p:cNvSpPr txBox="1"/>
            <p:nvPr/>
          </p:nvSpPr>
          <p:spPr>
            <a:xfrm>
              <a:off x="822960" y="1416824"/>
              <a:ext cx="45720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TR"/>
                <a:buNone/>
              </a:pPr>
              <a:r>
                <a:rPr b="0" i="0" lang="en-US" sz="1800" u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You will be given a set of suffixes and prefixes for your table from the Word Relays Game. You can use these OR you can use words that you know already.</a:t>
              </a:r>
              <a:endParaRPr/>
            </a:p>
          </p:txBody>
        </p:sp>
      </p:grp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175" y="512762"/>
            <a:ext cx="1658937" cy="581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Word Relays</a:t>
            </a:r>
            <a:endParaRPr/>
          </a:p>
        </p:txBody>
      </p:sp>
      <p:sp>
        <p:nvSpPr>
          <p:cNvPr id="164" name="Google Shape;164;p12"/>
          <p:cNvSpPr txBox="1"/>
          <p:nvPr/>
        </p:nvSpPr>
        <p:spPr>
          <a:xfrm>
            <a:off x="755650" y="1354137"/>
            <a:ext cx="7632700" cy="528637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root word</a:t>
            </a:r>
            <a:endParaRPr/>
          </a:p>
        </p:txBody>
      </p:sp>
      <p:grpSp>
        <p:nvGrpSpPr>
          <p:cNvPr id="165" name="Google Shape;165;p12"/>
          <p:cNvGrpSpPr/>
          <p:nvPr/>
        </p:nvGrpSpPr>
        <p:grpSpPr>
          <a:xfrm>
            <a:off x="755650" y="1806575"/>
            <a:ext cx="7632700" cy="4322762"/>
            <a:chOff x="755650" y="1807251"/>
            <a:chExt cx="7632700" cy="4603811"/>
          </a:xfrm>
        </p:grpSpPr>
        <p:sp>
          <p:nvSpPr>
            <p:cNvPr id="166" name="Google Shape;166;p12"/>
            <p:cNvSpPr txBox="1"/>
            <p:nvPr/>
          </p:nvSpPr>
          <p:spPr>
            <a:xfrm>
              <a:off x="755650" y="1807251"/>
              <a:ext cx="7632700" cy="4603811"/>
            </a:xfrm>
            <a:prstGeom prst="rect">
              <a:avLst/>
            </a:prstGeom>
            <a:solidFill>
              <a:srgbClr val="D8F793"/>
            </a:solidFill>
            <a:ln cap="flat" cmpd="sng" w="12700">
              <a:solidFill>
                <a:srgbClr val="D8F7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1500"/>
                <a:buFont typeface="Londrina Solid"/>
                <a:buNone/>
              </a:pPr>
              <a:r>
                <a:rPr b="0" i="0" lang="en-US" sz="11500" u="none">
                  <a:solidFill>
                    <a:srgbClr val="1C1C1C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Talk</a:t>
              </a:r>
              <a:endParaRPr/>
            </a:p>
          </p:txBody>
        </p:sp>
        <p:pic>
          <p:nvPicPr>
            <p:cNvPr id="167" name="Google Shape;16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8159" y="2650944"/>
              <a:ext cx="6925311" cy="3760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2"/>
          <p:cNvSpPr txBox="1"/>
          <p:nvPr/>
        </p:nvSpPr>
        <p:spPr>
          <a:xfrm>
            <a:off x="755650" y="5241925"/>
            <a:ext cx="7632700" cy="887412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talked           talking            talks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NTR"/>
              <a:buNone/>
            </a:pPr>
            <a:r>
              <a:rPr b="1" i="0" lang="en-US" sz="24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find any more in a dictionary?</a:t>
            </a:r>
            <a:endParaRPr/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Word Relays</a:t>
            </a:r>
            <a:endParaRPr/>
          </a:p>
        </p:txBody>
      </p:sp>
      <p:grpSp>
        <p:nvGrpSpPr>
          <p:cNvPr id="175" name="Google Shape;175;p13"/>
          <p:cNvGrpSpPr/>
          <p:nvPr/>
        </p:nvGrpSpPr>
        <p:grpSpPr>
          <a:xfrm>
            <a:off x="755650" y="1806575"/>
            <a:ext cx="7632700" cy="4322762"/>
            <a:chOff x="755650" y="1807250"/>
            <a:chExt cx="7632700" cy="4322087"/>
          </a:xfrm>
        </p:grpSpPr>
        <p:sp>
          <p:nvSpPr>
            <p:cNvPr id="176" name="Google Shape;176;p13"/>
            <p:cNvSpPr txBox="1"/>
            <p:nvPr/>
          </p:nvSpPr>
          <p:spPr>
            <a:xfrm>
              <a:off x="755650" y="1807250"/>
              <a:ext cx="7632700" cy="4322087"/>
            </a:xfrm>
            <a:prstGeom prst="rect">
              <a:avLst/>
            </a:prstGeom>
            <a:solidFill>
              <a:srgbClr val="ABE188"/>
            </a:solidFill>
            <a:ln cap="flat" cmpd="sng" w="12700">
              <a:solidFill>
                <a:srgbClr val="ABE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1500"/>
                <a:buFont typeface="Londrina Solid"/>
                <a:buNone/>
              </a:pPr>
              <a:r>
                <a:rPr b="0" i="0" lang="en-US" sz="11500" u="none">
                  <a:solidFill>
                    <a:srgbClr val="1C1C1C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Uni</a:t>
              </a:r>
              <a:endParaRPr/>
            </a:p>
          </p:txBody>
        </p:sp>
        <p:pic>
          <p:nvPicPr>
            <p:cNvPr id="177" name="Google Shape;177;p13"/>
            <p:cNvPicPr preferRelativeResize="0"/>
            <p:nvPr/>
          </p:nvPicPr>
          <p:blipFill rotWithShape="1">
            <a:blip r:embed="rId3">
              <a:alphaModFix/>
            </a:blip>
            <a:srcRect b="0" l="0" r="0" t="31730"/>
            <a:stretch/>
          </p:blipFill>
          <p:spPr>
            <a:xfrm>
              <a:off x="942401" y="1863635"/>
              <a:ext cx="3561392" cy="41844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13"/>
          <p:cNvSpPr txBox="1"/>
          <p:nvPr/>
        </p:nvSpPr>
        <p:spPr>
          <a:xfrm>
            <a:off x="755650" y="1328737"/>
            <a:ext cx="7632700" cy="742950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root word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TR"/>
              <a:buNone/>
            </a:pPr>
            <a:r>
              <a:rPr b="0" i="0" lang="en-US" sz="16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(partial root word or Latin root word)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755650" y="5241925"/>
            <a:ext cx="7632700" cy="887412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unite  uniform  unify  unicorn  universal  university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NTR"/>
              <a:buNone/>
            </a:pPr>
            <a:r>
              <a:rPr b="1" i="0" lang="en-US" sz="24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find any more in a dictionary?</a:t>
            </a:r>
            <a:endParaRPr/>
          </a:p>
        </p:txBody>
      </p:sp>
      <p:pic>
        <p:nvPicPr>
          <p:cNvPr id="180" name="Google Shape;1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Word Relays</a:t>
            </a:r>
            <a:endParaRPr/>
          </a:p>
        </p:txBody>
      </p:sp>
      <p:grpSp>
        <p:nvGrpSpPr>
          <p:cNvPr id="186" name="Google Shape;186;p14"/>
          <p:cNvGrpSpPr/>
          <p:nvPr/>
        </p:nvGrpSpPr>
        <p:grpSpPr>
          <a:xfrm>
            <a:off x="755650" y="1806575"/>
            <a:ext cx="7632700" cy="4322762"/>
            <a:chOff x="755650" y="1807250"/>
            <a:chExt cx="7632700" cy="4322087"/>
          </a:xfrm>
        </p:grpSpPr>
        <p:sp>
          <p:nvSpPr>
            <p:cNvPr id="187" name="Google Shape;187;p14"/>
            <p:cNvSpPr txBox="1"/>
            <p:nvPr/>
          </p:nvSpPr>
          <p:spPr>
            <a:xfrm>
              <a:off x="755650" y="1807250"/>
              <a:ext cx="7632700" cy="4322087"/>
            </a:xfrm>
            <a:prstGeom prst="rect">
              <a:avLst/>
            </a:prstGeom>
            <a:solidFill>
              <a:srgbClr val="5DD9C1"/>
            </a:solidFill>
            <a:ln cap="flat" cmpd="sng" w="12700">
              <a:solidFill>
                <a:srgbClr val="5DD9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1500"/>
                <a:buFont typeface="Londrina Solid"/>
                <a:buNone/>
              </a:pPr>
              <a:r>
                <a:rPr b="0" i="0" lang="en-US" sz="11500" u="none">
                  <a:solidFill>
                    <a:srgbClr val="1C1C1C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Cent</a:t>
              </a:r>
              <a:endParaRPr/>
            </a:p>
          </p:txBody>
        </p:sp>
        <p:pic>
          <p:nvPicPr>
            <p:cNvPr id="188" name="Google Shape;18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2297" y="3793804"/>
              <a:ext cx="7219406" cy="941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14"/>
          <p:cNvSpPr txBox="1"/>
          <p:nvPr/>
        </p:nvSpPr>
        <p:spPr>
          <a:xfrm>
            <a:off x="755650" y="1328737"/>
            <a:ext cx="7632700" cy="527050"/>
          </a:xfrm>
          <a:prstGeom prst="rect">
            <a:avLst/>
          </a:prstGeom>
          <a:solidFill>
            <a:srgbClr val="D8F793"/>
          </a:solidFill>
          <a:ln cap="flat" cmpd="sng" w="12700">
            <a:solidFill>
              <a:srgbClr val="D8F7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root word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755650" y="5241925"/>
            <a:ext cx="7632700" cy="887412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century     centipede     centimetre     percent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NTR"/>
              <a:buNone/>
            </a:pPr>
            <a:r>
              <a:rPr b="1" i="0" lang="en-US" sz="24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find any more in a dictionary?</a:t>
            </a:r>
            <a:endParaRPr/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Word Relays</a:t>
            </a:r>
            <a:endParaRPr/>
          </a:p>
        </p:txBody>
      </p:sp>
      <p:grpSp>
        <p:nvGrpSpPr>
          <p:cNvPr id="197" name="Google Shape;197;p15"/>
          <p:cNvGrpSpPr/>
          <p:nvPr/>
        </p:nvGrpSpPr>
        <p:grpSpPr>
          <a:xfrm>
            <a:off x="755650" y="1806575"/>
            <a:ext cx="7632700" cy="4322762"/>
            <a:chOff x="755650" y="1807250"/>
            <a:chExt cx="7632700" cy="4322087"/>
          </a:xfrm>
        </p:grpSpPr>
        <p:sp>
          <p:nvSpPr>
            <p:cNvPr id="198" name="Google Shape;198;p15"/>
            <p:cNvSpPr txBox="1"/>
            <p:nvPr/>
          </p:nvSpPr>
          <p:spPr>
            <a:xfrm>
              <a:off x="755650" y="1807250"/>
              <a:ext cx="7632700" cy="4322087"/>
            </a:xfrm>
            <a:prstGeom prst="rect">
              <a:avLst/>
            </a:prstGeom>
            <a:solidFill>
              <a:srgbClr val="D8F793"/>
            </a:solidFill>
            <a:ln cap="flat" cmpd="sng" w="12700">
              <a:solidFill>
                <a:srgbClr val="D8F7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1500"/>
                <a:buFont typeface="Londrina Solid"/>
                <a:buNone/>
              </a:pPr>
              <a:r>
                <a:rPr b="0" i="0" lang="en-US" sz="11500" u="none">
                  <a:solidFill>
                    <a:srgbClr val="1C1C1C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Run</a:t>
              </a:r>
              <a:endParaRPr/>
            </a:p>
          </p:txBody>
        </p:sp>
        <p:pic>
          <p:nvPicPr>
            <p:cNvPr id="199" name="Google Shape;19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34743" y="2028893"/>
              <a:ext cx="2318853" cy="3930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15"/>
          <p:cNvSpPr txBox="1"/>
          <p:nvPr/>
        </p:nvSpPr>
        <p:spPr>
          <a:xfrm>
            <a:off x="755650" y="1328737"/>
            <a:ext cx="7632700" cy="527050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root word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755650" y="5241925"/>
            <a:ext cx="7632700" cy="887412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</a:pPr>
            <a:r>
              <a:rPr b="0" i="0" lang="en-US" sz="2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running   runner   runs   rerun   reruns   rerunning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NTR"/>
              <a:buNone/>
            </a:pPr>
            <a:r>
              <a:rPr b="1" i="0" lang="en-US" sz="24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find any more in a dictionary?</a:t>
            </a:r>
            <a:endParaRPr/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/>
        </p:nvSpPr>
        <p:spPr>
          <a:xfrm>
            <a:off x="0" y="950912"/>
            <a:ext cx="9144000" cy="1844675"/>
          </a:xfrm>
          <a:prstGeom prst="rect">
            <a:avLst/>
          </a:prstGeom>
          <a:solidFill>
            <a:srgbClr val="FEFEFE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628650" y="1211262"/>
            <a:ext cx="7886700" cy="13255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Consolidation Activity</a:t>
            </a:r>
            <a:endParaRPr/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8312" y="6092825"/>
            <a:ext cx="587375" cy="37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Word Families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755650" y="1347787"/>
            <a:ext cx="7632700" cy="715962"/>
          </a:xfrm>
          <a:prstGeom prst="rect">
            <a:avLst/>
          </a:prstGeom>
          <a:solidFill>
            <a:srgbClr val="D8F793"/>
          </a:solidFill>
          <a:ln cap="flat" cmpd="sng" w="12700">
            <a:solidFill>
              <a:srgbClr val="D8F7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Use all of the information your have learnt and practiced about word families.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Work on your own to complete the Assessment Activity Sheet.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755650" y="2185987"/>
            <a:ext cx="7632700" cy="3744912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3413" y="2339975"/>
            <a:ext cx="2441575" cy="345281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218" name="Google Shape;2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3775" y="2339975"/>
            <a:ext cx="2441575" cy="345281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219" name="Google Shape;21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228" name="Google Shape;228;p20"/>
          <p:cNvSpPr/>
          <p:nvPr>
            <p:ph idx="1" type="body"/>
          </p:nvPr>
        </p:nvSpPr>
        <p:spPr>
          <a:xfrm>
            <a:off x="628650" y="1127125"/>
            <a:ext cx="7886700" cy="14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identify word families.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describe what a word family is.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use prefixes and suffixes to create different words for a family.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identify different words in a word family.</a:t>
            </a:r>
            <a:endParaRPr/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0" y="655637"/>
            <a:ext cx="9144000" cy="1112837"/>
          </a:xfrm>
          <a:prstGeom prst="rect">
            <a:avLst/>
          </a:prstGeom>
          <a:solidFill>
            <a:srgbClr val="FEFEFE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28650" y="582612"/>
            <a:ext cx="7886700" cy="13255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Word Families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51" name="Google Shape;51;p3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52" name="Google Shape;52;p3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53" name="Google Shape;53;p3"/>
          <p:cNvSpPr/>
          <p:nvPr>
            <p:ph idx="1" type="body"/>
          </p:nvPr>
        </p:nvSpPr>
        <p:spPr>
          <a:xfrm>
            <a:off x="628650" y="1127125"/>
            <a:ext cx="7886700" cy="14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identify word families.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describe what a word family is.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use prefixes and suffixes to create different words for a family.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identify different words in a word family.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/>
        </p:nvSpPr>
        <p:spPr>
          <a:xfrm>
            <a:off x="0" y="950912"/>
            <a:ext cx="9144000" cy="1844675"/>
          </a:xfrm>
          <a:prstGeom prst="rect">
            <a:avLst/>
          </a:prstGeom>
          <a:solidFill>
            <a:srgbClr val="FEFEFE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60" name="Google Shape;60;p4"/>
          <p:cNvSpPr/>
          <p:nvPr>
            <p:ph type="title"/>
          </p:nvPr>
        </p:nvSpPr>
        <p:spPr>
          <a:xfrm>
            <a:off x="628650" y="1211262"/>
            <a:ext cx="7886700" cy="132556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Introductory Activity</a:t>
            </a:r>
            <a:endParaRPr/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8312" y="6092825"/>
            <a:ext cx="587375" cy="37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Meet the Family</a:t>
            </a:r>
            <a:endParaRPr/>
          </a:p>
        </p:txBody>
      </p:sp>
      <p:sp>
        <p:nvSpPr>
          <p:cNvPr id="67" name="Google Shape;67;p5"/>
          <p:cNvSpPr txBox="1"/>
          <p:nvPr/>
        </p:nvSpPr>
        <p:spPr>
          <a:xfrm>
            <a:off x="750887" y="1322387"/>
            <a:ext cx="7632700" cy="590550"/>
          </a:xfrm>
          <a:prstGeom prst="rect">
            <a:avLst/>
          </a:prstGeom>
          <a:solidFill>
            <a:srgbClr val="D8F793"/>
          </a:solidFill>
          <a:ln cap="flat" cmpd="sng" w="12700">
            <a:solidFill>
              <a:srgbClr val="D8F7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NTR"/>
              <a:buNone/>
            </a:pPr>
            <a:r>
              <a:rPr b="0" i="0" lang="en-US" sz="16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Look at the words around the Help family.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NTR"/>
              <a:buNone/>
            </a:pPr>
            <a:r>
              <a:rPr b="0" i="0" lang="en-US" sz="16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sort them into groups? Decide how to group the words together.</a:t>
            </a:r>
            <a:endParaRPr/>
          </a:p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0262" y="2330450"/>
            <a:ext cx="24034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 txBox="1"/>
          <p:nvPr/>
        </p:nvSpPr>
        <p:spPr>
          <a:xfrm>
            <a:off x="3370262" y="4208462"/>
            <a:ext cx="2489200" cy="479425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TR"/>
              <a:buNone/>
            </a:pPr>
            <a:r>
              <a:rPr b="1" i="0" lang="en-US" sz="20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The Help Family</a:t>
            </a:r>
            <a:endParaRPr/>
          </a:p>
        </p:txBody>
      </p:sp>
      <p:sp>
        <p:nvSpPr>
          <p:cNvPr id="70" name="Google Shape;70;p5"/>
          <p:cNvSpPr txBox="1"/>
          <p:nvPr/>
        </p:nvSpPr>
        <p:spPr>
          <a:xfrm>
            <a:off x="1355725" y="5105400"/>
            <a:ext cx="1587500" cy="427037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help</a:t>
            </a:r>
            <a:endParaRPr/>
          </a:p>
        </p:txBody>
      </p:sp>
      <p:sp>
        <p:nvSpPr>
          <p:cNvPr id="71" name="Google Shape;71;p5"/>
          <p:cNvSpPr txBox="1"/>
          <p:nvPr/>
        </p:nvSpPr>
        <p:spPr>
          <a:xfrm>
            <a:off x="992187" y="3924300"/>
            <a:ext cx="1589087" cy="427037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unhelpful</a:t>
            </a:r>
            <a:endParaRPr/>
          </a:p>
        </p:txBody>
      </p:sp>
      <p:sp>
        <p:nvSpPr>
          <p:cNvPr id="72" name="Google Shape;72;p5"/>
          <p:cNvSpPr txBox="1"/>
          <p:nvPr/>
        </p:nvSpPr>
        <p:spPr>
          <a:xfrm>
            <a:off x="1355725" y="2743200"/>
            <a:ext cx="1587500" cy="427037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helpful</a:t>
            </a:r>
            <a:endParaRPr/>
          </a:p>
        </p:txBody>
      </p:sp>
      <p:sp>
        <p:nvSpPr>
          <p:cNvPr id="73" name="Google Shape;73;p5"/>
          <p:cNvSpPr txBox="1"/>
          <p:nvPr/>
        </p:nvSpPr>
        <p:spPr>
          <a:xfrm>
            <a:off x="6210300" y="5105400"/>
            <a:ext cx="1587500" cy="427037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helped</a:t>
            </a:r>
            <a:endParaRPr/>
          </a:p>
        </p:txBody>
      </p:sp>
      <p:sp>
        <p:nvSpPr>
          <p:cNvPr id="74" name="Google Shape;74;p5"/>
          <p:cNvSpPr txBox="1"/>
          <p:nvPr/>
        </p:nvSpPr>
        <p:spPr>
          <a:xfrm>
            <a:off x="6659562" y="3924300"/>
            <a:ext cx="1587500" cy="427037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helping</a:t>
            </a:r>
            <a:endParaRPr/>
          </a:p>
        </p:txBody>
      </p:sp>
      <p:sp>
        <p:nvSpPr>
          <p:cNvPr id="75" name="Google Shape;75;p5"/>
          <p:cNvSpPr txBox="1"/>
          <p:nvPr/>
        </p:nvSpPr>
        <p:spPr>
          <a:xfrm>
            <a:off x="6210300" y="2743200"/>
            <a:ext cx="1587500" cy="427037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helpless</a:t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3778250" y="2017712"/>
            <a:ext cx="1587500" cy="427037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helper</a:t>
            </a:r>
            <a:endParaRPr/>
          </a:p>
        </p:txBody>
      </p:sp>
      <p:pic>
        <p:nvPicPr>
          <p:cNvPr id="77" name="Google Shape;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Meet the Family</a:t>
            </a:r>
            <a:endParaRPr/>
          </a:p>
        </p:txBody>
      </p:sp>
      <p:sp>
        <p:nvSpPr>
          <p:cNvPr id="83" name="Google Shape;83;p6"/>
          <p:cNvSpPr txBox="1"/>
          <p:nvPr/>
        </p:nvSpPr>
        <p:spPr>
          <a:xfrm>
            <a:off x="755650" y="1458912"/>
            <a:ext cx="7632700" cy="728662"/>
          </a:xfrm>
          <a:prstGeom prst="rect">
            <a:avLst/>
          </a:prstGeom>
          <a:solidFill>
            <a:srgbClr val="D8F793"/>
          </a:solidFill>
          <a:ln cap="flat" cmpd="sng" w="12700">
            <a:solidFill>
              <a:srgbClr val="D8F7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How did you group the words?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One way could be…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755650" y="2286000"/>
            <a:ext cx="7632700" cy="785812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Root Word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help</a:t>
            </a:r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746125" y="4052887"/>
            <a:ext cx="7642225" cy="1858962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Suffix after the root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help</a:t>
            </a: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help</a:t>
            </a: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help</a:t>
            </a: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help</a:t>
            </a: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ful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Help</a:t>
            </a: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less</a:t>
            </a: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86" name="Google Shape;86;p6"/>
          <p:cNvSpPr txBox="1"/>
          <p:nvPr/>
        </p:nvSpPr>
        <p:spPr>
          <a:xfrm>
            <a:off x="763587" y="3168650"/>
            <a:ext cx="7624762" cy="787400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Prefix before the root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un</a:t>
            </a: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helpful</a:t>
            </a:r>
            <a:endParaRPr/>
          </a:p>
        </p:txBody>
      </p:sp>
      <p:pic>
        <p:nvPicPr>
          <p:cNvPr id="87" name="Google Shape;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3950" y="1196975"/>
            <a:ext cx="3065462" cy="485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3987" y="2635250"/>
            <a:ext cx="3746500" cy="31130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7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Meet the Family</a:t>
            </a:r>
            <a:endParaRPr/>
          </a:p>
        </p:txBody>
      </p:sp>
      <p:sp>
        <p:nvSpPr>
          <p:cNvPr id="95" name="Google Shape;95;p7"/>
          <p:cNvSpPr txBox="1"/>
          <p:nvPr/>
        </p:nvSpPr>
        <p:spPr>
          <a:xfrm>
            <a:off x="750887" y="1322387"/>
            <a:ext cx="7632700" cy="590550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NTR"/>
              <a:buNone/>
            </a:pPr>
            <a:r>
              <a:rPr b="0" i="0" lang="en-US" sz="16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Here is another word family, the Write family.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NTR"/>
              <a:buNone/>
            </a:pPr>
            <a:r>
              <a:rPr b="0" i="0" lang="en-US" sz="16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sort these words into groups also?  </a:t>
            </a:r>
            <a:endParaRPr/>
          </a:p>
        </p:txBody>
      </p:sp>
      <p:sp>
        <p:nvSpPr>
          <p:cNvPr id="96" name="Google Shape;96;p7"/>
          <p:cNvSpPr txBox="1"/>
          <p:nvPr/>
        </p:nvSpPr>
        <p:spPr>
          <a:xfrm>
            <a:off x="3370262" y="4208462"/>
            <a:ext cx="2489200" cy="479425"/>
          </a:xfrm>
          <a:prstGeom prst="rect">
            <a:avLst/>
          </a:prstGeom>
          <a:solidFill>
            <a:srgbClr val="D8F793"/>
          </a:solidFill>
          <a:ln cap="flat" cmpd="sng" w="12700">
            <a:solidFill>
              <a:srgbClr val="D8F7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NTR"/>
              <a:buNone/>
            </a:pPr>
            <a:r>
              <a:rPr b="1" i="0" lang="en-US" sz="20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The Write Family</a:t>
            </a:r>
            <a:endParaRPr/>
          </a:p>
        </p:txBody>
      </p:sp>
      <p:sp>
        <p:nvSpPr>
          <p:cNvPr id="97" name="Google Shape;97;p7"/>
          <p:cNvSpPr txBox="1"/>
          <p:nvPr/>
        </p:nvSpPr>
        <p:spPr>
          <a:xfrm>
            <a:off x="1131887" y="5094287"/>
            <a:ext cx="1587500" cy="427037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rewrite</a:t>
            </a:r>
            <a:endParaRPr/>
          </a:p>
        </p:txBody>
      </p:sp>
      <p:sp>
        <p:nvSpPr>
          <p:cNvPr id="98" name="Google Shape;98;p7"/>
          <p:cNvSpPr txBox="1"/>
          <p:nvPr/>
        </p:nvSpPr>
        <p:spPr>
          <a:xfrm>
            <a:off x="768350" y="3913187"/>
            <a:ext cx="1589087" cy="427037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writing</a:t>
            </a:r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1131887" y="2732087"/>
            <a:ext cx="1587500" cy="427037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write</a:t>
            </a:r>
            <a:endParaRPr/>
          </a:p>
        </p:txBody>
      </p:sp>
      <p:sp>
        <p:nvSpPr>
          <p:cNvPr id="100" name="Google Shape;100;p7"/>
          <p:cNvSpPr txBox="1"/>
          <p:nvPr/>
        </p:nvSpPr>
        <p:spPr>
          <a:xfrm>
            <a:off x="6351587" y="5105400"/>
            <a:ext cx="1587500" cy="427037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writes</a:t>
            </a:r>
            <a:endParaRPr/>
          </a:p>
        </p:txBody>
      </p:sp>
      <p:sp>
        <p:nvSpPr>
          <p:cNvPr id="101" name="Google Shape;101;p7"/>
          <p:cNvSpPr txBox="1"/>
          <p:nvPr/>
        </p:nvSpPr>
        <p:spPr>
          <a:xfrm>
            <a:off x="6800850" y="3924300"/>
            <a:ext cx="1587500" cy="427037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underwrite</a:t>
            </a:r>
            <a:endParaRPr/>
          </a:p>
        </p:txBody>
      </p:sp>
      <p:sp>
        <p:nvSpPr>
          <p:cNvPr id="102" name="Google Shape;102;p7"/>
          <p:cNvSpPr txBox="1"/>
          <p:nvPr/>
        </p:nvSpPr>
        <p:spPr>
          <a:xfrm>
            <a:off x="6351587" y="2743200"/>
            <a:ext cx="1587500" cy="427037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written</a:t>
            </a:r>
            <a:endParaRPr/>
          </a:p>
        </p:txBody>
      </p:sp>
      <p:sp>
        <p:nvSpPr>
          <p:cNvPr id="103" name="Google Shape;103;p7"/>
          <p:cNvSpPr txBox="1"/>
          <p:nvPr/>
        </p:nvSpPr>
        <p:spPr>
          <a:xfrm>
            <a:off x="3778250" y="2078037"/>
            <a:ext cx="1587500" cy="427037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writer</a:t>
            </a:r>
            <a:endParaRPr/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Meet the Family</a:t>
            </a:r>
            <a:endParaRPr/>
          </a:p>
        </p:txBody>
      </p:sp>
      <p:sp>
        <p:nvSpPr>
          <p:cNvPr id="110" name="Google Shape;110;p8"/>
          <p:cNvSpPr txBox="1"/>
          <p:nvPr/>
        </p:nvSpPr>
        <p:spPr>
          <a:xfrm>
            <a:off x="755650" y="1338262"/>
            <a:ext cx="7632700" cy="457200"/>
          </a:xfrm>
          <a:prstGeom prst="rect">
            <a:avLst/>
          </a:prstGeom>
          <a:solidFill>
            <a:srgbClr val="5DD9C1"/>
          </a:solidFill>
          <a:ln cap="flat" cmpd="sng" w="12700">
            <a:solidFill>
              <a:srgbClr val="5DD9C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How did you sort the ‘write’ family words?</a:t>
            </a:r>
            <a:endParaRPr/>
          </a:p>
        </p:txBody>
      </p:sp>
      <p:sp>
        <p:nvSpPr>
          <p:cNvPr id="111" name="Google Shape;111;p8"/>
          <p:cNvSpPr txBox="1"/>
          <p:nvPr/>
        </p:nvSpPr>
        <p:spPr>
          <a:xfrm>
            <a:off x="755650" y="1892300"/>
            <a:ext cx="7632700" cy="439737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1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What are word families?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755650" y="3635375"/>
            <a:ext cx="7632700" cy="1668462"/>
          </a:xfrm>
          <a:prstGeom prst="rect">
            <a:avLst/>
          </a:prstGeom>
          <a:solidFill>
            <a:srgbClr val="0EB1D2"/>
          </a:solidFill>
          <a:ln cap="flat" cmpd="sng" w="12700">
            <a:solidFill>
              <a:srgbClr val="0EB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1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These words…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TR"/>
              <a:buNone/>
            </a:pPr>
            <a:r>
              <a:rPr b="1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re</a:t>
            </a: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write    writ</a:t>
            </a:r>
            <a:r>
              <a:rPr b="1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ten</a:t>
            </a: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   </a:t>
            </a:r>
            <a:r>
              <a:rPr b="1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under</a:t>
            </a:r>
            <a:r>
              <a:rPr b="0" i="0" lang="en-US" sz="18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write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TR"/>
              <a:buNone/>
            </a:pPr>
            <a:r>
              <a:rPr b="1" i="0" lang="en-US" sz="17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…all come from the root ‘write’.</a:t>
            </a:r>
            <a:endParaRPr/>
          </a:p>
        </p:txBody>
      </p:sp>
      <p:sp>
        <p:nvSpPr>
          <p:cNvPr id="113" name="Google Shape;113;p8"/>
          <p:cNvSpPr txBox="1"/>
          <p:nvPr/>
        </p:nvSpPr>
        <p:spPr>
          <a:xfrm>
            <a:off x="763587" y="2325687"/>
            <a:ext cx="7624762" cy="1190625"/>
          </a:xfrm>
          <a:prstGeom prst="rect">
            <a:avLst/>
          </a:prstGeom>
          <a:solidFill>
            <a:srgbClr val="D8F793"/>
          </a:solidFill>
          <a:ln cap="flat" cmpd="sng" w="12700">
            <a:solidFill>
              <a:srgbClr val="D8F7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Word families are groups of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words that link together through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their meaning, grammar or morphology                                                                   (roots, prefixes and suffixes).</a:t>
            </a:r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0812" y="2286000"/>
            <a:ext cx="4427537" cy="36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>
            <p:ph type="title"/>
          </p:nvPr>
        </p:nvSpPr>
        <p:spPr>
          <a:xfrm>
            <a:off x="457200" y="585787"/>
            <a:ext cx="8220075" cy="8731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Meet the Family</a:t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755650" y="1274762"/>
            <a:ext cx="27368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NTR"/>
              <a:buNone/>
            </a:pPr>
            <a:r>
              <a:rPr b="1" i="0" lang="en-US" sz="20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These words…</a:t>
            </a:r>
            <a:endParaRPr/>
          </a:p>
        </p:txBody>
      </p:sp>
      <p:grpSp>
        <p:nvGrpSpPr>
          <p:cNvPr id="122" name="Google Shape;122;p9"/>
          <p:cNvGrpSpPr/>
          <p:nvPr/>
        </p:nvGrpSpPr>
        <p:grpSpPr>
          <a:xfrm>
            <a:off x="755650" y="1736725"/>
            <a:ext cx="2413000" cy="2112962"/>
            <a:chOff x="755650" y="1736578"/>
            <a:chExt cx="2412978" cy="2112611"/>
          </a:xfrm>
        </p:grpSpPr>
        <p:sp>
          <p:nvSpPr>
            <p:cNvPr id="123" name="Google Shape;123;p9"/>
            <p:cNvSpPr txBox="1"/>
            <p:nvPr/>
          </p:nvSpPr>
          <p:spPr>
            <a:xfrm>
              <a:off x="755650" y="1736578"/>
              <a:ext cx="2412978" cy="2112611"/>
            </a:xfrm>
            <a:prstGeom prst="rect">
              <a:avLst/>
            </a:prstGeom>
            <a:solidFill>
              <a:srgbClr val="0EB1D2"/>
            </a:solidFill>
            <a:ln cap="flat" cmpd="sng" w="12700">
              <a:solidFill>
                <a:srgbClr val="0EB1D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TR"/>
                <a:buNone/>
              </a:pPr>
              <a:r>
                <a:rPr b="0" i="0" lang="en-US" sz="1800" u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tri</a:t>
              </a:r>
              <a:r>
                <a:rPr b="1" i="0" lang="en-US" sz="1800" u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angle</a:t>
              </a:r>
              <a:endParaRPr/>
            </a:p>
          </p:txBody>
        </p:sp>
        <p:pic>
          <p:nvPicPr>
            <p:cNvPr id="124" name="Google Shape;12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4643" y="2138663"/>
              <a:ext cx="1855757" cy="16099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9"/>
          <p:cNvGrpSpPr/>
          <p:nvPr/>
        </p:nvGrpSpPr>
        <p:grpSpPr>
          <a:xfrm>
            <a:off x="3365500" y="1736725"/>
            <a:ext cx="2413000" cy="2112962"/>
            <a:chOff x="3365511" y="1736578"/>
            <a:chExt cx="2412978" cy="2112611"/>
          </a:xfrm>
        </p:grpSpPr>
        <p:sp>
          <p:nvSpPr>
            <p:cNvPr id="126" name="Google Shape;126;p9"/>
            <p:cNvSpPr txBox="1"/>
            <p:nvPr/>
          </p:nvSpPr>
          <p:spPr>
            <a:xfrm>
              <a:off x="3365511" y="1736578"/>
              <a:ext cx="2412978" cy="2112611"/>
            </a:xfrm>
            <a:prstGeom prst="rect">
              <a:avLst/>
            </a:prstGeom>
            <a:solidFill>
              <a:srgbClr val="D8F793"/>
            </a:solidFill>
            <a:ln cap="flat" cmpd="sng" w="12700">
              <a:solidFill>
                <a:srgbClr val="D8F7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1C1C"/>
                </a:buClr>
                <a:buSzPts val="1800"/>
                <a:buFont typeface="NTR"/>
                <a:buNone/>
              </a:pPr>
              <a:r>
                <a:rPr b="0" i="0" lang="en-US" sz="1800" u="none">
                  <a:solidFill>
                    <a:srgbClr val="1C1C1C"/>
                  </a:solidFill>
                  <a:latin typeface="NTR"/>
                  <a:ea typeface="NTR"/>
                  <a:cs typeface="NTR"/>
                  <a:sym typeface="NTR"/>
                </a:rPr>
                <a:t>tri</a:t>
              </a:r>
              <a:r>
                <a:rPr b="1" i="0" lang="en-US" sz="1800" u="none">
                  <a:solidFill>
                    <a:srgbClr val="1C1C1C"/>
                  </a:solidFill>
                  <a:latin typeface="NTR"/>
                  <a:ea typeface="NTR"/>
                  <a:cs typeface="NTR"/>
                  <a:sym typeface="NTR"/>
                </a:rPr>
                <a:t>cycle</a:t>
              </a:r>
              <a:endParaRPr/>
            </a:p>
          </p:txBody>
        </p:sp>
        <p:pic>
          <p:nvPicPr>
            <p:cNvPr id="127" name="Google Shape;12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80781" y="2112760"/>
              <a:ext cx="2182437" cy="16617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9"/>
          <p:cNvGrpSpPr/>
          <p:nvPr/>
        </p:nvGrpSpPr>
        <p:grpSpPr>
          <a:xfrm>
            <a:off x="5975350" y="1736725"/>
            <a:ext cx="2413000" cy="2112962"/>
            <a:chOff x="5975372" y="1736578"/>
            <a:chExt cx="2412978" cy="2112611"/>
          </a:xfrm>
        </p:grpSpPr>
        <p:sp>
          <p:nvSpPr>
            <p:cNvPr id="129" name="Google Shape;129;p9"/>
            <p:cNvSpPr txBox="1"/>
            <p:nvPr/>
          </p:nvSpPr>
          <p:spPr>
            <a:xfrm>
              <a:off x="5975372" y="1736578"/>
              <a:ext cx="2412978" cy="2112611"/>
            </a:xfrm>
            <a:prstGeom prst="rect">
              <a:avLst/>
            </a:prstGeom>
            <a:solidFill>
              <a:srgbClr val="5DD9C1"/>
            </a:solidFill>
            <a:ln cap="flat" cmpd="sng" w="12700">
              <a:solidFill>
                <a:srgbClr val="5DD9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TR"/>
                <a:buNone/>
              </a:pPr>
              <a:r>
                <a:rPr b="0" i="0" lang="en-US" sz="1800" u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tri</a:t>
              </a:r>
              <a:r>
                <a:rPr b="1" i="0" lang="en-US" sz="1800" u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pod</a:t>
              </a:r>
              <a:endParaRPr/>
            </a:p>
          </p:txBody>
        </p:sp>
        <p:pic>
          <p:nvPicPr>
            <p:cNvPr id="130" name="Google Shape;130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18483" y="2074482"/>
              <a:ext cx="1327939" cy="17000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9"/>
          <p:cNvSpPr txBox="1"/>
          <p:nvPr/>
        </p:nvSpPr>
        <p:spPr>
          <a:xfrm>
            <a:off x="755650" y="3979862"/>
            <a:ext cx="7632700" cy="1871662"/>
          </a:xfrm>
          <a:prstGeom prst="rect">
            <a:avLst/>
          </a:prstGeom>
          <a:solidFill>
            <a:srgbClr val="ABE188"/>
          </a:solidFill>
          <a:ln cap="flat" cmpd="sng" w="12700">
            <a:solidFill>
              <a:srgbClr val="ABE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…all come from the root ‘tri’, which means three in Latin.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see why these words might need a ‘three’ in them?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This is a </a:t>
            </a:r>
            <a:r>
              <a:rPr b="0" i="0" lang="en-US" sz="1800" u="sng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partial root</a:t>
            </a: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 word, because it does not make sense in English on its own, but it is a Latin root word.</a:t>
            </a:r>
            <a:endParaRPr/>
          </a:p>
        </p:txBody>
      </p:sp>
      <p:pic>
        <p:nvPicPr>
          <p:cNvPr id="132" name="Google Shape;13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2014-10-01T16:09:27Z</dcterms:created>
  <dc:creator>Twinkl</dc:creator>
</cp:coreProperties>
</file>