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9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78030FB-E304-554F-A3A0-027A8B10CC7F}" type="datetimeFigureOut">
              <a:rPr lang="en-US" smtClean="0"/>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282266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8030FB-E304-554F-A3A0-027A8B10CC7F}" type="datetimeFigureOut">
              <a:rPr lang="en-US" smtClean="0"/>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241047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8030FB-E304-554F-A3A0-027A8B10CC7F}" type="datetimeFigureOut">
              <a:rPr lang="en-US" smtClean="0"/>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27584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8030FB-E304-554F-A3A0-027A8B10CC7F}" type="datetimeFigureOut">
              <a:rPr lang="en-US" smtClean="0"/>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48081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78030FB-E304-554F-A3A0-027A8B10CC7F}" type="datetimeFigureOut">
              <a:rPr lang="en-US" smtClean="0"/>
              <a:t>16/11/2020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348010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78030FB-E304-554F-A3A0-027A8B10CC7F}" type="datetimeFigureOut">
              <a:rPr lang="en-US" smtClean="0"/>
              <a:t>16/11/2020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210037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78030FB-E304-554F-A3A0-027A8B10CC7F}" type="datetimeFigureOut">
              <a:rPr lang="en-US" smtClean="0"/>
              <a:t>16/11/2020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89463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78030FB-E304-554F-A3A0-027A8B10CC7F}" type="datetimeFigureOut">
              <a:rPr lang="en-US" smtClean="0"/>
              <a:t>16/11/2020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26450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030FB-E304-554F-A3A0-027A8B10CC7F}" type="datetimeFigureOut">
              <a:rPr lang="en-US" smtClean="0"/>
              <a:t>16/11/2020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100496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78030FB-E304-554F-A3A0-027A8B10CC7F}" type="datetimeFigureOut">
              <a:rPr lang="en-US" smtClean="0"/>
              <a:t>16/11/2020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105589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78030FB-E304-554F-A3A0-027A8B10CC7F}" type="datetimeFigureOut">
              <a:rPr lang="en-US" smtClean="0"/>
              <a:t>16/11/2020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CE942-10FB-8248-9CF0-FEBE5EDCA5EA}" type="slidenum">
              <a:rPr lang="en-US" smtClean="0"/>
              <a:t>‹#›</a:t>
            </a:fld>
            <a:endParaRPr lang="en-US"/>
          </a:p>
        </p:txBody>
      </p:sp>
    </p:spTree>
    <p:extLst>
      <p:ext uri="{BB962C8B-B14F-4D97-AF65-F5344CB8AC3E}">
        <p14:creationId xmlns:p14="http://schemas.microsoft.com/office/powerpoint/2010/main" val="14675680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030FB-E304-554F-A3A0-027A8B10CC7F}" type="datetimeFigureOut">
              <a:rPr lang="en-US" smtClean="0"/>
              <a:t>16/11/2020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CE942-10FB-8248-9CF0-FEBE5EDCA5EA}" type="slidenum">
              <a:rPr lang="en-US" smtClean="0"/>
              <a:t>‹#›</a:t>
            </a:fld>
            <a:endParaRPr lang="en-US"/>
          </a:p>
        </p:txBody>
      </p:sp>
    </p:spTree>
    <p:extLst>
      <p:ext uri="{BB962C8B-B14F-4D97-AF65-F5344CB8AC3E}">
        <p14:creationId xmlns:p14="http://schemas.microsoft.com/office/powerpoint/2010/main" val="2044972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706090"/>
          </a:xfrm>
        </p:spPr>
        <p:txBody>
          <a:bodyPr>
            <a:normAutofit/>
          </a:bodyPr>
          <a:lstStyle/>
          <a:p>
            <a:pPr algn="r"/>
            <a:r>
              <a:rPr lang="en-US" sz="3200" u="sng" dirty="0" smtClean="0">
                <a:solidFill>
                  <a:srgbClr val="FF0000"/>
                </a:solidFill>
                <a:latin typeface="Comic Sans MS"/>
                <a:cs typeface="Comic Sans MS"/>
              </a:rPr>
              <a:t>17/11/20</a:t>
            </a:r>
            <a:endParaRPr lang="en-US" sz="3200" u="sng" dirty="0">
              <a:solidFill>
                <a:srgbClr val="FF0000"/>
              </a:solidFill>
              <a:latin typeface="Comic Sans MS"/>
              <a:cs typeface="Comic Sans MS"/>
            </a:endParaRPr>
          </a:p>
        </p:txBody>
      </p:sp>
      <p:sp>
        <p:nvSpPr>
          <p:cNvPr id="3" name="Content Placeholder 2"/>
          <p:cNvSpPr>
            <a:spLocks noGrp="1"/>
          </p:cNvSpPr>
          <p:nvPr>
            <p:ph idx="1"/>
          </p:nvPr>
        </p:nvSpPr>
        <p:spPr>
          <a:xfrm>
            <a:off x="395536" y="1052736"/>
            <a:ext cx="3312368" cy="5688632"/>
          </a:xfrm>
        </p:spPr>
        <p:txBody>
          <a:bodyPr>
            <a:normAutofit lnSpcReduction="10000"/>
          </a:bodyPr>
          <a:lstStyle/>
          <a:p>
            <a:pPr marL="0" indent="0">
              <a:buNone/>
            </a:pPr>
            <a:r>
              <a:rPr lang="en-US" dirty="0">
                <a:solidFill>
                  <a:srgbClr val="FF0000"/>
                </a:solidFill>
              </a:rPr>
              <a:t>What is….</a:t>
            </a:r>
          </a:p>
          <a:p>
            <a:pPr marL="514350" indent="-514350">
              <a:buAutoNum type="arabicParenR"/>
            </a:pPr>
            <a:r>
              <a:rPr lang="en-US" dirty="0">
                <a:solidFill>
                  <a:srgbClr val="FF0000"/>
                </a:solidFill>
              </a:rPr>
              <a:t>10p + 3p =</a:t>
            </a:r>
          </a:p>
          <a:p>
            <a:pPr marL="514350" indent="-514350">
              <a:buAutoNum type="arabicParenR"/>
            </a:pPr>
            <a:r>
              <a:rPr lang="en-US" dirty="0">
                <a:solidFill>
                  <a:srgbClr val="FF0000"/>
                </a:solidFill>
              </a:rPr>
              <a:t>5p + 20p =</a:t>
            </a:r>
          </a:p>
          <a:p>
            <a:pPr marL="514350" indent="-514350">
              <a:buAutoNum type="arabicParenR"/>
            </a:pPr>
            <a:r>
              <a:rPr lang="en-US" dirty="0">
                <a:solidFill>
                  <a:srgbClr val="FF0000"/>
                </a:solidFill>
              </a:rPr>
              <a:t>30p  </a:t>
            </a:r>
            <a:r>
              <a:rPr lang="en-US" dirty="0" smtClean="0">
                <a:solidFill>
                  <a:srgbClr val="FF0000"/>
                </a:solidFill>
              </a:rPr>
              <a:t>+ 7p=</a:t>
            </a:r>
            <a:endParaRPr lang="en-US" dirty="0">
              <a:solidFill>
                <a:srgbClr val="FF0000"/>
              </a:solidFill>
            </a:endParaRPr>
          </a:p>
          <a:p>
            <a:pPr marL="514350" indent="-514350">
              <a:buAutoNum type="arabicParenR"/>
            </a:pPr>
            <a:r>
              <a:rPr lang="en-US" dirty="0">
                <a:solidFill>
                  <a:srgbClr val="FF0000"/>
                </a:solidFill>
              </a:rPr>
              <a:t>55p </a:t>
            </a:r>
            <a:r>
              <a:rPr lang="en-US" dirty="0" smtClean="0">
                <a:solidFill>
                  <a:srgbClr val="FF0000"/>
                </a:solidFill>
              </a:rPr>
              <a:t>- 6p </a:t>
            </a:r>
            <a:r>
              <a:rPr lang="en-US" dirty="0">
                <a:solidFill>
                  <a:srgbClr val="FF0000"/>
                </a:solidFill>
              </a:rPr>
              <a:t>=</a:t>
            </a:r>
          </a:p>
          <a:p>
            <a:pPr marL="514350" indent="-514350">
              <a:buAutoNum type="arabicParenR"/>
            </a:pPr>
            <a:r>
              <a:rPr lang="en-US" dirty="0" smtClean="0">
                <a:solidFill>
                  <a:srgbClr val="FF0000"/>
                </a:solidFill>
              </a:rPr>
              <a:t>30p + 8p =</a:t>
            </a:r>
            <a:endParaRPr lang="en-US" dirty="0">
              <a:solidFill>
                <a:srgbClr val="FF0000"/>
              </a:solidFill>
            </a:endParaRPr>
          </a:p>
          <a:p>
            <a:pPr marL="514350" indent="-514350">
              <a:buAutoNum type="arabicParenR"/>
            </a:pPr>
            <a:r>
              <a:rPr lang="en-US" dirty="0" smtClean="0">
                <a:solidFill>
                  <a:srgbClr val="FF0000"/>
                </a:solidFill>
              </a:rPr>
              <a:t>25p </a:t>
            </a:r>
            <a:r>
              <a:rPr lang="en-US" dirty="0">
                <a:solidFill>
                  <a:srgbClr val="FF0000"/>
                </a:solidFill>
              </a:rPr>
              <a:t>+ </a:t>
            </a:r>
            <a:r>
              <a:rPr lang="en-US" dirty="0" smtClean="0">
                <a:solidFill>
                  <a:srgbClr val="FF0000"/>
                </a:solidFill>
              </a:rPr>
              <a:t>10p </a:t>
            </a:r>
            <a:r>
              <a:rPr lang="en-US" dirty="0">
                <a:solidFill>
                  <a:srgbClr val="FF0000"/>
                </a:solidFill>
              </a:rPr>
              <a:t>=</a:t>
            </a:r>
          </a:p>
          <a:p>
            <a:pPr marL="514350" indent="-514350">
              <a:buAutoNum type="arabicParenR"/>
            </a:pPr>
            <a:r>
              <a:rPr lang="en-US" dirty="0">
                <a:solidFill>
                  <a:srgbClr val="FF0000"/>
                </a:solidFill>
              </a:rPr>
              <a:t>47p – </a:t>
            </a:r>
            <a:r>
              <a:rPr lang="en-US" dirty="0" smtClean="0">
                <a:solidFill>
                  <a:srgbClr val="FF0000"/>
                </a:solidFill>
              </a:rPr>
              <a:t>20p </a:t>
            </a:r>
            <a:r>
              <a:rPr lang="en-US" dirty="0">
                <a:solidFill>
                  <a:srgbClr val="FF0000"/>
                </a:solidFill>
              </a:rPr>
              <a:t>=</a:t>
            </a:r>
          </a:p>
          <a:p>
            <a:pPr marL="514350" indent="-514350">
              <a:buAutoNum type="arabicParenR"/>
            </a:pPr>
            <a:r>
              <a:rPr lang="en-US" dirty="0">
                <a:solidFill>
                  <a:srgbClr val="FF0000"/>
                </a:solidFill>
              </a:rPr>
              <a:t>10p + 5p =</a:t>
            </a:r>
          </a:p>
          <a:p>
            <a:pPr marL="514350" indent="-514350">
              <a:buAutoNum type="arabicParenR"/>
            </a:pPr>
            <a:r>
              <a:rPr lang="en-US" dirty="0">
                <a:solidFill>
                  <a:srgbClr val="FF0000"/>
                </a:solidFill>
              </a:rPr>
              <a:t>20p + 3p =</a:t>
            </a:r>
            <a:endParaRPr lang="en-US" dirty="0"/>
          </a:p>
        </p:txBody>
      </p:sp>
      <p:sp>
        <p:nvSpPr>
          <p:cNvPr id="6" name="Content Placeholder 2">
            <a:extLst>
              <a:ext uri="{FF2B5EF4-FFF2-40B4-BE49-F238E27FC236}">
                <a16:creationId xmlns:a16="http://schemas.microsoft.com/office/drawing/2014/main" xmlns="" id="{98E5832C-ECE7-4D3F-973C-F7ABD7AF8332}"/>
              </a:ext>
            </a:extLst>
          </p:cNvPr>
          <p:cNvSpPr txBox="1">
            <a:spLocks/>
          </p:cNvSpPr>
          <p:nvPr/>
        </p:nvSpPr>
        <p:spPr>
          <a:xfrm>
            <a:off x="5004048" y="1541250"/>
            <a:ext cx="3312368"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rPr>
              <a:t>10) 28p + </a:t>
            </a:r>
            <a:r>
              <a:rPr lang="en-US" dirty="0" smtClean="0">
                <a:solidFill>
                  <a:srgbClr val="FF0000"/>
                </a:solidFill>
              </a:rPr>
              <a:t>30p </a:t>
            </a:r>
            <a:r>
              <a:rPr lang="en-US" dirty="0">
                <a:solidFill>
                  <a:srgbClr val="FF0000"/>
                </a:solidFill>
              </a:rPr>
              <a:t>=</a:t>
            </a:r>
          </a:p>
          <a:p>
            <a:pPr marL="514350" indent="-514350">
              <a:buFont typeface="+mj-lt"/>
              <a:buAutoNum type="arabicParenR" startAt="11"/>
            </a:pPr>
            <a:r>
              <a:rPr lang="en-US" dirty="0">
                <a:solidFill>
                  <a:srgbClr val="FF0000"/>
                </a:solidFill>
              </a:rPr>
              <a:t> 19p – </a:t>
            </a:r>
            <a:r>
              <a:rPr lang="en-US" dirty="0" smtClean="0">
                <a:solidFill>
                  <a:srgbClr val="FF0000"/>
                </a:solidFill>
              </a:rPr>
              <a:t>10p </a:t>
            </a:r>
            <a:r>
              <a:rPr lang="en-US" dirty="0">
                <a:solidFill>
                  <a:srgbClr val="FF0000"/>
                </a:solidFill>
              </a:rPr>
              <a:t>= </a:t>
            </a:r>
          </a:p>
          <a:p>
            <a:pPr marL="514350" indent="-514350">
              <a:buFont typeface="+mj-lt"/>
              <a:buAutoNum type="arabicParenR" startAt="11"/>
            </a:pPr>
            <a:r>
              <a:rPr lang="en-US" dirty="0">
                <a:solidFill>
                  <a:srgbClr val="FF0000"/>
                </a:solidFill>
              </a:rPr>
              <a:t> 16p + </a:t>
            </a:r>
            <a:r>
              <a:rPr lang="en-US" dirty="0" smtClean="0">
                <a:solidFill>
                  <a:srgbClr val="FF0000"/>
                </a:solidFill>
              </a:rPr>
              <a:t>60p </a:t>
            </a:r>
            <a:r>
              <a:rPr lang="en-US" dirty="0">
                <a:solidFill>
                  <a:srgbClr val="FF0000"/>
                </a:solidFill>
              </a:rPr>
              <a:t>=</a:t>
            </a:r>
          </a:p>
          <a:p>
            <a:pPr marL="514350" indent="-514350">
              <a:buFont typeface="+mj-lt"/>
              <a:buAutoNum type="arabicParenR" startAt="11"/>
            </a:pPr>
            <a:r>
              <a:rPr lang="en-US" dirty="0">
                <a:solidFill>
                  <a:srgbClr val="FF0000"/>
                </a:solidFill>
              </a:rPr>
              <a:t> 25p + </a:t>
            </a:r>
            <a:r>
              <a:rPr lang="en-US" dirty="0" smtClean="0">
                <a:solidFill>
                  <a:srgbClr val="FF0000"/>
                </a:solidFill>
              </a:rPr>
              <a:t>10p </a:t>
            </a:r>
            <a:r>
              <a:rPr lang="en-US" dirty="0">
                <a:solidFill>
                  <a:srgbClr val="FF0000"/>
                </a:solidFill>
              </a:rPr>
              <a:t>=</a:t>
            </a:r>
          </a:p>
          <a:p>
            <a:pPr marL="514350" indent="-514350">
              <a:buFont typeface="+mj-lt"/>
              <a:buAutoNum type="arabicParenR" startAt="11"/>
            </a:pPr>
            <a:r>
              <a:rPr lang="en-US" dirty="0">
                <a:solidFill>
                  <a:srgbClr val="FF0000"/>
                </a:solidFill>
              </a:rPr>
              <a:t> 45p – </a:t>
            </a:r>
            <a:r>
              <a:rPr lang="en-US" dirty="0" smtClean="0">
                <a:solidFill>
                  <a:srgbClr val="FF0000"/>
                </a:solidFill>
              </a:rPr>
              <a:t>20p </a:t>
            </a:r>
            <a:r>
              <a:rPr lang="en-US" dirty="0">
                <a:solidFill>
                  <a:srgbClr val="FF0000"/>
                </a:solidFill>
              </a:rPr>
              <a:t>=</a:t>
            </a:r>
          </a:p>
          <a:p>
            <a:pPr marL="514350" indent="-514350">
              <a:buFont typeface="+mj-lt"/>
              <a:buAutoNum type="arabicParenR" startAt="11"/>
            </a:pPr>
            <a:r>
              <a:rPr lang="en-US" dirty="0">
                <a:solidFill>
                  <a:srgbClr val="FF0000"/>
                </a:solidFill>
              </a:rPr>
              <a:t> 25p </a:t>
            </a:r>
            <a:r>
              <a:rPr lang="en-US" dirty="0" smtClean="0">
                <a:solidFill>
                  <a:srgbClr val="FF0000"/>
                </a:solidFill>
              </a:rPr>
              <a:t>- </a:t>
            </a:r>
            <a:r>
              <a:rPr lang="en-US" dirty="0">
                <a:solidFill>
                  <a:srgbClr val="FF0000"/>
                </a:solidFill>
              </a:rPr>
              <a:t>1</a:t>
            </a:r>
            <a:r>
              <a:rPr lang="en-US" dirty="0" smtClean="0">
                <a:solidFill>
                  <a:srgbClr val="FF0000"/>
                </a:solidFill>
              </a:rPr>
              <a:t>5p </a:t>
            </a:r>
            <a:r>
              <a:rPr lang="en-US" dirty="0">
                <a:solidFill>
                  <a:srgbClr val="FF0000"/>
                </a:solidFill>
              </a:rPr>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26649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a:cs typeface="Comic Sans MS"/>
              </a:rPr>
              <a:t>Handwriting</a:t>
            </a:r>
            <a:endParaRPr lang="en-US" b="1" u="sng" dirty="0">
              <a:latin typeface="Comic Sans MS"/>
              <a:cs typeface="Comic Sans MS"/>
            </a:endParaRPr>
          </a:p>
        </p:txBody>
      </p:sp>
      <p:sp>
        <p:nvSpPr>
          <p:cNvPr id="3" name="Content Placeholder 2"/>
          <p:cNvSpPr>
            <a:spLocks noGrp="1"/>
          </p:cNvSpPr>
          <p:nvPr>
            <p:ph idx="1"/>
          </p:nvPr>
        </p:nvSpPr>
        <p:spPr/>
        <p:txBody>
          <a:bodyPr/>
          <a:lstStyle/>
          <a:p>
            <a:pPr marL="0" indent="0">
              <a:buNone/>
            </a:pPr>
            <a:r>
              <a:rPr lang="en-US" dirty="0" smtClean="0">
                <a:latin typeface="Comic Sans MS"/>
                <a:cs typeface="Comic Sans MS"/>
              </a:rPr>
              <a:t>Complete the attached Handwriting sheet, start at the beginning and work through each day.  </a:t>
            </a:r>
            <a:endParaRPr lang="en-US" dirty="0">
              <a:latin typeface="Comic Sans MS"/>
              <a:cs typeface="Comic Sans MS"/>
            </a:endParaRPr>
          </a:p>
        </p:txBody>
      </p:sp>
    </p:spTree>
    <p:extLst>
      <p:ext uri="{BB962C8B-B14F-4D97-AF65-F5344CB8AC3E}">
        <p14:creationId xmlns:p14="http://schemas.microsoft.com/office/powerpoint/2010/main" val="203644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FF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a:cs typeface="Comic Sans MS"/>
              </a:rPr>
              <a:t>Computing</a:t>
            </a:r>
            <a:endParaRPr lang="en-US" b="1" u="sng" dirty="0">
              <a:latin typeface="Comic Sans MS"/>
              <a:cs typeface="Comic Sans MS"/>
            </a:endParaRPr>
          </a:p>
        </p:txBody>
      </p:sp>
      <p:sp>
        <p:nvSpPr>
          <p:cNvPr id="3" name="Content Placeholder 2"/>
          <p:cNvSpPr>
            <a:spLocks noGrp="1"/>
          </p:cNvSpPr>
          <p:nvPr>
            <p:ph idx="1"/>
          </p:nvPr>
        </p:nvSpPr>
        <p:spPr/>
        <p:txBody>
          <a:bodyPr/>
          <a:lstStyle/>
          <a:p>
            <a:pPr marL="0" indent="0">
              <a:buNone/>
            </a:pPr>
            <a:r>
              <a:rPr lang="en-US" dirty="0" smtClean="0">
                <a:latin typeface="Comic Sans MS"/>
                <a:cs typeface="Comic Sans MS"/>
              </a:rPr>
              <a:t>Please log on to Purple Mash and see the Programming ‘to-do’ called</a:t>
            </a:r>
          </a:p>
          <a:p>
            <a:pPr marL="0" indent="0">
              <a:buNone/>
            </a:pPr>
            <a:r>
              <a:rPr lang="en-US" dirty="0" smtClean="0">
                <a:latin typeface="Comic Sans MS"/>
                <a:cs typeface="Comic Sans MS"/>
              </a:rPr>
              <a:t> ‘Air </a:t>
            </a:r>
            <a:r>
              <a:rPr lang="en-US" dirty="0" err="1" smtClean="0">
                <a:latin typeface="Comic Sans MS"/>
                <a:cs typeface="Comic Sans MS"/>
              </a:rPr>
              <a:t>Trafic</a:t>
            </a:r>
            <a:r>
              <a:rPr lang="en-US" dirty="0" smtClean="0">
                <a:latin typeface="Comic Sans MS"/>
                <a:cs typeface="Comic Sans MS"/>
              </a:rPr>
              <a:t> Control’.</a:t>
            </a:r>
            <a:endParaRPr lang="en-US" dirty="0">
              <a:latin typeface="Comic Sans MS"/>
              <a:cs typeface="Comic Sans MS"/>
            </a:endParaRPr>
          </a:p>
        </p:txBody>
      </p:sp>
    </p:spTree>
    <p:extLst>
      <p:ext uri="{BB962C8B-B14F-4D97-AF65-F5344CB8AC3E}">
        <p14:creationId xmlns:p14="http://schemas.microsoft.com/office/powerpoint/2010/main" val="261257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3" y="313163"/>
            <a:ext cx="8229600" cy="624131"/>
          </a:xfrm>
        </p:spPr>
        <p:txBody>
          <a:bodyPr>
            <a:noAutofit/>
          </a:bodyPr>
          <a:lstStyle/>
          <a:p>
            <a:pPr algn="l"/>
            <a:r>
              <a:rPr lang="en-US" sz="2000" b="1" u="sng" dirty="0" smtClean="0">
                <a:latin typeface="Comic Sans MS"/>
                <a:cs typeface="Comic Sans MS"/>
              </a:rPr>
              <a:t>Reading the text</a:t>
            </a:r>
            <a:r>
              <a:rPr lang="en-US" sz="2000" dirty="0" smtClean="0">
                <a:latin typeface="Comic Sans MS"/>
                <a:cs typeface="Comic Sans MS"/>
              </a:rPr>
              <a:t/>
            </a:r>
            <a:br>
              <a:rPr lang="en-US" sz="2000" dirty="0" smtClean="0">
                <a:latin typeface="Comic Sans MS"/>
                <a:cs typeface="Comic Sans MS"/>
              </a:rPr>
            </a:br>
            <a:r>
              <a:rPr lang="en-US" sz="2000" dirty="0" err="1" smtClean="0">
                <a:latin typeface="Comic Sans MS"/>
                <a:cs typeface="Comic Sans MS"/>
              </a:rPr>
              <a:t>Practise</a:t>
            </a:r>
            <a:r>
              <a:rPr lang="en-US" sz="2000" dirty="0" smtClean="0">
                <a:latin typeface="Comic Sans MS"/>
                <a:cs typeface="Comic Sans MS"/>
              </a:rPr>
              <a:t> reading the following pages with fluency.  It might help to read and reread the pages. </a:t>
            </a:r>
            <a:br>
              <a:rPr lang="en-US" sz="2000" dirty="0" smtClean="0">
                <a:latin typeface="Comic Sans MS"/>
                <a:cs typeface="Comic Sans MS"/>
              </a:rPr>
            </a:br>
            <a:r>
              <a:rPr lang="en-US" sz="2400" dirty="0" smtClean="0">
                <a:latin typeface="Comic Sans MS"/>
                <a:cs typeface="Comic Sans MS"/>
              </a:rPr>
              <a:t> </a:t>
            </a:r>
            <a:endParaRPr lang="en-US" sz="2400" dirty="0">
              <a:latin typeface="Comic Sans MS"/>
              <a:cs typeface="Comic Sans MS"/>
            </a:endParaRPr>
          </a:p>
        </p:txBody>
      </p:sp>
      <p:pic>
        <p:nvPicPr>
          <p:cNvPr id="5" name="Picture 4" descr="IMG_1509.jpg"/>
          <p:cNvPicPr>
            <a:picLocks noChangeAspect="1"/>
          </p:cNvPicPr>
          <p:nvPr/>
        </p:nvPicPr>
        <p:blipFill rotWithShape="1">
          <a:blip r:embed="rId2">
            <a:extLst>
              <a:ext uri="{28A0092B-C50C-407E-A947-70E740481C1C}">
                <a14:useLocalDpi xmlns:a14="http://schemas.microsoft.com/office/drawing/2010/main" val="0"/>
              </a:ext>
            </a:extLst>
          </a:blip>
          <a:srcRect l="13889" t="1994" r="3632"/>
          <a:stretch/>
        </p:blipFill>
        <p:spPr>
          <a:xfrm>
            <a:off x="1801446" y="920330"/>
            <a:ext cx="6662617" cy="5937670"/>
          </a:xfrm>
          <a:prstGeom prst="rect">
            <a:avLst/>
          </a:prstGeom>
        </p:spPr>
      </p:pic>
    </p:spTree>
    <p:extLst>
      <p:ext uri="{BB962C8B-B14F-4D97-AF65-F5344CB8AC3E}">
        <p14:creationId xmlns:p14="http://schemas.microsoft.com/office/powerpoint/2010/main" val="4302438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5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195385"/>
            <a:ext cx="8655539" cy="6491654"/>
          </a:xfrm>
          <a:prstGeom prst="rect">
            <a:avLst/>
          </a:prstGeom>
        </p:spPr>
      </p:pic>
    </p:spTree>
    <p:extLst>
      <p:ext uri="{BB962C8B-B14F-4D97-AF65-F5344CB8AC3E}">
        <p14:creationId xmlns:p14="http://schemas.microsoft.com/office/powerpoint/2010/main" val="1326443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158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320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5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038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 yourself of the features of a diary entry.  </a:t>
            </a:r>
            <a:endParaRPr lang="en-US" dirty="0"/>
          </a:p>
        </p:txBody>
      </p:sp>
      <p:sp>
        <p:nvSpPr>
          <p:cNvPr id="3" name="Content Placeholder 2"/>
          <p:cNvSpPr>
            <a:spLocks noGrp="1"/>
          </p:cNvSpPr>
          <p:nvPr>
            <p:ph idx="1"/>
          </p:nvPr>
        </p:nvSpPr>
        <p:spPr/>
        <p:txBody>
          <a:bodyPr/>
          <a:lstStyle/>
          <a:p>
            <a:pPr marL="0" indent="0">
              <a:buNone/>
            </a:pPr>
            <a:r>
              <a:rPr lang="en-US" dirty="0"/>
              <a:t> </a:t>
            </a:r>
            <a:endParaRPr lang="en-GB" b="1" dirty="0"/>
          </a:p>
          <a:p>
            <a:pPr lvl="0"/>
            <a:r>
              <a:rPr lang="en-US" dirty="0"/>
              <a:t>Include the date and/or time</a:t>
            </a:r>
            <a:endParaRPr lang="en-GB" b="1" dirty="0"/>
          </a:p>
          <a:p>
            <a:pPr lvl="0"/>
            <a:r>
              <a:rPr lang="en-US" dirty="0"/>
              <a:t>Write as if I were there (in first person)</a:t>
            </a:r>
            <a:endParaRPr lang="en-GB" b="1" dirty="0"/>
          </a:p>
          <a:p>
            <a:pPr lvl="0"/>
            <a:r>
              <a:rPr lang="en-US" dirty="0"/>
              <a:t>Talk about where events happened</a:t>
            </a:r>
            <a:endParaRPr lang="en-GB" b="1" dirty="0"/>
          </a:p>
          <a:p>
            <a:pPr lvl="0"/>
            <a:r>
              <a:rPr lang="en-US" dirty="0"/>
              <a:t>Describe my feelings</a:t>
            </a:r>
            <a:endParaRPr lang="en-GB" b="1" dirty="0"/>
          </a:p>
          <a:p>
            <a:r>
              <a:rPr lang="en-US" dirty="0"/>
              <a:t>Use time conjunctions</a:t>
            </a:r>
            <a:r>
              <a:rPr lang="en-GB" dirty="0" smtClean="0">
                <a:effectLst/>
              </a:rPr>
              <a:t> </a:t>
            </a:r>
            <a:endParaRPr lang="en-US" dirty="0"/>
          </a:p>
        </p:txBody>
      </p:sp>
    </p:spTree>
    <p:extLst>
      <p:ext uri="{BB962C8B-B14F-4D97-AF65-F5344CB8AC3E}">
        <p14:creationId xmlns:p14="http://schemas.microsoft.com/office/powerpoint/2010/main" val="253747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9869"/>
            <a:ext cx="8229600" cy="1143000"/>
          </a:xfrm>
        </p:spPr>
        <p:txBody>
          <a:bodyPr>
            <a:normAutofit fontScale="90000"/>
          </a:bodyPr>
          <a:lstStyle/>
          <a:p>
            <a:r>
              <a:rPr lang="en-US" dirty="0" smtClean="0"/>
              <a:t>Start writing your diary entry as</a:t>
            </a:r>
            <a:br>
              <a:rPr lang="en-US" dirty="0" smtClean="0"/>
            </a:br>
            <a:r>
              <a:rPr lang="en-US" dirty="0" smtClean="0"/>
              <a:t>if you are Arthur, living in the trenches. </a:t>
            </a:r>
            <a:br>
              <a:rPr lang="en-US" dirty="0" smtClean="0"/>
            </a:br>
            <a:r>
              <a:rPr lang="en-US" sz="3200" dirty="0" smtClean="0"/>
              <a:t>We will be continuing to write the diary tomorrow so don’t worry if you don’t finish.  </a:t>
            </a:r>
            <a:br>
              <a:rPr lang="en-US" sz="3200" dirty="0" smtClean="0"/>
            </a:br>
            <a:r>
              <a:rPr lang="en-US" dirty="0"/>
              <a:t/>
            </a:r>
            <a:br>
              <a:rPr lang="en-US" dirty="0"/>
            </a:br>
            <a:r>
              <a:rPr lang="en-US" dirty="0" smtClean="0"/>
              <a:t>Don’t forget to write </a:t>
            </a:r>
            <a:br>
              <a:rPr lang="en-US" dirty="0" smtClean="0"/>
            </a:br>
            <a:r>
              <a:rPr lang="en-US" dirty="0" smtClean="0"/>
              <a:t>‘Perfect Sentences’ – you can see this checklist on yesterday’s work.   </a:t>
            </a:r>
            <a:endParaRPr lang="en-US" dirty="0"/>
          </a:p>
        </p:txBody>
      </p:sp>
    </p:spTree>
    <p:extLst>
      <p:ext uri="{BB962C8B-B14F-4D97-AF65-F5344CB8AC3E}">
        <p14:creationId xmlns:p14="http://schemas.microsoft.com/office/powerpoint/2010/main" val="152882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939"/>
            <a:ext cx="8229600" cy="1143000"/>
          </a:xfrm>
        </p:spPr>
        <p:txBody>
          <a:bodyPr>
            <a:normAutofit/>
          </a:bodyPr>
          <a:lstStyle/>
          <a:p>
            <a:r>
              <a:rPr lang="en-US" sz="6000" b="1" u="sng" dirty="0" smtClean="0">
                <a:solidFill>
                  <a:srgbClr val="FF0000"/>
                </a:solidFill>
                <a:latin typeface="Comic Sans MS"/>
                <a:cs typeface="Comic Sans MS"/>
              </a:rPr>
              <a:t>Maths!</a:t>
            </a:r>
            <a:endParaRPr lang="en-US" sz="6000" b="1" u="sng" dirty="0">
              <a:solidFill>
                <a:srgbClr val="FF0000"/>
              </a:solidFill>
              <a:latin typeface="Comic Sans MS"/>
              <a:cs typeface="Comic Sans MS"/>
            </a:endParaRPr>
          </a:p>
        </p:txBody>
      </p:sp>
    </p:spTree>
    <p:extLst>
      <p:ext uri="{BB962C8B-B14F-4D97-AF65-F5344CB8AC3E}">
        <p14:creationId xmlns:p14="http://schemas.microsoft.com/office/powerpoint/2010/main" val="328170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8433"/>
            <a:ext cx="8229600" cy="1143000"/>
          </a:xfrm>
        </p:spPr>
        <p:txBody>
          <a:bodyPr>
            <a:normAutofit fontScale="90000"/>
          </a:bodyPr>
          <a:lstStyle/>
          <a:p>
            <a:r>
              <a:rPr lang="en-US" dirty="0" smtClean="0">
                <a:solidFill>
                  <a:srgbClr val="FFFF00"/>
                </a:solidFill>
              </a:rPr>
              <a:t>Click the following link for the teaching video.  </a:t>
            </a:r>
            <a:endParaRPr lang="en-US" dirty="0">
              <a:solidFill>
                <a:srgbClr val="FFFF00"/>
              </a:solidFill>
            </a:endParaRPr>
          </a:p>
        </p:txBody>
      </p:sp>
      <p:sp>
        <p:nvSpPr>
          <p:cNvPr id="3" name="Content Placeholder 2"/>
          <p:cNvSpPr>
            <a:spLocks noGrp="1"/>
          </p:cNvSpPr>
          <p:nvPr>
            <p:ph idx="1"/>
          </p:nvPr>
        </p:nvSpPr>
        <p:spPr>
          <a:xfrm>
            <a:off x="1789207" y="2485494"/>
            <a:ext cx="5939534" cy="1451242"/>
          </a:xfrm>
        </p:spPr>
        <p:txBody>
          <a:bodyPr/>
          <a:lstStyle/>
          <a:p>
            <a:pPr marL="0" indent="0">
              <a:buNone/>
            </a:pPr>
            <a:r>
              <a:rPr lang="pt-BR" dirty="0" err="1" smtClean="0"/>
              <a:t>https</a:t>
            </a:r>
            <a:r>
              <a:rPr lang="pt-BR" dirty="0" smtClean="0"/>
              <a:t>://</a:t>
            </a:r>
            <a:r>
              <a:rPr lang="pt-BR" dirty="0" err="1" smtClean="0"/>
              <a:t>vimeo.com</a:t>
            </a:r>
            <a:r>
              <a:rPr lang="pt-BR" dirty="0" smtClean="0"/>
              <a:t>/471307411</a:t>
            </a:r>
            <a:endParaRPr lang="en-US" dirty="0"/>
          </a:p>
        </p:txBody>
      </p:sp>
      <p:sp>
        <p:nvSpPr>
          <p:cNvPr id="4" name="TextBox 3"/>
          <p:cNvSpPr txBox="1"/>
          <p:nvPr/>
        </p:nvSpPr>
        <p:spPr>
          <a:xfrm>
            <a:off x="662634" y="5425655"/>
            <a:ext cx="7841165" cy="830997"/>
          </a:xfrm>
          <a:prstGeom prst="rect">
            <a:avLst/>
          </a:prstGeom>
          <a:noFill/>
        </p:spPr>
        <p:txBody>
          <a:bodyPr wrap="square" rtlCol="0">
            <a:spAutoFit/>
          </a:bodyPr>
          <a:lstStyle/>
          <a:p>
            <a:r>
              <a:rPr lang="en-US" sz="2400" dirty="0" smtClean="0">
                <a:solidFill>
                  <a:srgbClr val="FFFF00"/>
                </a:solidFill>
                <a:latin typeface="Comic Sans MS"/>
                <a:cs typeface="Comic Sans MS"/>
              </a:rPr>
              <a:t>Now complete the Tuesday Maths PowerPoint and complete the attached worksheets.</a:t>
            </a:r>
            <a:endParaRPr lang="en-US" sz="2400" dirty="0">
              <a:solidFill>
                <a:srgbClr val="FFFF00"/>
              </a:solidFill>
              <a:latin typeface="Comic Sans MS"/>
              <a:cs typeface="Comic Sans MS"/>
            </a:endParaRPr>
          </a:p>
        </p:txBody>
      </p:sp>
    </p:spTree>
    <p:extLst>
      <p:ext uri="{BB962C8B-B14F-4D97-AF65-F5344CB8AC3E}">
        <p14:creationId xmlns:p14="http://schemas.microsoft.com/office/powerpoint/2010/main" val="2057405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166</Words>
  <Application>Microsoft Macintosh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17/11/20</vt:lpstr>
      <vt:lpstr>Reading the text Practise reading the following pages with fluency.  It might help to read and reread the pages.   </vt:lpstr>
      <vt:lpstr>PowerPoint Presentation</vt:lpstr>
      <vt:lpstr>PowerPoint Presentation</vt:lpstr>
      <vt:lpstr>PowerPoint Presentation</vt:lpstr>
      <vt:lpstr>Remind yourself of the features of a diary entry.  </vt:lpstr>
      <vt:lpstr>Start writing your diary entry as if you are Arthur, living in the trenches.  We will be continuing to write the diary tomorrow so don’t worry if you don’t finish.    Don’t forget to write  ‘Perfect Sentences’ – you can see this checklist on yesterday’s work.   </vt:lpstr>
      <vt:lpstr>Maths!</vt:lpstr>
      <vt:lpstr>Click the following link for the teaching video.  </vt:lpstr>
      <vt:lpstr>Handwriting</vt:lpstr>
      <vt:lpstr>Computing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17/11/20</dc:title>
  <dc:creator>Jennifer Southern</dc:creator>
  <cp:lastModifiedBy>Jennifer Southern</cp:lastModifiedBy>
  <cp:revision>5</cp:revision>
  <dcterms:created xsi:type="dcterms:W3CDTF">2020-11-15T21:20:50Z</dcterms:created>
  <dcterms:modified xsi:type="dcterms:W3CDTF">2020-11-16T19:57:39Z</dcterms:modified>
</cp:coreProperties>
</file>