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3" r:id="rId4"/>
    <p:sldId id="258" r:id="rId5"/>
    <p:sldId id="259" r:id="rId6"/>
    <p:sldId id="260" r:id="rId7"/>
    <p:sldId id="264" r:id="rId8"/>
    <p:sldId id="265" r:id="rId9"/>
    <p:sldId id="266" r:id="rId10"/>
    <p:sldId id="270" r:id="rId11"/>
    <p:sldId id="267" r:id="rId12"/>
    <p:sldId id="269" r:id="rId13"/>
    <p:sldId id="274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1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8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2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9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7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7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3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0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6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2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7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KSbwHzlcgs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vimeo.com/47981446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ctgames.com/mobilePage/spookySpellings/index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bc.co.uk/bitesize/topics/z4mh7yc/articles/zwsgyd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625" y="1047750"/>
            <a:ext cx="8969375" cy="525462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Good Morning Year 2</a:t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>Well done for all your hard work, I am enjoying seeing pictures of what you have been doing.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Have a lovely day</a:t>
            </a:r>
            <a:br>
              <a:rPr lang="en-US" dirty="0" smtClean="0"/>
            </a:br>
            <a:r>
              <a:rPr lang="en-US" dirty="0" err="1" smtClean="0"/>
              <a:t>Mrs</a:t>
            </a:r>
            <a:r>
              <a:rPr lang="en-US" dirty="0" smtClean="0"/>
              <a:t> Southern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98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Wake up shake up!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Here is a link to our wake-up shake up song on </a:t>
            </a:r>
            <a:r>
              <a:rPr lang="en-US" dirty="0" err="1" smtClean="0"/>
              <a:t>youtube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KSbwHzlcgs8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don’t you do our wakeup-shakeup routine to give yourself some energy and get both sides of your brain working well.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4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99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Click the following link for the teaching video.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u="sng" dirty="0" smtClean="0">
                <a:solidFill>
                  <a:srgbClr val="FFFF00"/>
                </a:solidFill>
              </a:rPr>
              <a:t>Compare Money 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207" y="3211115"/>
            <a:ext cx="5939534" cy="1451242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hlinkClick r:id="rId2"/>
              </a:rPr>
              <a:t>https://vimeo.com/</a:t>
            </a:r>
            <a:r>
              <a:rPr lang="pt-BR" dirty="0" smtClean="0">
                <a:hlinkClick r:id="rId2"/>
              </a:rPr>
              <a:t>479814464</a:t>
            </a:r>
            <a:endParaRPr lang="pt-BR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50" y="5568530"/>
            <a:ext cx="8938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Now complete the attached worksheets for Tuesday.</a:t>
            </a:r>
            <a:endParaRPr lang="en-US" sz="24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89207" y="225051"/>
            <a:ext cx="5636120" cy="941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Maths!</a:t>
            </a:r>
            <a:endParaRPr lang="en-US" sz="6000" b="1" u="sng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5183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43201"/>
          </a:xfrm>
        </p:spPr>
        <p:txBody>
          <a:bodyPr>
            <a:normAutofit/>
          </a:bodyPr>
          <a:lstStyle/>
          <a:p>
            <a:r>
              <a:rPr lang="en-US" u="sng" dirty="0" smtClean="0"/>
              <a:t>Challenge Questions</a:t>
            </a:r>
            <a:br>
              <a:rPr lang="en-US" u="sng" dirty="0" smtClean="0"/>
            </a:br>
            <a:r>
              <a:rPr lang="en-US" sz="2000" dirty="0" smtClean="0"/>
              <a:t>Only complete these if you want a further challenge from the lesson you have already done.   </a:t>
            </a:r>
            <a:endParaRPr lang="en-US" dirty="0"/>
          </a:p>
        </p:txBody>
      </p:sp>
      <p:pic>
        <p:nvPicPr>
          <p:cNvPr id="2" name="Picture 1" descr="Screen Shot 2020-11-23 at 11.15.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0" t="26944" r="61979" b="36666"/>
          <a:stretch/>
        </p:blipFill>
        <p:spPr>
          <a:xfrm>
            <a:off x="238124" y="1682749"/>
            <a:ext cx="3730625" cy="3909696"/>
          </a:xfrm>
          <a:prstGeom prst="rect">
            <a:avLst/>
          </a:prstGeom>
        </p:spPr>
      </p:pic>
      <p:pic>
        <p:nvPicPr>
          <p:cNvPr id="6" name="Picture 5" descr="Screen Shot 2020-11-23 at 11.15.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26944" r="28229" b="25638"/>
          <a:stretch/>
        </p:blipFill>
        <p:spPr>
          <a:xfrm>
            <a:off x="5314062" y="1543201"/>
            <a:ext cx="3524250" cy="501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32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Handwriting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attached handwriting sheet for Tuesday.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90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Computing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6175"/>
          </a:xfrm>
        </p:spPr>
        <p:txBody>
          <a:bodyPr/>
          <a:lstStyle/>
          <a:p>
            <a:r>
              <a:rPr lang="en-US" dirty="0" smtClean="0"/>
              <a:t>Last week in our computing lesson we learned what an ‘Algorithm’ is.  Can you remember what it is?</a:t>
            </a:r>
          </a:p>
          <a:p>
            <a:pPr marL="0" indent="0">
              <a:buNone/>
            </a:pPr>
            <a:r>
              <a:rPr lang="en-US" dirty="0" smtClean="0"/>
              <a:t>That</a:t>
            </a:r>
            <a:r>
              <a:rPr lang="fr-FR" dirty="0" smtClean="0"/>
              <a:t>’</a:t>
            </a:r>
            <a:r>
              <a:rPr lang="en-US" dirty="0" smtClean="0"/>
              <a:t>s right, it is a set of instructions to solve a problem or achieve an objective.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you remember making the </a:t>
            </a:r>
            <a:r>
              <a:rPr lang="en-US" dirty="0" err="1" smtClean="0"/>
              <a:t>aeroplane</a:t>
            </a:r>
            <a:r>
              <a:rPr lang="en-US" dirty="0" smtClean="0"/>
              <a:t> take off? This game is still set as a ‘To do’ on </a:t>
            </a:r>
            <a:r>
              <a:rPr lang="en-US" dirty="0" err="1" smtClean="0"/>
              <a:t>purplemash</a:t>
            </a:r>
            <a:r>
              <a:rPr lang="en-US" dirty="0" smtClean="0"/>
              <a:t> if you wanted another go.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0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171575"/>
            <a:ext cx="8686800" cy="53689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Now have a go at the ‘Vehicles’ and the ‘Turtle’ coding tasks which I have set for you on </a:t>
            </a:r>
            <a:r>
              <a:rPr lang="en-US" dirty="0" err="1" smtClean="0"/>
              <a:t>purplemash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Please get in touch if you can’t log onto your </a:t>
            </a:r>
            <a:r>
              <a:rPr lang="en-US" dirty="0" err="1" smtClean="0"/>
              <a:t>purplemash</a:t>
            </a:r>
            <a:r>
              <a:rPr lang="en-US" dirty="0" smtClean="0"/>
              <a:t> account. 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Computing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83421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P.E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22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If we were at school, you’d be heading outside to do PE with Robbie now.  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Instead why don’t you try and do some exercise at home.  This might be going for a run around your garden or playing football.  You might prefer to do some dancing or follow an exercise program on the computer/TV!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5091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969" y="242280"/>
            <a:ext cx="4968552" cy="63813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Use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 or &gt; or = in the boxes to complete the following</a:t>
            </a:r>
          </a:p>
          <a:p>
            <a:pPr marL="0" indent="0"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1)   </a:t>
            </a:r>
            <a:r>
              <a:rPr lang="en-US" dirty="0" smtClean="0">
                <a:solidFill>
                  <a:srgbClr val="FF0000"/>
                </a:solidFill>
              </a:rPr>
              <a:t>50 </a:t>
            </a:r>
            <a:r>
              <a:rPr lang="en-US" dirty="0">
                <a:solidFill>
                  <a:srgbClr val="FF0000"/>
                </a:solidFill>
              </a:rPr>
              <a:t>+ 5            </a:t>
            </a:r>
            <a:r>
              <a:rPr lang="en-US" dirty="0" smtClean="0">
                <a:solidFill>
                  <a:srgbClr val="FF0000"/>
                </a:solidFill>
              </a:rPr>
              <a:t> 67 - 2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2)   </a:t>
            </a:r>
            <a:r>
              <a:rPr lang="en-US" dirty="0" smtClean="0">
                <a:solidFill>
                  <a:srgbClr val="FF0000"/>
                </a:solidFill>
              </a:rPr>
              <a:t>29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20           41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3)   20 + 10           15 + 15 </a:t>
            </a: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95 - 7              75 </a:t>
            </a:r>
            <a:r>
              <a:rPr lang="en-US" dirty="0">
                <a:solidFill>
                  <a:srgbClr val="FF0000"/>
                </a:solidFill>
              </a:rPr>
              <a:t>+ 15</a:t>
            </a:r>
            <a:endParaRPr lang="en-US" u="sng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30 + 20            25 + 15</a:t>
            </a: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43 </a:t>
            </a:r>
            <a:r>
              <a:rPr lang="en-US" dirty="0">
                <a:solidFill>
                  <a:srgbClr val="FF0000"/>
                </a:solidFill>
              </a:rPr>
              <a:t>+ 5              </a:t>
            </a:r>
            <a:r>
              <a:rPr lang="en-US" dirty="0" smtClean="0">
                <a:solidFill>
                  <a:srgbClr val="FF0000"/>
                </a:solidFill>
              </a:rPr>
              <a:t>44 </a:t>
            </a:r>
            <a:r>
              <a:rPr lang="en-US" dirty="0">
                <a:solidFill>
                  <a:srgbClr val="FF0000"/>
                </a:solidFill>
              </a:rPr>
              <a:t>+ 3      </a:t>
            </a:r>
            <a:endParaRPr lang="en-US" u="sng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25 + 50           40 + 40</a:t>
            </a: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38 </a:t>
            </a:r>
            <a:r>
              <a:rPr lang="en-US" dirty="0">
                <a:solidFill>
                  <a:srgbClr val="FF0000"/>
                </a:solidFill>
              </a:rPr>
              <a:t>+ 4              </a:t>
            </a:r>
            <a:r>
              <a:rPr lang="en-US" dirty="0" smtClean="0">
                <a:solidFill>
                  <a:srgbClr val="FF0000"/>
                </a:solidFill>
              </a:rPr>
              <a:t>30 </a:t>
            </a:r>
            <a:r>
              <a:rPr lang="en-US" dirty="0">
                <a:solidFill>
                  <a:srgbClr val="FF0000"/>
                </a:solidFill>
              </a:rPr>
              <a:t>+ 2</a:t>
            </a: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60 + 30            25 + 45</a:t>
            </a: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90- 4                75 </a:t>
            </a:r>
            <a:r>
              <a:rPr lang="en-US" dirty="0">
                <a:solidFill>
                  <a:srgbClr val="FF0000"/>
                </a:solidFill>
              </a:rPr>
              <a:t>+ 25</a:t>
            </a:r>
          </a:p>
          <a:p>
            <a:pPr marL="514350" indent="-514350">
              <a:buAutoNum type="arabicParenR" startAt="4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4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4"/>
            </a:pPr>
            <a:endParaRPr lang="en-US" u="sng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4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5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6D200D8-8F46-400E-93AB-62156CF346E0}"/>
              </a:ext>
            </a:extLst>
          </p:cNvPr>
          <p:cNvSpPr txBox="1">
            <a:spLocks/>
          </p:cNvSpPr>
          <p:nvPr/>
        </p:nvSpPr>
        <p:spPr>
          <a:xfrm>
            <a:off x="2488223" y="242280"/>
            <a:ext cx="638046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24/11/20</a:t>
            </a:r>
            <a:endParaRPr lang="en-US" sz="3200" u="sng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285F24E-C7F0-4668-B9E5-B4425F2AB1E7}"/>
              </a:ext>
            </a:extLst>
          </p:cNvPr>
          <p:cNvSpPr/>
          <p:nvPr/>
        </p:nvSpPr>
        <p:spPr>
          <a:xfrm>
            <a:off x="3052050" y="1237923"/>
            <a:ext cx="2700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6CB1905-CE68-4E7B-A8E4-599BDCD0D8ED}"/>
              </a:ext>
            </a:extLst>
          </p:cNvPr>
          <p:cNvSpPr/>
          <p:nvPr/>
        </p:nvSpPr>
        <p:spPr>
          <a:xfrm>
            <a:off x="3052050" y="1761421"/>
            <a:ext cx="2700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2E056B3-F93C-42E4-A129-FCF60B66934F}"/>
              </a:ext>
            </a:extLst>
          </p:cNvPr>
          <p:cNvSpPr/>
          <p:nvPr/>
        </p:nvSpPr>
        <p:spPr>
          <a:xfrm>
            <a:off x="3052050" y="2279008"/>
            <a:ext cx="2700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61F265-D5B2-42F7-8E84-00AD89F9D982}"/>
              </a:ext>
            </a:extLst>
          </p:cNvPr>
          <p:cNvSpPr/>
          <p:nvPr/>
        </p:nvSpPr>
        <p:spPr>
          <a:xfrm>
            <a:off x="3052050" y="2830372"/>
            <a:ext cx="2700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190E6B-36F6-4A36-92D4-64C9F61E3E2F}"/>
              </a:ext>
            </a:extLst>
          </p:cNvPr>
          <p:cNvSpPr/>
          <p:nvPr/>
        </p:nvSpPr>
        <p:spPr>
          <a:xfrm>
            <a:off x="3052050" y="3379304"/>
            <a:ext cx="2700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FB32C1E-6BC0-455B-96A1-05344A0ED3CF}"/>
              </a:ext>
            </a:extLst>
          </p:cNvPr>
          <p:cNvSpPr/>
          <p:nvPr/>
        </p:nvSpPr>
        <p:spPr>
          <a:xfrm>
            <a:off x="3052050" y="3928236"/>
            <a:ext cx="2700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BA9387B-C278-4F7B-AE3B-EB37BEB18869}"/>
              </a:ext>
            </a:extLst>
          </p:cNvPr>
          <p:cNvSpPr/>
          <p:nvPr/>
        </p:nvSpPr>
        <p:spPr>
          <a:xfrm>
            <a:off x="3052050" y="4477168"/>
            <a:ext cx="2700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4FE59A-35A2-4AF1-BB20-660C8F07E658}"/>
              </a:ext>
            </a:extLst>
          </p:cNvPr>
          <p:cNvSpPr/>
          <p:nvPr/>
        </p:nvSpPr>
        <p:spPr>
          <a:xfrm>
            <a:off x="3056840" y="4965329"/>
            <a:ext cx="2700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76C5C5F-48EC-4ACD-A1CB-3FE8C87946CB}"/>
              </a:ext>
            </a:extLst>
          </p:cNvPr>
          <p:cNvSpPr/>
          <p:nvPr/>
        </p:nvSpPr>
        <p:spPr>
          <a:xfrm>
            <a:off x="3056840" y="5477870"/>
            <a:ext cx="2700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DA9F91A-7A13-46B5-BCF8-F89D7197A6FA}"/>
              </a:ext>
            </a:extLst>
          </p:cNvPr>
          <p:cNvSpPr/>
          <p:nvPr/>
        </p:nvSpPr>
        <p:spPr>
          <a:xfrm>
            <a:off x="3056840" y="6007640"/>
            <a:ext cx="2700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5635625" y="4159250"/>
            <a:ext cx="3233064" cy="2000250"/>
          </a:xfrm>
          <a:prstGeom prst="wedgeEllipseCallout">
            <a:avLst>
              <a:gd name="adj1" fmla="val -45384"/>
              <a:gd name="adj2" fmla="val 791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Please see the next page for another version if this is a bit tricky!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0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969" y="242280"/>
            <a:ext cx="4968552" cy="6615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Use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 or &gt; or = in the boxes to complete the following</a:t>
            </a:r>
          </a:p>
          <a:p>
            <a:pPr marL="0" indent="0"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1)   </a:t>
            </a:r>
            <a:r>
              <a:rPr lang="en-US" dirty="0" smtClean="0">
                <a:solidFill>
                  <a:srgbClr val="FF0000"/>
                </a:solidFill>
              </a:rPr>
              <a:t>50                     67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2) </a:t>
            </a:r>
            <a:r>
              <a:rPr lang="en-US" dirty="0" smtClean="0">
                <a:solidFill>
                  <a:srgbClr val="FF0000"/>
                </a:solidFill>
              </a:rPr>
              <a:t>  20                     10 + 10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3)   </a:t>
            </a:r>
            <a:r>
              <a:rPr lang="en-US" dirty="0" smtClean="0">
                <a:solidFill>
                  <a:srgbClr val="FF0000"/>
                </a:solidFill>
              </a:rPr>
              <a:t>10 + 5              15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4)   20 – 7             10 +  3</a:t>
            </a:r>
            <a:endParaRPr lang="en-US" u="sng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29                   20 + 7 </a:t>
            </a:r>
          </a:p>
          <a:p>
            <a:pPr marL="514350" indent="-514350">
              <a:buAutoNum type="arabicParenR" startAt="4"/>
            </a:pPr>
            <a:r>
              <a:rPr lang="en-US" dirty="0" smtClean="0">
                <a:solidFill>
                  <a:srgbClr val="FF0000"/>
                </a:solidFill>
              </a:rPr>
              <a:t> 43 </a:t>
            </a:r>
            <a:r>
              <a:rPr lang="en-US" dirty="0">
                <a:solidFill>
                  <a:srgbClr val="FF0000"/>
                </a:solidFill>
              </a:rPr>
              <a:t>+ 5              </a:t>
            </a:r>
            <a:r>
              <a:rPr lang="en-US" dirty="0" smtClean="0">
                <a:solidFill>
                  <a:srgbClr val="FF0000"/>
                </a:solidFill>
              </a:rPr>
              <a:t>59      </a:t>
            </a:r>
            <a:endParaRPr lang="en-US" u="sng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25 </a:t>
            </a:r>
            <a:r>
              <a:rPr lang="en-US" dirty="0" smtClean="0">
                <a:solidFill>
                  <a:srgbClr val="FF0000"/>
                </a:solidFill>
              </a:rPr>
              <a:t>                    20 + 5 </a:t>
            </a:r>
          </a:p>
          <a:p>
            <a:pPr marL="514350" indent="-514350">
              <a:buAutoNum type="arabicParenR" startAt="4"/>
            </a:pPr>
            <a:r>
              <a:rPr lang="en-US" dirty="0" smtClean="0">
                <a:solidFill>
                  <a:srgbClr val="FF0000"/>
                </a:solidFill>
              </a:rPr>
              <a:t> 40                     20 + 10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38 </a:t>
            </a:r>
            <a:r>
              <a:rPr lang="en-US" dirty="0">
                <a:solidFill>
                  <a:srgbClr val="FF0000"/>
                </a:solidFill>
              </a:rPr>
              <a:t>+ 4              </a:t>
            </a:r>
            <a:r>
              <a:rPr lang="en-US" dirty="0" smtClean="0">
                <a:solidFill>
                  <a:srgbClr val="FF0000"/>
                </a:solidFill>
              </a:rPr>
              <a:t>30 </a:t>
            </a:r>
            <a:r>
              <a:rPr lang="en-US" dirty="0">
                <a:solidFill>
                  <a:srgbClr val="FF0000"/>
                </a:solidFill>
              </a:rPr>
              <a:t>+ 2</a:t>
            </a: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60 + 30            </a:t>
            </a:r>
            <a:r>
              <a:rPr lang="en-US" dirty="0" smtClean="0">
                <a:solidFill>
                  <a:srgbClr val="FF0000"/>
                </a:solidFill>
              </a:rPr>
              <a:t>6 + 3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10 - 4               10 - 6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4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4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4"/>
            </a:pPr>
            <a:endParaRPr lang="en-US" u="sng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4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5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6D200D8-8F46-400E-93AB-62156CF346E0}"/>
              </a:ext>
            </a:extLst>
          </p:cNvPr>
          <p:cNvSpPr txBox="1">
            <a:spLocks/>
          </p:cNvSpPr>
          <p:nvPr/>
        </p:nvSpPr>
        <p:spPr>
          <a:xfrm>
            <a:off x="2763534" y="242280"/>
            <a:ext cx="638046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24/11/20</a:t>
            </a:r>
            <a:endParaRPr lang="en-US" sz="3200" u="sng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285F24E-C7F0-4668-B9E5-B4425F2AB1E7}"/>
              </a:ext>
            </a:extLst>
          </p:cNvPr>
          <p:cNvSpPr/>
          <p:nvPr/>
        </p:nvSpPr>
        <p:spPr>
          <a:xfrm>
            <a:off x="3052050" y="1237923"/>
            <a:ext cx="2700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6CB1905-CE68-4E7B-A8E4-599BDCD0D8ED}"/>
              </a:ext>
            </a:extLst>
          </p:cNvPr>
          <p:cNvSpPr/>
          <p:nvPr/>
        </p:nvSpPr>
        <p:spPr>
          <a:xfrm>
            <a:off x="3052050" y="1761421"/>
            <a:ext cx="2700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2E056B3-F93C-42E4-A129-FCF60B66934F}"/>
              </a:ext>
            </a:extLst>
          </p:cNvPr>
          <p:cNvSpPr/>
          <p:nvPr/>
        </p:nvSpPr>
        <p:spPr>
          <a:xfrm>
            <a:off x="3052050" y="2279008"/>
            <a:ext cx="2700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61F265-D5B2-42F7-8E84-00AD89F9D982}"/>
              </a:ext>
            </a:extLst>
          </p:cNvPr>
          <p:cNvSpPr/>
          <p:nvPr/>
        </p:nvSpPr>
        <p:spPr>
          <a:xfrm>
            <a:off x="3052050" y="2830372"/>
            <a:ext cx="2700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190E6B-36F6-4A36-92D4-64C9F61E3E2F}"/>
              </a:ext>
            </a:extLst>
          </p:cNvPr>
          <p:cNvSpPr/>
          <p:nvPr/>
        </p:nvSpPr>
        <p:spPr>
          <a:xfrm>
            <a:off x="3052050" y="3261023"/>
            <a:ext cx="2700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FB32C1E-6BC0-455B-96A1-05344A0ED3CF}"/>
              </a:ext>
            </a:extLst>
          </p:cNvPr>
          <p:cNvSpPr/>
          <p:nvPr/>
        </p:nvSpPr>
        <p:spPr>
          <a:xfrm>
            <a:off x="3052050" y="3748216"/>
            <a:ext cx="2700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BA9387B-C278-4F7B-AE3B-EB37BEB18869}"/>
              </a:ext>
            </a:extLst>
          </p:cNvPr>
          <p:cNvSpPr/>
          <p:nvPr/>
        </p:nvSpPr>
        <p:spPr>
          <a:xfrm>
            <a:off x="3052050" y="4297148"/>
            <a:ext cx="2700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4FE59A-35A2-4AF1-BB20-660C8F07E658}"/>
              </a:ext>
            </a:extLst>
          </p:cNvPr>
          <p:cNvSpPr/>
          <p:nvPr/>
        </p:nvSpPr>
        <p:spPr>
          <a:xfrm>
            <a:off x="3056840" y="4785309"/>
            <a:ext cx="2700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76C5C5F-48EC-4ACD-A1CB-3FE8C87946CB}"/>
              </a:ext>
            </a:extLst>
          </p:cNvPr>
          <p:cNvSpPr/>
          <p:nvPr/>
        </p:nvSpPr>
        <p:spPr>
          <a:xfrm>
            <a:off x="3056840" y="5297850"/>
            <a:ext cx="2700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DA9F91A-7A13-46B5-BCF8-F89D7197A6FA}"/>
              </a:ext>
            </a:extLst>
          </p:cNvPr>
          <p:cNvSpPr/>
          <p:nvPr/>
        </p:nvSpPr>
        <p:spPr>
          <a:xfrm>
            <a:off x="3056840" y="5771320"/>
            <a:ext cx="2700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DA9F91A-7A13-46B5-BCF8-F89D7197A6FA}"/>
              </a:ext>
            </a:extLst>
          </p:cNvPr>
          <p:cNvSpPr/>
          <p:nvPr/>
        </p:nvSpPr>
        <p:spPr>
          <a:xfrm>
            <a:off x="3027735" y="6287370"/>
            <a:ext cx="2700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702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59861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Phonics</a:t>
            </a:r>
            <a:br>
              <a:rPr lang="en-US" b="1" u="sng" dirty="0" smtClean="0"/>
            </a:br>
            <a:r>
              <a:rPr lang="en-US" sz="3600" dirty="0" smtClean="0"/>
              <a:t>Spend a little time on each of the activities below.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1663700"/>
            <a:ext cx="8559800" cy="47974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err="1" smtClean="0">
                <a:solidFill>
                  <a:srgbClr val="FF0000"/>
                </a:solidFill>
              </a:rPr>
              <a:t>Lexia</a:t>
            </a:r>
            <a:r>
              <a:rPr lang="en-US" dirty="0" smtClean="0"/>
              <a:t> – Don’t forget to log on to this regularly, if you have a log-in. 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Phonics</a:t>
            </a:r>
            <a:r>
              <a:rPr lang="en-US" dirty="0" smtClean="0"/>
              <a:t> – </a:t>
            </a:r>
            <a:r>
              <a:rPr lang="en-US" dirty="0" err="1" smtClean="0"/>
              <a:t>Practise</a:t>
            </a:r>
            <a:r>
              <a:rPr lang="en-US" dirty="0" smtClean="0"/>
              <a:t> the games on </a:t>
            </a:r>
            <a:r>
              <a:rPr lang="en-US" dirty="0" err="1" smtClean="0"/>
              <a:t>phonicsplay</a:t>
            </a:r>
            <a:r>
              <a:rPr lang="en-US" dirty="0" smtClean="0"/>
              <a:t> website. 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Spelling </a:t>
            </a:r>
            <a:r>
              <a:rPr lang="en-US" u="sng" dirty="0" err="1" smtClean="0">
                <a:solidFill>
                  <a:srgbClr val="FF0000"/>
                </a:solidFill>
              </a:rPr>
              <a:t>Practise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- Look at the spelling rule in your spellings this week.  Write each word out and have a look at what is tricky/unusual about the spelling – just as we would at school. 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HF words – </a:t>
            </a:r>
            <a:r>
              <a:rPr lang="en-US" dirty="0"/>
              <a:t>Play </a:t>
            </a:r>
            <a:r>
              <a:rPr lang="en-US" dirty="0" smtClean="0"/>
              <a:t>spooky spellings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>
                <a:hlinkClick r:id="rId2"/>
              </a:rPr>
              <a:t>http://www.ictgames.com/mobilePage/spookySpellings/</a:t>
            </a:r>
            <a:r>
              <a:rPr lang="en-US" dirty="0" smtClean="0">
                <a:hlinkClick r:id="rId2"/>
              </a:rPr>
              <a:t>index.html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</a:t>
            </a: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6111875" y="5302249"/>
            <a:ext cx="2905125" cy="1460501"/>
          </a:xfrm>
          <a:prstGeom prst="wedgeEllipseCallout">
            <a:avLst>
              <a:gd name="adj1" fmla="val -64549"/>
              <a:gd name="adj2" fmla="val -285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Choose the Year 1 list if Year 2 words are too tricky.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2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5937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SPAG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574"/>
            <a:ext cx="8229600" cy="57548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Today we are going to learn about coordinating conjunctions.  Follow the link to learn what they are and complete the activity and quiz. 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hlinkClick r:id="rId2"/>
              </a:rPr>
              <a:t>https://www.bbc.co.uk/bitesize/topics/z4mh7yc/articles/zwsgydm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Now…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Can you write 3 sentences using coordinating conjunctions?  The conjunctions you should use are;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and               or             but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9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6513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en-US" sz="40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Literacy</a:t>
            </a:r>
            <a:r>
              <a:rPr lang="en-US" sz="2800" u="sng" dirty="0" smtClean="0">
                <a:solidFill>
                  <a:srgbClr val="FF0000"/>
                </a:solidFill>
              </a:rPr>
              <a:t/>
            </a:r>
            <a:br>
              <a:rPr lang="en-US" sz="2800" u="sng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7324" y="552450"/>
            <a:ext cx="8956675" cy="63055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On the next slide there are </a:t>
            </a:r>
            <a:r>
              <a:rPr lang="en-US" sz="2400" dirty="0">
                <a:latin typeface="Comic Sans MS"/>
                <a:cs typeface="Comic Sans MS"/>
              </a:rPr>
              <a:t>5 clues about an </a:t>
            </a:r>
            <a:r>
              <a:rPr lang="en-US" sz="2400" dirty="0" smtClean="0">
                <a:latin typeface="Comic Sans MS"/>
                <a:cs typeface="Comic Sans MS"/>
              </a:rPr>
              <a:t>animal.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Can </a:t>
            </a:r>
            <a:r>
              <a:rPr lang="en-US" sz="2400" dirty="0">
                <a:latin typeface="Comic Sans MS"/>
                <a:cs typeface="Comic Sans MS"/>
              </a:rPr>
              <a:t>you guess what the animal is?</a:t>
            </a:r>
            <a:br>
              <a:rPr lang="en-US" sz="2400" dirty="0">
                <a:latin typeface="Comic Sans MS"/>
                <a:cs typeface="Comic Sans MS"/>
              </a:rPr>
            </a:br>
            <a:r>
              <a:rPr lang="en-US" sz="2400" dirty="0" smtClean="0">
                <a:latin typeface="Comic Sans MS"/>
                <a:cs typeface="Comic Sans MS"/>
              </a:rPr>
              <a:t>Do </a:t>
            </a:r>
            <a:r>
              <a:rPr lang="en-US" sz="2400" dirty="0">
                <a:latin typeface="Comic Sans MS"/>
                <a:cs typeface="Comic Sans MS"/>
              </a:rPr>
              <a:t>you notice how the best clues are left until the </a:t>
            </a:r>
            <a:r>
              <a:rPr lang="en-US" sz="2400" dirty="0" smtClean="0">
                <a:latin typeface="Comic Sans MS"/>
                <a:cs typeface="Comic Sans MS"/>
              </a:rPr>
              <a:t>end?  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This is so that the reader doesn’t guess the animal straight away. 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Now…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Can you write 5 clues about an animal of your choice?  Remember to keep the best clue until the end.  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Draw a picture of the animal underneath and stick a flap of paper (post-it note or cut a piece of paper) over the top to keep it a secret.  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Remember to make sure your spellings are correct and your clues make sense. 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I can’t wait to guess all of your animals.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68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46075"/>
            <a:ext cx="8229600" cy="6511925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I live on farms and a group of us is known as a flock.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If you find me on my back, I can’t turn over so I am probably in distress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I have rectangular pupils which help me see all the way around me (360 degree vision).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My wool will grow forever which is useful because it can make you a nice wooly jumper!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My mum is known as a ewe and my dad is a ram.  I am known as a lamb.  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/>
                <a:cs typeface="Comic Sans MS"/>
              </a:rPr>
              <a:t>What am I?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1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925" y="3103563"/>
            <a:ext cx="3754437" cy="3754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2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farmer has just left me some clues about our new book.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Can you guess what animal our book is about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94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4" y="425450"/>
            <a:ext cx="8543925" cy="643255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I live on a farm and have 4 legs. </a:t>
            </a:r>
            <a:endParaRPr lang="en-US" dirty="0">
              <a:latin typeface="Comic Sans MS"/>
              <a:cs typeface="Comic Sans MS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We learn to run to our mothers’ voices and can recognise our own name by the time we’re only 2 weeks old! How clever is that?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I love food and I can eat ANYTHING!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>
                <a:latin typeface="Comic Sans MS"/>
                <a:cs typeface="Comic Sans MS"/>
              </a:rPr>
              <a:t>I am a very chatty animal  we </a:t>
            </a:r>
            <a:r>
              <a:rPr lang="en-US" dirty="0" smtClean="0">
                <a:latin typeface="Comic Sans MS"/>
                <a:cs typeface="Comic Sans MS"/>
              </a:rPr>
              <a:t>communicate by grunting to each </a:t>
            </a:r>
            <a:r>
              <a:rPr lang="en-US" dirty="0">
                <a:latin typeface="Comic Sans MS"/>
                <a:cs typeface="Comic Sans MS"/>
              </a:rPr>
              <a:t>other constantly. </a:t>
            </a:r>
            <a:endParaRPr lang="en-US" dirty="0" smtClean="0">
              <a:latin typeface="Comic Sans MS"/>
              <a:cs typeface="Comic Sans MS"/>
            </a:endParaRPr>
          </a:p>
          <a:p>
            <a:pPr marL="514350" indent="-514350">
              <a:buFont typeface="Arial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We love to roll around in the mud or water but this is to cool our body down. 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/>
                <a:cs typeface="Comic Sans MS"/>
              </a:rPr>
              <a:t>What am I?</a:t>
            </a:r>
            <a:endParaRPr lang="en-US" dirty="0">
              <a:latin typeface="Comic Sans MS"/>
              <a:cs typeface="Comic Sans MS"/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1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846</Words>
  <Application>Microsoft Macintosh PowerPoint</Application>
  <PresentationFormat>On-screen Show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Good Morning Year 2  Well done for all your hard work, I am enjoying seeing pictures of what you have been doing.    Have a lovely day Mrs Southern   </vt:lpstr>
      <vt:lpstr>PowerPoint Presentation</vt:lpstr>
      <vt:lpstr>PowerPoint Presentation</vt:lpstr>
      <vt:lpstr>Phonics Spend a little time on each of the activities below.   </vt:lpstr>
      <vt:lpstr>SPAG</vt:lpstr>
      <vt:lpstr>Literacy </vt:lpstr>
      <vt:lpstr>PowerPoint Presentation</vt:lpstr>
      <vt:lpstr>The farmer has just left me some clues about our new book.     Can you guess what animal our book is about ?</vt:lpstr>
      <vt:lpstr>PowerPoint Presentation</vt:lpstr>
      <vt:lpstr>Wake up shake up!</vt:lpstr>
      <vt:lpstr>Click the following link for the teaching video.  Compare Money </vt:lpstr>
      <vt:lpstr>Challenge Questions Only complete these if you want a further challenge from the lesson you have already done.   </vt:lpstr>
      <vt:lpstr>Handwriting</vt:lpstr>
      <vt:lpstr>Computing</vt:lpstr>
      <vt:lpstr>Computing</vt:lpstr>
      <vt:lpstr>P.E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Southern</dc:creator>
  <cp:lastModifiedBy>Jennifer Southern</cp:lastModifiedBy>
  <cp:revision>18</cp:revision>
  <dcterms:created xsi:type="dcterms:W3CDTF">2020-11-22T09:21:10Z</dcterms:created>
  <dcterms:modified xsi:type="dcterms:W3CDTF">2020-11-23T14:05:27Z</dcterms:modified>
</cp:coreProperties>
</file>