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0" r:id="rId4"/>
    <p:sldMasterId id="2147483682" r:id="rId5"/>
    <p:sldMasterId id="2147483684" r:id="rId6"/>
  </p:sldMasterIdLst>
  <p:sldIdLst>
    <p:sldId id="339" r:id="rId7"/>
    <p:sldId id="338" r:id="rId8"/>
    <p:sldId id="264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5" r:id="rId17"/>
    <p:sldId id="340" r:id="rId18"/>
    <p:sldId id="351" r:id="rId19"/>
    <p:sldId id="352" r:id="rId20"/>
    <p:sldId id="353" r:id="rId21"/>
    <p:sldId id="341" r:id="rId22"/>
    <p:sldId id="342" r:id="rId23"/>
    <p:sldId id="343" r:id="rId24"/>
    <p:sldId id="347" r:id="rId25"/>
    <p:sldId id="348" r:id="rId26"/>
    <p:sldId id="299" r:id="rId27"/>
    <p:sldId id="300" r:id="rId28"/>
    <p:sldId id="304" r:id="rId29"/>
    <p:sldId id="306" r:id="rId30"/>
    <p:sldId id="307" r:id="rId31"/>
    <p:sldId id="301" r:id="rId32"/>
    <p:sldId id="308" r:id="rId33"/>
    <p:sldId id="309" r:id="rId34"/>
    <p:sldId id="349" r:id="rId35"/>
    <p:sldId id="350" r:id="rId36"/>
    <p:sldId id="354" r:id="rId37"/>
    <p:sldId id="355" r:id="rId38"/>
    <p:sldId id="344" r:id="rId39"/>
    <p:sldId id="34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6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179E2BC-7397-4DA0-A3EE-644584A9D7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0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93154EE-7014-4087-98D9-A59D79A33A5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B836D6-F2C6-4EFC-8777-A3E09B000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0"/>
          <p:cNvSpPr>
            <a:spLocks noGrp="1"/>
          </p:cNvSpPr>
          <p:nvPr>
            <p:ph type="title"/>
          </p:nvPr>
        </p:nvSpPr>
        <p:spPr>
          <a:xfrm>
            <a:off x="609601" y="479425"/>
            <a:ext cx="10960100" cy="993775"/>
          </a:xfrm>
        </p:spPr>
        <p:txBody>
          <a:bodyPr rtlCol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8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FC282AD-F40E-49E3-B15D-74DF9E322B8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84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A46E1B3-4985-4ECE-8BF1-F95C0552D601}"/>
              </a:ext>
            </a:extLst>
          </p:cNvPr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78B2B9E-251C-44D7-9891-CBCAF0696F37}"/>
              </a:ext>
            </a:extLst>
          </p:cNvPr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7B1045-042C-4B32-9D57-8738C4D016AA}"/>
              </a:ext>
            </a:extLst>
          </p:cNvPr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2D00B4-8412-4D2C-ABB9-A8C2334333DD}"/>
              </a:ext>
            </a:extLst>
          </p:cNvPr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6F6C561-2A6A-4824-B034-6615738F5B7A}"/>
              </a:ext>
            </a:extLst>
          </p:cNvPr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1 Lorem ipsum </a:t>
            </a:r>
            <a:r>
              <a:rPr lang="en-GB" sz="1800" dirty="0" err="1">
                <a:latin typeface="Twinkl" pitchFamily="50" charset="0"/>
              </a:rPr>
              <a:t>dolor</a:t>
            </a:r>
            <a:r>
              <a:rPr lang="en-GB" sz="1800" dirty="0">
                <a:latin typeface="Twinkl" pitchFamily="50" charset="0"/>
              </a:rPr>
              <a:t> sit </a:t>
            </a:r>
            <a:r>
              <a:rPr lang="en-GB" sz="1800" dirty="0" err="1">
                <a:latin typeface="Twinkl" pitchFamily="50" charset="0"/>
              </a:rPr>
              <a:t>amet</a:t>
            </a:r>
            <a:r>
              <a:rPr lang="en-GB" sz="1800" dirty="0">
                <a:latin typeface="Twinkl" pitchFamily="50" charset="0"/>
              </a:rPr>
              <a:t>, </a:t>
            </a:r>
            <a:r>
              <a:rPr lang="en-GB" sz="1800" dirty="0" err="1">
                <a:latin typeface="Twinkl" pitchFamily="50" charset="0"/>
              </a:rPr>
              <a:t>consectetur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adipiscing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elit</a:t>
            </a:r>
            <a:r>
              <a:rPr lang="en-GB" sz="1800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5634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12E1C95-ED3C-4284-AFC8-BA5912074E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17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01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196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9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95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85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7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0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2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6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4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96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559D1D-E489-46F9-ADEA-DEF2DE22BE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4ABB18-FC2E-4D52-BC5B-82A955E639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6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3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6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755B-E466-4BF8-9EE9-C23176403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Tuesday 1st December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9D54B-DDA4-443F-A6FF-9BCBBE8A7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565EA-1A88-4DCC-8438-1635C72B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663" y="3429000"/>
            <a:ext cx="27336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1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DF1473F-F4BD-47DA-AD2B-E7B3BC377D15}"/>
              </a:ext>
            </a:extLst>
          </p:cNvPr>
          <p:cNvSpPr/>
          <p:nvPr/>
        </p:nvSpPr>
        <p:spPr>
          <a:xfrm>
            <a:off x="3657600" y="3116263"/>
            <a:ext cx="979488" cy="349250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5CBCC2-F659-4FD9-A20F-245B75B0D387}"/>
              </a:ext>
            </a:extLst>
          </p:cNvPr>
          <p:cNvSpPr/>
          <p:nvPr/>
        </p:nvSpPr>
        <p:spPr>
          <a:xfrm>
            <a:off x="2376489" y="5078413"/>
            <a:ext cx="733425" cy="347662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B00CF209-FC2C-45A1-8A78-B5F41F315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3044826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Helena was obviously unwell when she arrived at school this morning.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D2C942-90C6-4787-8CDF-4CB9DE7A0683}"/>
              </a:ext>
            </a:extLst>
          </p:cNvPr>
          <p:cNvSpPr/>
          <p:nvPr/>
        </p:nvSpPr>
        <p:spPr>
          <a:xfrm>
            <a:off x="2376488" y="4075113"/>
            <a:ext cx="887412" cy="349250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E1258-52D1-4BC5-8E34-BF791C29F324}"/>
              </a:ext>
            </a:extLst>
          </p:cNvPr>
          <p:cNvSpPr/>
          <p:nvPr/>
        </p:nvSpPr>
        <p:spPr>
          <a:xfrm>
            <a:off x="3997325" y="2078039"/>
            <a:ext cx="939800" cy="357187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6391" name="Title 20">
            <a:extLst>
              <a:ext uri="{FF2B5EF4-FFF2-40B4-BE49-F238E27FC236}">
                <a16:creationId xmlns:a16="http://schemas.microsoft.com/office/drawing/2014/main" id="{0CB487AD-7014-45F8-AAFD-C5336ECB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Adverbs of Possibility Quick Quiz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E77459-7ADA-45D2-8B57-81C91C458A08}"/>
              </a:ext>
            </a:extLst>
          </p:cNvPr>
          <p:cNvSpPr/>
          <p:nvPr/>
        </p:nvSpPr>
        <p:spPr>
          <a:xfrm>
            <a:off x="2279650" y="1352551"/>
            <a:ext cx="7632700" cy="498475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6393" name="Rectangle 4">
            <a:extLst>
              <a:ext uri="{FF2B5EF4-FFF2-40B4-BE49-F238E27FC236}">
                <a16:creationId xmlns:a16="http://schemas.microsoft.com/office/drawing/2014/main" id="{23F49759-CA82-41CB-8043-B18F10A0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1368426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Which event is the author 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most 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certain about?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42432951-EC55-440C-8E9D-3CE8CCE62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2041526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The rabbits are certainly guilty of stealing the carrots from our garden.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63819A02-5C8D-4EF7-82C3-075FD182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4038601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Perhaps I should have explained in more detail what the task entailed.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B7245B4-E8EA-4F18-81E3-67B4B376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5032376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Maybe we’ll visit the museum again soon.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6C00D1-2ABD-438B-A728-7D4925E18B1B}"/>
              </a:ext>
            </a:extLst>
          </p:cNvPr>
          <p:cNvCxnSpPr/>
          <p:nvPr/>
        </p:nvCxnSpPr>
        <p:spPr>
          <a:xfrm>
            <a:off x="2444751" y="2430463"/>
            <a:ext cx="724852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22" grpId="0"/>
      <p:bldP spid="43" grpId="0" animBg="1"/>
      <p:bldP spid="3" grpId="0" animBg="1"/>
      <p:bldP spid="2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DE0C051-5368-4237-B910-E042CBF1D4E2}"/>
              </a:ext>
            </a:extLst>
          </p:cNvPr>
          <p:cNvSpPr/>
          <p:nvPr/>
        </p:nvSpPr>
        <p:spPr>
          <a:xfrm>
            <a:off x="3735389" y="4600575"/>
            <a:ext cx="879475" cy="349250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A25277-3A3A-4669-97DD-2F9EE8E59ECC}"/>
              </a:ext>
            </a:extLst>
          </p:cNvPr>
          <p:cNvSpPr/>
          <p:nvPr/>
        </p:nvSpPr>
        <p:spPr>
          <a:xfrm>
            <a:off x="3017838" y="4995863"/>
            <a:ext cx="952500" cy="349250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A967EC-FD65-4411-8D24-B97053A7FE63}"/>
              </a:ext>
            </a:extLst>
          </p:cNvPr>
          <p:cNvSpPr/>
          <p:nvPr/>
        </p:nvSpPr>
        <p:spPr>
          <a:xfrm>
            <a:off x="3222626" y="5407025"/>
            <a:ext cx="904875" cy="349250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AF089DA-4E9C-444E-AD18-86B38292CC50}"/>
              </a:ext>
            </a:extLst>
          </p:cNvPr>
          <p:cNvSpPr/>
          <p:nvPr/>
        </p:nvSpPr>
        <p:spPr>
          <a:xfrm>
            <a:off x="3698875" y="5851525"/>
            <a:ext cx="954088" cy="349250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414" name="Title 20">
            <a:extLst>
              <a:ext uri="{FF2B5EF4-FFF2-40B4-BE49-F238E27FC236}">
                <a16:creationId xmlns:a16="http://schemas.microsoft.com/office/drawing/2014/main" id="{898DC3D8-C55F-4AC8-ABF8-04928A3C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Adverbs of Possibility Quick Quiz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D6A29-1CDE-4185-81D2-E95A2475A5A3}"/>
              </a:ext>
            </a:extLst>
          </p:cNvPr>
          <p:cNvSpPr/>
          <p:nvPr/>
        </p:nvSpPr>
        <p:spPr>
          <a:xfrm>
            <a:off x="2279650" y="1352550"/>
            <a:ext cx="7632700" cy="755650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416" name="Rectangle 4">
            <a:extLst>
              <a:ext uri="{FF2B5EF4-FFF2-40B4-BE49-F238E27FC236}">
                <a16:creationId xmlns:a16="http://schemas.microsoft.com/office/drawing/2014/main" id="{C7827DD3-8D43-4DA8-9C80-E8FBDF20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1368425"/>
            <a:ext cx="7308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Choose an adverb of possibility to complete each of the following sentences depending on how likely you think that they are to happen: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1F56D723-73D8-4C9B-BDDE-1552C5DF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2176464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England will win the next football World Cup.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2812A4FA-ED7E-4388-A7BC-11FEF2DD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2584451"/>
            <a:ext cx="73088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I will remember to pack a toothbrush.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334E8BFA-545F-4A46-ACF3-605255787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2994026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We will have a BBQ if the weather warms up this weekend.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AEBB4E2B-8062-47C3-980B-6D4A1B940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3402013"/>
            <a:ext cx="73088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The sun will come out tomorrow.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ABA87-3B9C-45CC-B7BD-A058893825F6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941763"/>
            <a:ext cx="7632700" cy="438150"/>
            <a:chOff x="755650" y="3941734"/>
            <a:chExt cx="7632700" cy="43852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1D32900-E975-4023-8BF7-ECD75553543B}"/>
                </a:ext>
              </a:extLst>
            </p:cNvPr>
            <p:cNvSpPr/>
            <p:nvPr/>
          </p:nvSpPr>
          <p:spPr>
            <a:xfrm>
              <a:off x="755650" y="3941734"/>
              <a:ext cx="7632700" cy="438523"/>
            </a:xfrm>
            <a:prstGeom prst="rect">
              <a:avLst/>
            </a:prstGeom>
            <a:solidFill>
              <a:srgbClr val="8BC7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7427" name="Rectangle 4">
              <a:extLst>
                <a:ext uri="{FF2B5EF4-FFF2-40B4-BE49-F238E27FC236}">
                  <a16:creationId xmlns:a16="http://schemas.microsoft.com/office/drawing/2014/main" id="{29C91345-E42F-47CB-91CC-640B9BEDB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821" y="3957852"/>
              <a:ext cx="7308850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Possible Answers</a:t>
              </a:r>
            </a:p>
          </p:txBody>
        </p:sp>
      </p:grpSp>
      <p:sp>
        <p:nvSpPr>
          <p:cNvPr id="50" name="Rectangle 4">
            <a:extLst>
              <a:ext uri="{FF2B5EF4-FFF2-40B4-BE49-F238E27FC236}">
                <a16:creationId xmlns:a16="http://schemas.microsoft.com/office/drawing/2014/main" id="{BC81D56F-853D-4B7C-B029-0B9BBD34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540251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England will perhaps win the next football World Cup.</a:t>
            </a: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EDFB0F77-D6A1-4206-B89E-9E64DFAE4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949826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I will probably remember to pack a toothbrush.</a:t>
            </a:r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133FCB4-5533-4175-95CF-97BDAAC3A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5357814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We will possibly have a BBQ if the weather warms up this weekend.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E5BA542F-9088-497B-A853-83DC92EF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5767389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The sun will certainly come out tomorrow.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25" grpId="0"/>
      <p:bldP spid="22" grpId="0"/>
      <p:bldP spid="24" grpId="0"/>
      <p:bldP spid="50" grpId="0"/>
      <p:bldP spid="51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DD27-8588-416E-AB64-2322E09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solidFill>
                  <a:schemeClr val="tx1"/>
                </a:solidFill>
              </a:rPr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CE03-65AB-4A64-8D33-8D01D3CE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700">
                <a:solidFill>
                  <a:schemeClr val="tx1"/>
                </a:solidFill>
                <a:latin typeface="+mj-lt"/>
              </a:rPr>
              <a:t>I can read and review a statement and identify if it has been used in the text.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94879-03D2-4685-805A-83F822566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6" b="50224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4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F6C9-2A11-4C3E-9BB8-A73EC9B8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into figurative language…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FA91-FDE0-47DA-AA22-8E0992D8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figurative languages features does Hans Christian Andersen use: Metaphors, Similes, Personification etc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8E9D1-854E-440D-8B44-FC89BFF1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905125"/>
            <a:ext cx="4276725" cy="34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E5B2A-491D-48B9-A993-ABD0BBF85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4024271"/>
            <a:ext cx="5457825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08CB9E-A3C6-406A-AB40-30DADDCC3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11" y="4962165"/>
            <a:ext cx="6591300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9A3818-89EF-4A78-ACAF-C2250F0C5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030" y="2874885"/>
            <a:ext cx="3943350" cy="34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0F2680-2F34-434B-AF7D-A1CF77775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3667" y="5841999"/>
            <a:ext cx="88487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9FDE-7223-466E-9680-67AC469C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Really understanding the text…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B9FF-EDA9-4F69-802B-113548D9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you are reading a text it is important to know what has been said and what has not been said.</a:t>
            </a:r>
          </a:p>
          <a:p>
            <a:endParaRPr lang="en-GB" dirty="0"/>
          </a:p>
          <a:p>
            <a:r>
              <a:rPr lang="en-GB" dirty="0"/>
              <a:t>Diving deeper into the text and searching for true statements helps you fully understand what you have been reading.</a:t>
            </a:r>
          </a:p>
        </p:txBody>
      </p:sp>
    </p:spTree>
    <p:extLst>
      <p:ext uri="{BB962C8B-B14F-4D97-AF65-F5344CB8AC3E}">
        <p14:creationId xmlns:p14="http://schemas.microsoft.com/office/powerpoint/2010/main" val="198385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D92-50AC-4883-BC55-0FC04F8D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146981-A442-4C20-8B74-767A15A31C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228" y="722500"/>
          <a:ext cx="11849544" cy="5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2682">
                  <a:extLst>
                    <a:ext uri="{9D8B030D-6E8A-4147-A177-3AD203B41FA5}">
                      <a16:colId xmlns:a16="http://schemas.microsoft.com/office/drawing/2014/main" val="492964592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2614266536"/>
                    </a:ext>
                  </a:extLst>
                </a:gridCol>
              </a:tblGrid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Statement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or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920089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When the Ogre made the mirror, he was in a really good mood.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69210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The mirror made the loveliest landscapes looked like boiled spinach.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44968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Kay and Gerda didn’t like the Ogre.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861950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Some of the glass was </a:t>
                      </a:r>
                      <a:r>
                        <a:rPr lang="en-GB" b="1" dirty="0"/>
                        <a:t>only</a:t>
                      </a:r>
                      <a:r>
                        <a:rPr lang="en-GB" dirty="0"/>
                        <a:t> used for Window panes.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370129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People didn’t have enough space to have a little garden.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43838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The Grandma loved telling stories.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593554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After the frost, the roses bloomed so marvellously.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950672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Gerda seen Kay flying away and knew she had to help.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206282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r>
                        <a:rPr lang="en-GB" dirty="0"/>
                        <a:t>Kay said “…looked like a magnificent flower or a ten-pointed star.”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47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283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539647-C90E-4F94-AB5B-567A7675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7D514-4870-4F96-9636-9B12F7448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30792-CEEC-459C-B464-D569E776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93114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B081-BC61-4290-B282-336BE7FC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705"/>
            <a:ext cx="10772775" cy="945472"/>
          </a:xfrm>
        </p:spPr>
        <p:txBody>
          <a:bodyPr/>
          <a:lstStyle/>
          <a:p>
            <a:r>
              <a:rPr lang="en-GB" dirty="0"/>
              <a:t>DMM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04755-4099-4418-8BEC-76E6CA2A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2" y="887767"/>
            <a:ext cx="11727402" cy="57793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Write down the prime numbers from: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0 – 30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Write down the factors of: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A) 24                         B) 63                   C) 80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Complete the sequence: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500, 1000, _____, 2000,______,______,______, 4000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220, 440, 660, _____, ______,______, 1540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 the bus stop method to work out: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A) 1246 ÷ 2 =                  B) 6930 ÷ 3 =              C) 7590 ÷ 5 =</a:t>
            </a:r>
          </a:p>
        </p:txBody>
      </p:sp>
    </p:spTree>
    <p:extLst>
      <p:ext uri="{BB962C8B-B14F-4D97-AF65-F5344CB8AC3E}">
        <p14:creationId xmlns:p14="http://schemas.microsoft.com/office/powerpoint/2010/main" val="153020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539647-C90E-4F94-AB5B-567A7675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30466-0834-4D1F-85A3-DD928427B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380" b="63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79879-3005-4AA7-B164-428BE9E4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CC18-BB76-4DB6-8774-86B81A73E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4206876"/>
            <a:ext cx="9228201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I can use and solve squared number problems.</a:t>
            </a:r>
          </a:p>
        </p:txBody>
      </p:sp>
    </p:spTree>
    <p:extLst>
      <p:ext uri="{BB962C8B-B14F-4D97-AF65-F5344CB8AC3E}">
        <p14:creationId xmlns:p14="http://schemas.microsoft.com/office/powerpoint/2010/main" val="194645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19550" y="334777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		What is the sum of 6 and 9?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		What is the product of 6 and 9?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		6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   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		List the factors of 16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4401205"/>
              </a:xfrm>
              <a:prstGeom prst="rect">
                <a:avLst/>
              </a:prstGeom>
              <a:blipFill>
                <a:blip r:embed="rId2"/>
                <a:stretch>
                  <a:fillRect l="-1626" t="-1385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54934" y="2927618"/>
            <a:ext cx="5094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38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DD1E-AE66-4E7D-91CD-E7987D92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SPaG – Adverbs for possibility 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25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19550" y="334777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		What is the sum of 6 and 9?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		What is the product of 6 and 9?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		6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   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		List the factors of 16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4401205"/>
              </a:xfrm>
              <a:prstGeom prst="rect">
                <a:avLst/>
              </a:prstGeom>
              <a:blipFill>
                <a:blip r:embed="rId3"/>
                <a:stretch>
                  <a:fillRect l="-1626" t="-1385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69526" y="2927618"/>
            <a:ext cx="5094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5787" y="334776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1044" y="1613688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3169" y="2927618"/>
            <a:ext cx="62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6885" y="4171120"/>
            <a:ext cx="209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1, 2, 4, 8, 16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52063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21168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90273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59378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28483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97588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94021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63126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32231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1513" y="1532766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row of 9 is equal to 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1573" y="1532766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and 9 are factors of 9</a:t>
            </a:r>
          </a:p>
        </p:txBody>
      </p:sp>
      <p:sp>
        <p:nvSpPr>
          <p:cNvPr id="15" name="Oval 14"/>
          <p:cNvSpPr/>
          <p:nvPr/>
        </p:nvSpPr>
        <p:spPr>
          <a:xfrm>
            <a:off x="6430796" y="28248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99901" y="28248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69006" y="28248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27501" y="36972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96606" y="36972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65711" y="36972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30796" y="4601112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99901" y="4601112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169006" y="4601112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7377" y="2479966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rows of 3 are equal to 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47376" y="3253976"/>
            <a:ext cx="262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is a factor of 9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6427501" y="2685283"/>
            <a:ext cx="2458210" cy="86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073478" y="2842766"/>
            <a:ext cx="0" cy="24783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7941" y="2149225"/>
            <a:ext cx="64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16998" y="3774696"/>
            <a:ext cx="64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77490" y="4463865"/>
            <a:ext cx="438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Using 9 counters it is possible to make a square.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30184" y="5548125"/>
            <a:ext cx="438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is a square number.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3" y="501137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10 a square number?</a:t>
            </a:r>
          </a:p>
        </p:txBody>
      </p:sp>
      <p:sp>
        <p:nvSpPr>
          <p:cNvPr id="7" name="Oval 6"/>
          <p:cNvSpPr/>
          <p:nvPr/>
        </p:nvSpPr>
        <p:spPr>
          <a:xfrm>
            <a:off x="2297051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70590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82170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55709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5235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18774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40287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13826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71116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4655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43912" y="25453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36472" y="25453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29031" y="25453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43090" y="312667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42453" y="312667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23167" y="312667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43090" y="370803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32182" y="370803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29031" y="370803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343090" y="428939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78822" y="258311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90402" y="258311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63941" y="258311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77304" y="315770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81590" y="315770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4655" y="258311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77304" y="373229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44655" y="317705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963941" y="315770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77879" y="373229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7038" y="501137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3" y="501137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1) Is 4 a square number?</a:t>
            </a:r>
          </a:p>
        </p:txBody>
      </p:sp>
      <p:sp>
        <p:nvSpPr>
          <p:cNvPr id="21" name="Oval 20"/>
          <p:cNvSpPr/>
          <p:nvPr/>
        </p:nvSpPr>
        <p:spPr>
          <a:xfrm>
            <a:off x="2656725" y="110936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21140" y="110936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56725" y="166758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21140" y="166758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94447" y="379777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98732" y="379799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94447" y="437236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198733" y="437236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94447" y="494695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198732" y="494695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7699" y="538444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421" y="426534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93264" y="5692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14437" y="3192483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 Is 6 a square number?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54268" y="3192483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42" name="Oval 41"/>
          <p:cNvSpPr/>
          <p:nvPr/>
        </p:nvSpPr>
        <p:spPr>
          <a:xfrm>
            <a:off x="5363143" y="407091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910664" y="407091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63143" y="4638827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58186" y="407091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57878" y="4638827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910664" y="4638827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8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6" grpId="0" animBg="1"/>
      <p:bldP spid="37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4639711" y="121160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077972" y="176105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39711" y="176664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664" y="463902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25507" y="60659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91514" y="3108077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Does this show that 8 is a square number?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26816" y="4083138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42" name="Oval 41"/>
          <p:cNvSpPr/>
          <p:nvPr/>
        </p:nvSpPr>
        <p:spPr>
          <a:xfrm>
            <a:off x="3519969" y="231903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16233" y="176374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77972" y="232462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516233" y="121160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77972" y="121160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35975" y="232462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9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270285" y="7487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39390" y="7487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8495" y="7487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66990" y="16211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36095" y="16211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05200" y="16211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70285" y="2525053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39390" y="2525053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08495" y="2525053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266990" y="620429"/>
            <a:ext cx="245821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12967" y="766707"/>
            <a:ext cx="0" cy="24783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7430" y="73166"/>
            <a:ext cx="64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56487" y="1698637"/>
            <a:ext cx="64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44972" y="3389732"/>
            <a:ext cx="545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rows of 3 counters is equal to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89293" y="4057631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33540" y="4751173"/>
            <a:ext cx="685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product of an integer multiplied by itself is a square number.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3244972" y="5220291"/>
            <a:ext cx="1107908" cy="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985260" y="4503420"/>
            <a:ext cx="1062990" cy="426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648200" y="4137660"/>
            <a:ext cx="251460" cy="3657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259360" y="4137660"/>
            <a:ext cx="251460" cy="3657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5249086" y="5224101"/>
            <a:ext cx="10579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V="1">
            <a:off x="7885292" y="5220291"/>
            <a:ext cx="1107908" cy="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58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9" grpId="0"/>
      <p:bldP spid="30" grpId="0"/>
      <p:bldP spid="32" grpId="0"/>
      <p:bldP spid="33" grpId="0"/>
      <p:bldP spid="8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6687971" y="489230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3) 49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3189" y="1434262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85940" y="505422"/>
            <a:ext cx="685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product of an integer multiplied by itself is a square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735279" y="2003122"/>
                <a:ext cx="2098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alibri" panose="020F0502020204030204" pitchFamily="34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30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9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79" y="2003122"/>
                <a:ext cx="2098678" cy="523220"/>
              </a:xfrm>
              <a:prstGeom prst="rect">
                <a:avLst/>
              </a:prstGeom>
              <a:blipFill>
                <a:blip r:embed="rId3"/>
                <a:stretch>
                  <a:fillRect t="-15294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379591" y="2782036"/>
                <a:ext cx="2098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alibri" panose="020F0502020204030204" pitchFamily="34" charset="0"/>
                          </a:rPr>
                          <m:t>1) 4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30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591" y="2782036"/>
                <a:ext cx="2098678" cy="523220"/>
              </a:xfrm>
              <a:prstGeom prst="rect">
                <a:avLst/>
              </a:prstGeom>
              <a:blipFill>
                <a:blip r:embed="rId4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379591" y="343591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606801" y="3329226"/>
            <a:ext cx="655569" cy="736600"/>
          </a:xfrm>
          <a:prstGeom prst="mathMultiply">
            <a:avLst>
              <a:gd name="adj1" fmla="val 138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94025" y="2727328"/>
            <a:ext cx="169622" cy="2494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9591" y="343591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5692" y="2820148"/>
            <a:ext cx="339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multiplied by itself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3322" y="2820148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50185" y="3970395"/>
            <a:ext cx="734594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146804" y="411308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2379591" y="4898192"/>
                <a:ext cx="2098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alibri" panose="020F0502020204030204" pitchFamily="34" charset="0"/>
                          </a:rPr>
                          <m:t>2) 5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30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591" y="4898192"/>
                <a:ext cx="2098678" cy="523220"/>
              </a:xfrm>
              <a:prstGeom prst="rect">
                <a:avLst/>
              </a:prstGeom>
              <a:blipFill>
                <a:blip r:embed="rId6"/>
                <a:stretch>
                  <a:fillRect t="-15294" b="-30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898812" y="4892306"/>
            <a:ext cx="5094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337487" y="4716798"/>
                <a:ext cx="360996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2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2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487" y="4716798"/>
                <a:ext cx="360996" cy="513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2450990" y="3520632"/>
            <a:ext cx="234950" cy="3580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28895" y="3520632"/>
            <a:ext cx="234950" cy="3580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cxnSpLocks/>
            <a:stCxn id="7" idx="2"/>
          </p:cNvCxnSpPr>
          <p:nvPr/>
        </p:nvCxnSpPr>
        <p:spPr>
          <a:xfrm flipH="1">
            <a:off x="2614378" y="2976751"/>
            <a:ext cx="464458" cy="52803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7" idx="2"/>
          </p:cNvCxnSpPr>
          <p:nvPr/>
        </p:nvCxnSpPr>
        <p:spPr>
          <a:xfrm>
            <a:off x="3078836" y="2976751"/>
            <a:ext cx="74498" cy="55737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34399" y="538806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4396" y="489230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13235" y="5487154"/>
            <a:ext cx="270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__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__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Calibri" panose="020F0502020204030204" pitchFamily="34" charset="0"/>
              </a:rPr>
              <a:t>49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10933" y="5471474"/>
            <a:ext cx="57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64443" y="5465710"/>
            <a:ext cx="57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64315" y="4892306"/>
            <a:ext cx="57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4930481" y="2002471"/>
                <a:ext cx="3812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"3 </m:t>
                      </m:r>
                      <m:r>
                        <m:rPr>
                          <m:nor/>
                        </m:rP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squared</m:t>
                      </m:r>
                      <m:r>
                        <m:rPr>
                          <m:nor/>
                        </m:rP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is</m:t>
                      </m:r>
                      <m:r>
                        <m:rPr>
                          <m:nor/>
                        </m:rP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equal</m:t>
                      </m:r>
                      <m:r>
                        <m:rPr>
                          <m:nor/>
                        </m:rP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to</m:t>
                      </m:r>
                      <m:r>
                        <m:rPr>
                          <m:nor/>
                        </m:rP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pitchFamily="34" charset="0"/>
                        </a:rPr>
                        <m:t> 9"</m:t>
                      </m:r>
                    </m:oMath>
                  </m:oMathPara>
                </a14:m>
                <a:endParaRPr kumimoji="0" lang="en-GB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81" y="2002471"/>
                <a:ext cx="381256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55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8" grpId="0"/>
      <p:bldP spid="34" grpId="0"/>
      <p:bldP spid="36" grpId="0"/>
      <p:bldP spid="36" grpId="1"/>
      <p:bldP spid="4" grpId="0" animBg="1"/>
      <p:bldP spid="4" grpId="1" animBg="1"/>
      <p:bldP spid="7" grpId="0" animBg="1"/>
      <p:bldP spid="44" grpId="0"/>
      <p:bldP spid="45" grpId="0"/>
      <p:bldP spid="46" grpId="0"/>
      <p:bldP spid="51" grpId="0"/>
      <p:bldP spid="52" grpId="0"/>
      <p:bldP spid="9" grpId="0" animBg="1"/>
      <p:bldP spid="10" grpId="0"/>
      <p:bldP spid="54" grpId="0" animBg="1"/>
      <p:bldP spid="55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876763" y="515159"/>
            <a:ext cx="685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Dora is thinking of a square number.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6763" y="1038379"/>
            <a:ext cx="233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is odd.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76763" y="1561599"/>
            <a:ext cx="343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Its digits sum to 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68645" y="2084819"/>
            <a:ext cx="686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is one more than a multiple of 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84881" y="2750798"/>
            <a:ext cx="685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number is Dora thinking of?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4760" y="-33701"/>
            <a:ext cx="1322754" cy="193851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68742" y="4695692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56890" y="4713279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840397" y="2036179"/>
            <a:ext cx="2136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64401" y="3456420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3060" y="3459288"/>
            <a:ext cx="171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65433" y="3982508"/>
            <a:ext cx="340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41’s digits sum to 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17807" y="4713279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43017" y="4713279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10041" y="5210315"/>
            <a:ext cx="171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68646" y="1038379"/>
            <a:ext cx="1949161" cy="5232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93894" y="4713279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18037" y="5081756"/>
            <a:ext cx="171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93894" y="5670721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pic>
        <p:nvPicPr>
          <p:cNvPr id="1026" name="Picture 2" descr="Tick Mark Ok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19" y="1581789"/>
            <a:ext cx="523582" cy="4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Tick Mark Ok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46" y="1021518"/>
            <a:ext cx="523582" cy="4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Tick Mark Ok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71" y="2140805"/>
            <a:ext cx="523582" cy="4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7007956" y="2735725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018" y="3106527"/>
            <a:ext cx="747045" cy="74704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043861" y="32492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4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7" grpId="0"/>
      <p:bldP spid="40" grpId="0"/>
      <p:bldP spid="41" grpId="0"/>
      <p:bldP spid="42" grpId="0"/>
      <p:bldP spid="42" grpId="1"/>
      <p:bldP spid="43" grpId="0"/>
      <p:bldP spid="43" grpId="1"/>
      <p:bldP spid="48" grpId="0"/>
      <p:bldP spid="48" grpId="1"/>
      <p:bldP spid="49" grpId="0"/>
      <p:bldP spid="50" grpId="0"/>
      <p:bldP spid="64" grpId="0"/>
      <p:bldP spid="64" grpId="1"/>
      <p:bldP spid="6" grpId="0" animBg="1"/>
      <p:bldP spid="6" grpId="1" animBg="1"/>
      <p:bldP spid="65" grpId="0"/>
      <p:bldP spid="67" grpId="0"/>
      <p:bldP spid="67" grpId="1"/>
      <p:bldP spid="68" grpId="0"/>
      <p:bldP spid="71" grpId="0"/>
      <p:bldP spid="73" grpId="0"/>
      <p:bldP spid="7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4DE935FB-50E6-4491-B44C-890964D9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Is an Adverb?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75462-E4A1-44DE-B5D2-516EAD789D66}"/>
              </a:ext>
            </a:extLst>
          </p:cNvPr>
          <p:cNvSpPr/>
          <p:nvPr/>
        </p:nvSpPr>
        <p:spPr>
          <a:xfrm>
            <a:off x="2279650" y="1352551"/>
            <a:ext cx="7632700" cy="492125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A11BE33-FBEF-48C8-BEB3-16A1BFBA8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1377950"/>
            <a:ext cx="73088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Can you remember what an adverb does? Which of these are adverbs?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Sort them into the correct places in the table.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57385B-B07E-455C-84C7-D5B14FE76D97}"/>
              </a:ext>
            </a:extLst>
          </p:cNvPr>
          <p:cNvGraphicFramePr>
            <a:graphicFrameLocks noGrp="1"/>
          </p:cNvGraphicFramePr>
          <p:nvPr/>
        </p:nvGraphicFramePr>
        <p:xfrm>
          <a:off x="2279650" y="2708276"/>
          <a:ext cx="7632700" cy="21828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val="1708220173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770053793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Adverbs</a:t>
                      </a:r>
                    </a:p>
                  </a:txBody>
                  <a:tcPr marT="45724" marB="45724">
                    <a:solidFill>
                      <a:srgbClr val="5C9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Not Adverbs</a:t>
                      </a:r>
                    </a:p>
                  </a:txBody>
                  <a:tcPr marT="45724" marB="45724">
                    <a:solidFill>
                      <a:srgbClr val="5C9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68449"/>
                  </a:ext>
                </a:extLst>
              </a:tr>
              <a:tr h="1817017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24" marB="45724">
                    <a:solidFill>
                      <a:srgbClr val="BADD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</a:txBody>
                  <a:tcPr marT="45724" marB="45724">
                    <a:solidFill>
                      <a:srgbClr val="BADD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0857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A77D149-5AC0-4392-872F-9FDFAB2A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31" y="5262563"/>
            <a:ext cx="671979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busy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E17AE-B9E1-44E9-85F1-0DBB7939A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41" y="5727700"/>
            <a:ext cx="787395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totally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3D15E3-3967-411B-8A0F-BCA9B0B5F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714" y="5256213"/>
            <a:ext cx="909637" cy="368300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always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6E17D-2109-4C82-B1B7-E9FFA5CF7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726114"/>
            <a:ext cx="842962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smelly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00E66-A32F-4E0F-A68B-B36E20DB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387" y="5259388"/>
            <a:ext cx="1184940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yesterday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4A1193-A8FC-4765-88AD-77D2738C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5262564"/>
            <a:ext cx="622300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very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0DB504-5B64-4335-832D-6AAB8B7CC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4" y="5262564"/>
            <a:ext cx="803275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lonely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0415F6-B30B-4C99-8989-2D470E58B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6" y="5256213"/>
            <a:ext cx="915635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happily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E89BC-0217-4C23-8687-CE0847BA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243" y="5262563"/>
            <a:ext cx="684803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rainy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87B9DA-B109-447E-8E97-6FEE62E9A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9" y="5726114"/>
            <a:ext cx="1017587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daytime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AD22DC-6DB5-41CC-BC59-B8D0DEC9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4" y="5726113"/>
            <a:ext cx="864339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angrily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417F6-191D-487E-A566-64E2409DE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5726114"/>
            <a:ext cx="898525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furious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1D414A-A9DF-4465-8F27-53A64EA8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476" y="5719763"/>
            <a:ext cx="556563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sad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648C48-028D-42BE-92B5-7F98DC2B3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2264" y="5726113"/>
            <a:ext cx="659155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daily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937 -0.3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28907 -0.3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10035 -0.31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7708 -0.182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416 L 0.03646 -0.256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29444 -0.310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4276 -0.222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30851 -0.210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45659 -0.2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44757 -0.188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37431 -0.19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5451 -0.3451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8646 -0.3578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59826 -0.2835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6 - 10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44103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9E97-05F6-466C-8421-7ADBDE31F2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C1A97-0077-41A2-BD86-24CA437D1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AFE8E-CBDD-4929-8146-7ABDE0701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38080"/>
            <a:ext cx="8734425" cy="63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2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0C2D-4F69-4DFE-B477-376158EE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93F3-F55E-4334-8447-3D7C05712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168E5-9CB1-46D7-9768-DF4CF9D1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533400"/>
            <a:ext cx="82105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40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7A75-2050-4267-8F77-2ABAACB3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lunch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Graphic 5" descr="Fork and knife">
            <a:extLst>
              <a:ext uri="{FF2B5EF4-FFF2-40B4-BE49-F238E27FC236}">
                <a16:creationId xmlns:a16="http://schemas.microsoft.com/office/drawing/2014/main" id="{52EA87A4-64EF-4AF5-AC14-F2D23750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18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EB14-EDBD-4E88-A8CD-141D4D54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738" y="770467"/>
            <a:ext cx="6298065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Geography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76A66FD-0E73-40FC-85AC-A555A7BD3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7" r="26560" b="-2"/>
          <a:stretch/>
        </p:blipFill>
        <p:spPr>
          <a:xfrm>
            <a:off x="-10288" y="10"/>
            <a:ext cx="4628007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018D422-92FF-418B-B719-158DF0CC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Which Word Is Being Modified?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41746E-D0E9-42B9-A66F-874DD6053A56}"/>
              </a:ext>
            </a:extLst>
          </p:cNvPr>
          <p:cNvSpPr/>
          <p:nvPr/>
        </p:nvSpPr>
        <p:spPr>
          <a:xfrm>
            <a:off x="2279650" y="1352550"/>
            <a:ext cx="7632700" cy="723900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C52812D-8F52-4272-97E1-7C8EEBC1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1368425"/>
            <a:ext cx="7308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In the following sentences an adverb has been circled, but which word is it modifying?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67E0AA7F-0867-4501-83A2-F521AC7D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2251076"/>
            <a:ext cx="7308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Sam eats his crisps noisily.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I am so excited about our school trip to the zoo.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She could possibly be the worst driver in the world.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Jacob walked incredibly slowly to the head’s office.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Kara has amazingly bright pink hair at the moment.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1051AF-413F-43D5-882D-AC327852973B}"/>
              </a:ext>
            </a:extLst>
          </p:cNvPr>
          <p:cNvSpPr/>
          <p:nvPr/>
        </p:nvSpPr>
        <p:spPr>
          <a:xfrm>
            <a:off x="2279650" y="5267325"/>
            <a:ext cx="7632700" cy="725488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Extension: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Can you identify which part of speech the modified words were?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101CD0-860E-46F9-9EC0-1B09E2D246A3}"/>
              </a:ext>
            </a:extLst>
          </p:cNvPr>
          <p:cNvSpPr/>
          <p:nvPr/>
        </p:nvSpPr>
        <p:spPr>
          <a:xfrm>
            <a:off x="3265488" y="2852738"/>
            <a:ext cx="328612" cy="330200"/>
          </a:xfrm>
          <a:prstGeom prst="ellipse">
            <a:avLst/>
          </a:prstGeom>
          <a:noFill/>
          <a:ln w="28575">
            <a:solidFill>
              <a:srgbClr val="5C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ACA848-E42B-4D82-8DC0-EFD858B0C4EF}"/>
              </a:ext>
            </a:extLst>
          </p:cNvPr>
          <p:cNvSpPr/>
          <p:nvPr/>
        </p:nvSpPr>
        <p:spPr>
          <a:xfrm>
            <a:off x="4727576" y="2309813"/>
            <a:ext cx="823913" cy="330200"/>
          </a:xfrm>
          <a:prstGeom prst="ellipse">
            <a:avLst/>
          </a:prstGeom>
          <a:noFill/>
          <a:ln w="28575">
            <a:solidFill>
              <a:srgbClr val="5C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E6A9B3-342D-4AD7-ADF8-CA3033998BEB}"/>
              </a:ext>
            </a:extLst>
          </p:cNvPr>
          <p:cNvSpPr/>
          <p:nvPr/>
        </p:nvSpPr>
        <p:spPr>
          <a:xfrm>
            <a:off x="3771901" y="3429001"/>
            <a:ext cx="955675" cy="328613"/>
          </a:xfrm>
          <a:prstGeom prst="ellipse">
            <a:avLst/>
          </a:prstGeom>
          <a:noFill/>
          <a:ln w="28575">
            <a:solidFill>
              <a:srgbClr val="5C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8F90E53-678C-4516-8A59-2FA50A3407AB}"/>
              </a:ext>
            </a:extLst>
          </p:cNvPr>
          <p:cNvSpPr/>
          <p:nvPr/>
        </p:nvSpPr>
        <p:spPr>
          <a:xfrm>
            <a:off x="4157663" y="3914776"/>
            <a:ext cx="1103312" cy="411163"/>
          </a:xfrm>
          <a:prstGeom prst="ellipse">
            <a:avLst/>
          </a:prstGeom>
          <a:noFill/>
          <a:ln w="28575">
            <a:solidFill>
              <a:srgbClr val="5C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DE1747-D9E3-4950-BDE2-4CE2B472675F}"/>
              </a:ext>
            </a:extLst>
          </p:cNvPr>
          <p:cNvSpPr/>
          <p:nvPr/>
        </p:nvSpPr>
        <p:spPr>
          <a:xfrm>
            <a:off x="3733801" y="4471988"/>
            <a:ext cx="1103313" cy="411162"/>
          </a:xfrm>
          <a:prstGeom prst="ellipse">
            <a:avLst/>
          </a:prstGeom>
          <a:noFill/>
          <a:ln w="28575">
            <a:solidFill>
              <a:srgbClr val="5C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0CC3DE-FD47-4AB0-A7E2-41F0B9D6A0CB}"/>
              </a:ext>
            </a:extLst>
          </p:cNvPr>
          <p:cNvSpPr/>
          <p:nvPr/>
        </p:nvSpPr>
        <p:spPr>
          <a:xfrm>
            <a:off x="3271839" y="2320925"/>
            <a:ext cx="460375" cy="3302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921B22C-6AB6-4363-ADA8-E42BC13280DA}"/>
              </a:ext>
            </a:extLst>
          </p:cNvPr>
          <p:cNvSpPr/>
          <p:nvPr/>
        </p:nvSpPr>
        <p:spPr>
          <a:xfrm>
            <a:off x="3551239" y="2868613"/>
            <a:ext cx="815975" cy="32861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D4CFB6-AB5A-4A04-8EAC-220A5C226E1D}"/>
              </a:ext>
            </a:extLst>
          </p:cNvPr>
          <p:cNvSpPr/>
          <p:nvPr/>
        </p:nvSpPr>
        <p:spPr>
          <a:xfrm>
            <a:off x="4622800" y="3405188"/>
            <a:ext cx="374650" cy="3302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A3B92-CEAD-44FF-828D-93F956AFC4A2}"/>
              </a:ext>
            </a:extLst>
          </p:cNvPr>
          <p:cNvSpPr/>
          <p:nvPr/>
        </p:nvSpPr>
        <p:spPr>
          <a:xfrm>
            <a:off x="5251451" y="3989389"/>
            <a:ext cx="733425" cy="29368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274457-D4B7-491A-B52D-CC00FE5E7212}"/>
              </a:ext>
            </a:extLst>
          </p:cNvPr>
          <p:cNvSpPr/>
          <p:nvPr/>
        </p:nvSpPr>
        <p:spPr>
          <a:xfrm>
            <a:off x="4832350" y="4457701"/>
            <a:ext cx="719138" cy="41116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D37B0D7A-9DBD-4502-A1CC-E702F629D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2251076"/>
            <a:ext cx="12842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54EBE">
                    <a:lumMod val="75000"/>
                  </a:srgbClr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verb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D1C2B54C-6D61-4CDA-9E39-4385112D5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075" y="2774951"/>
            <a:ext cx="12842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54EBE">
                    <a:lumMod val="75000"/>
                  </a:srgbClr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adjective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BCC46D13-B496-484F-B371-B16BA0BB0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075" y="3344864"/>
            <a:ext cx="12842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54EBE">
                    <a:lumMod val="75000"/>
                  </a:srgbClr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verb</a:t>
            </a: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F1B5063D-1AC1-4A42-B7B5-85A67155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075" y="3903664"/>
            <a:ext cx="12842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54EBE">
                    <a:lumMod val="75000"/>
                  </a:srgbClr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adverb</a:t>
            </a: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4F81885B-05F5-40EA-9594-0576B99D9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075" y="4445001"/>
            <a:ext cx="12842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54EBE">
                    <a:lumMod val="75000"/>
                  </a:srgbClr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adjective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0E0DDC24-F316-42FA-86B4-D17DE3AE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Classifying Adverbs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C9426-6FB5-4EF4-BBA4-BAEF649AF51F}"/>
              </a:ext>
            </a:extLst>
          </p:cNvPr>
          <p:cNvSpPr/>
          <p:nvPr/>
        </p:nvSpPr>
        <p:spPr>
          <a:xfrm>
            <a:off x="2279650" y="1352551"/>
            <a:ext cx="7632700" cy="752475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46FE875B-F79A-49E7-84CE-450F0FC72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1377950"/>
            <a:ext cx="73088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Adverbs can be grouped into types; time, place, manner, degree, frequency and possibility. Can you group the following?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625F5A1-90BE-4F2F-A416-A3FBD9B47F41}"/>
              </a:ext>
            </a:extLst>
          </p:cNvPr>
          <p:cNvGraphicFramePr>
            <a:graphicFrameLocks noGrp="1"/>
          </p:cNvGraphicFramePr>
          <p:nvPr/>
        </p:nvGraphicFramePr>
        <p:xfrm>
          <a:off x="2152650" y="2201864"/>
          <a:ext cx="7861300" cy="23955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0217">
                  <a:extLst>
                    <a:ext uri="{9D8B030D-6E8A-4147-A177-3AD203B41FA5}">
                      <a16:colId xmlns:a16="http://schemas.microsoft.com/office/drawing/2014/main" val="1708220173"/>
                    </a:ext>
                  </a:extLst>
                </a:gridCol>
                <a:gridCol w="1310216">
                  <a:extLst>
                    <a:ext uri="{9D8B030D-6E8A-4147-A177-3AD203B41FA5}">
                      <a16:colId xmlns:a16="http://schemas.microsoft.com/office/drawing/2014/main" val="2167007506"/>
                    </a:ext>
                  </a:extLst>
                </a:gridCol>
                <a:gridCol w="1310217">
                  <a:extLst>
                    <a:ext uri="{9D8B030D-6E8A-4147-A177-3AD203B41FA5}">
                      <a16:colId xmlns:a16="http://schemas.microsoft.com/office/drawing/2014/main" val="2663737897"/>
                    </a:ext>
                  </a:extLst>
                </a:gridCol>
                <a:gridCol w="1310217">
                  <a:extLst>
                    <a:ext uri="{9D8B030D-6E8A-4147-A177-3AD203B41FA5}">
                      <a16:colId xmlns:a16="http://schemas.microsoft.com/office/drawing/2014/main" val="770053793"/>
                    </a:ext>
                  </a:extLst>
                </a:gridCol>
                <a:gridCol w="1310216">
                  <a:extLst>
                    <a:ext uri="{9D8B030D-6E8A-4147-A177-3AD203B41FA5}">
                      <a16:colId xmlns:a16="http://schemas.microsoft.com/office/drawing/2014/main" val="4154423086"/>
                    </a:ext>
                  </a:extLst>
                </a:gridCol>
                <a:gridCol w="1310217">
                  <a:extLst>
                    <a:ext uri="{9D8B030D-6E8A-4147-A177-3AD203B41FA5}">
                      <a16:colId xmlns:a16="http://schemas.microsoft.com/office/drawing/2014/main" val="561668934"/>
                    </a:ext>
                  </a:extLst>
                </a:gridCol>
              </a:tblGrid>
              <a:tr h="5791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Adverbs of Time</a:t>
                      </a:r>
                    </a:p>
                  </a:txBody>
                  <a:tcPr marL="91449" marR="91449" marT="45710" marB="45710">
                    <a:solidFill>
                      <a:srgbClr val="5C9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Adverbs of Place</a:t>
                      </a:r>
                    </a:p>
                  </a:txBody>
                  <a:tcPr marL="91449" marR="91449" marT="45710" marB="45710">
                    <a:solidFill>
                      <a:srgbClr val="5C9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Adverbs of Manner</a:t>
                      </a:r>
                    </a:p>
                  </a:txBody>
                  <a:tcPr marL="91449" marR="91449" marT="45710" marB="45710">
                    <a:solidFill>
                      <a:srgbClr val="5C9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Adverbs of Degree</a:t>
                      </a:r>
                    </a:p>
                  </a:txBody>
                  <a:tcPr marL="91449" marR="91449" marT="45710" marB="45710">
                    <a:solidFill>
                      <a:srgbClr val="5C9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Adverbs of Frequency</a:t>
                      </a:r>
                    </a:p>
                  </a:txBody>
                  <a:tcPr marL="91449" marR="91449" marT="45710" marB="45710">
                    <a:solidFill>
                      <a:srgbClr val="5C9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Adverbs of Possibility</a:t>
                      </a:r>
                    </a:p>
                  </a:txBody>
                  <a:tcPr marL="91449" marR="91449" marT="45710" marB="45710">
                    <a:solidFill>
                      <a:srgbClr val="5C9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68449"/>
                  </a:ext>
                </a:extLst>
              </a:tr>
              <a:tr h="1816437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9" marR="91449" marT="45710" marB="45710">
                    <a:solidFill>
                      <a:srgbClr val="BADD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9" marR="91449" marT="45710" marB="45710">
                    <a:solidFill>
                      <a:srgbClr val="BADD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9" marR="91449" marT="45710" marB="45710">
                    <a:solidFill>
                      <a:srgbClr val="BADD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</a:txBody>
                  <a:tcPr marL="91449" marR="91449" marT="45710" marB="45710">
                    <a:solidFill>
                      <a:srgbClr val="BADD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9" marR="91449" marT="45710" marB="45710">
                    <a:solidFill>
                      <a:srgbClr val="BADD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9" marR="91449" marT="45710" marB="45710">
                    <a:solidFill>
                      <a:srgbClr val="BADD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0857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DF468CD9-FA6E-4B05-A379-03395DAF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6" y="4683125"/>
            <a:ext cx="659155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daily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2C5AFD-0AF2-46C8-A2C4-9BC3E54F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9" y="4683125"/>
            <a:ext cx="646331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581B1-B9D1-4E6D-ADAC-33716DC5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4683125"/>
            <a:ext cx="1184940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yesterday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C346E1-3701-4EBA-9589-D2BF97BD0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4" y="4668839"/>
            <a:ext cx="1336675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downstairs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87832F-062E-48DE-8196-CB18D94F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673600"/>
            <a:ext cx="622300" cy="369888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very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780A2E-0199-4884-B743-516E74E05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063" y="4673600"/>
            <a:ext cx="1043876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certainly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69648A-70E9-4103-889E-C9B06133F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4673600"/>
            <a:ext cx="1095172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definitely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61CC08-DAB4-4E97-8C68-6085FC6C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6" y="5110163"/>
            <a:ext cx="1244251" cy="338554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everywhere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54BEA8-5E73-48A2-81E3-F12A905A6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1" y="5110163"/>
            <a:ext cx="841375" cy="368300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slowly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7AFF36-FA9D-43E7-A0BE-A63853134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6" y="5110163"/>
            <a:ext cx="915635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happily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CC89FD-955D-4F27-A471-0502A0B3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864" y="4683125"/>
            <a:ext cx="561975" cy="369888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fast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735E2D-0D87-4E0E-9A18-31E2EBD03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4" y="5119688"/>
            <a:ext cx="761747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never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2B59BB-2CE8-4D6D-BC0B-09988CDD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5118100"/>
            <a:ext cx="698500" cy="369888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often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F34DE7-74F4-4173-B5AF-E41AFF605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5110163"/>
            <a:ext cx="836612" cy="368300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nearly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C8AEF2-C63E-433D-B540-9662A13A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6" y="5110163"/>
            <a:ext cx="787395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below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B074CE-ECCD-4A86-9E3F-D5872879D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6" y="5554663"/>
            <a:ext cx="696913" cy="368300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quite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1F7021-5061-4474-8818-ADE9DFA6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4" y="5554663"/>
            <a:ext cx="909637" cy="368300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always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F267E9-6B09-4C9F-8F28-0496C3FC1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9" y="5562600"/>
            <a:ext cx="617537" cy="369888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now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E49AFA-1F35-4201-A55E-86B0CB51D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1" y="5554663"/>
            <a:ext cx="736099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really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086034-3785-41FF-B847-8361D9A7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5554663"/>
            <a:ext cx="1300356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sometimes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4E2DE2-F1AC-4EF8-9A0B-C29E61B40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5545138"/>
            <a:ext cx="1162050" cy="35401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incredibly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D35EDD-F890-454C-BF61-7770D080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239" y="5545139"/>
            <a:ext cx="1081087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last year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253038-6073-4261-ACEC-8A24DEDE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6" y="5984875"/>
            <a:ext cx="1018227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possibly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66070CC-5794-4507-B6FF-B0849D20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9" y="5978525"/>
            <a:ext cx="877163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maybe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43288B-37FA-4157-AFFA-EBADA78027DC}"/>
              </a:ext>
            </a:extLst>
          </p:cNvPr>
          <p:cNvCxnSpPr/>
          <p:nvPr/>
        </p:nvCxnSpPr>
        <p:spPr>
          <a:xfrm>
            <a:off x="3459163" y="2784476"/>
            <a:ext cx="0" cy="18129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5C083F-179B-413B-90BF-0C40B93DBCBA}"/>
              </a:ext>
            </a:extLst>
          </p:cNvPr>
          <p:cNvCxnSpPr/>
          <p:nvPr/>
        </p:nvCxnSpPr>
        <p:spPr>
          <a:xfrm>
            <a:off x="4767263" y="2776539"/>
            <a:ext cx="0" cy="18129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B0920D-8B1D-471C-AF2D-0006606AD650}"/>
              </a:ext>
            </a:extLst>
          </p:cNvPr>
          <p:cNvCxnSpPr/>
          <p:nvPr/>
        </p:nvCxnSpPr>
        <p:spPr>
          <a:xfrm>
            <a:off x="6091238" y="2784476"/>
            <a:ext cx="0" cy="18129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A56B1B-FA36-484F-B1DB-DED427D6F6AD}"/>
              </a:ext>
            </a:extLst>
          </p:cNvPr>
          <p:cNvCxnSpPr/>
          <p:nvPr/>
        </p:nvCxnSpPr>
        <p:spPr>
          <a:xfrm>
            <a:off x="7392988" y="2776539"/>
            <a:ext cx="0" cy="18129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C3B7DD3-F2D2-42A6-9AC1-B370C77CB95A}"/>
              </a:ext>
            </a:extLst>
          </p:cNvPr>
          <p:cNvCxnSpPr/>
          <p:nvPr/>
        </p:nvCxnSpPr>
        <p:spPr>
          <a:xfrm>
            <a:off x="8702675" y="2776539"/>
            <a:ext cx="0" cy="18129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55539 -0.27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05556 -0.275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3.33333E-6 L -0.01424 -0.274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1901 -0.26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6145 -0.218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15174 -0.275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6806 -0.2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13681 -0.235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12014 -0.329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00226 -0.2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45938 -0.0712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29532 -0.2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434 -0.323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65591 -0.198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5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24496 -0.26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18142 -0.2326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4132 -0.2925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3819 -0.2384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528 L -0.19739 -0.2606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59566 -0.1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43003 -0.260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08333 -0.3317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18767 -0.257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1415 -0.2018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C81F4C6D-DF23-4CB8-BFAE-2F2FBE1A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Adverbs of Possibility Scale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34370-274B-4B53-905E-79B8A4657A97}"/>
              </a:ext>
            </a:extLst>
          </p:cNvPr>
          <p:cNvSpPr/>
          <p:nvPr/>
        </p:nvSpPr>
        <p:spPr>
          <a:xfrm>
            <a:off x="2279650" y="1352551"/>
            <a:ext cx="7632700" cy="447675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F8C736C9-595C-4A1B-8F40-EEB317E15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1377951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Adverbs of possibility tell us how likely something is to happen.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39E10-2064-4757-816D-E89C90A7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062163"/>
            <a:ext cx="1043876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certainly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B125B-BD86-40D2-8FF4-675E27AE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2062163"/>
            <a:ext cx="1095172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definitely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936892-0E33-429D-A10F-CF1E083F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2062163"/>
            <a:ext cx="877163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maybe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33AD14-141D-452E-A4CB-D324137EA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151" y="2090738"/>
            <a:ext cx="1018227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possibly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6ACDAC-95B2-486D-B5FE-AFE731A9D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2798764"/>
            <a:ext cx="1147762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obviously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61B2C1-7748-42A0-BDCE-408708697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488" y="2087564"/>
            <a:ext cx="804862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surely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D4601-C6E8-429A-8C89-3885B924E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2795589"/>
            <a:ext cx="876300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clearly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B64A7D-7D57-4D96-93E9-B858E135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9" y="2795588"/>
            <a:ext cx="1018227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perhaps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95F141-7C3B-4A5E-9067-C66A784B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326" y="2795589"/>
            <a:ext cx="1089025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probably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445774-4AF4-4F3A-85B0-744E2A7ADC0D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3427414"/>
            <a:ext cx="7632700" cy="447675"/>
            <a:chOff x="775059" y="3427097"/>
            <a:chExt cx="7632700" cy="4473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F5445C-294D-4BD9-B344-BF24117C35A9}"/>
                </a:ext>
              </a:extLst>
            </p:cNvPr>
            <p:cNvSpPr/>
            <p:nvPr/>
          </p:nvSpPr>
          <p:spPr>
            <a:xfrm>
              <a:off x="775059" y="3427097"/>
              <a:ext cx="7632700" cy="447315"/>
            </a:xfrm>
            <a:prstGeom prst="rect">
              <a:avLst/>
            </a:prstGeom>
            <a:solidFill>
              <a:srgbClr val="8BC7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2314" name="Rectangle 4">
              <a:extLst>
                <a:ext uri="{FF2B5EF4-FFF2-40B4-BE49-F238E27FC236}">
                  <a16:creationId xmlns:a16="http://schemas.microsoft.com/office/drawing/2014/main" id="{EED20F3A-B2C7-4068-9599-DDB3F4C47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909" y="3452007"/>
              <a:ext cx="7308850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Can you order them in terms of how certain something is?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CCF463-9BDF-475C-828D-FEC9E830783F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4021139"/>
            <a:ext cx="7613650" cy="593725"/>
            <a:chOff x="775059" y="4021640"/>
            <a:chExt cx="7613291" cy="593903"/>
          </a:xfrm>
        </p:grpSpPr>
        <p:grpSp>
          <p:nvGrpSpPr>
            <p:cNvPr id="12306" name="Group 23">
              <a:extLst>
                <a:ext uri="{FF2B5EF4-FFF2-40B4-BE49-F238E27FC236}">
                  <a16:creationId xmlns:a16="http://schemas.microsoft.com/office/drawing/2014/main" id="{97A36CDA-5F2C-41A0-BFDF-5EE5C259B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59" y="4021640"/>
              <a:ext cx="7613291" cy="307777"/>
              <a:chOff x="775059" y="4021640"/>
              <a:chExt cx="7613291" cy="307777"/>
            </a:xfrm>
          </p:grpSpPr>
          <p:sp>
            <p:nvSpPr>
              <p:cNvPr id="12311" name="Rectangle 17">
                <a:extLst>
                  <a:ext uri="{FF2B5EF4-FFF2-40B4-BE49-F238E27FC236}">
                    <a16:creationId xmlns:a16="http://schemas.microsoft.com/office/drawing/2014/main" id="{F923D259-8F3A-4963-B64C-AF265E467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59" y="4021640"/>
                <a:ext cx="11592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winkl" pitchFamily="2" charset="0"/>
                  </a:rPr>
                  <a:t>least certain</a:t>
                </a:r>
              </a:p>
            </p:txBody>
          </p:sp>
          <p:sp>
            <p:nvSpPr>
              <p:cNvPr id="12312" name="Rectangle 18">
                <a:extLst>
                  <a:ext uri="{FF2B5EF4-FFF2-40B4-BE49-F238E27FC236}">
                    <a16:creationId xmlns:a16="http://schemas.microsoft.com/office/drawing/2014/main" id="{11C87FF8-7F4D-4BA7-8BE5-F6073C354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6234" y="4021640"/>
                <a:ext cx="117211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winkl" pitchFamily="2" charset="0"/>
                  </a:rPr>
                  <a:t>most certain</a:t>
                </a:r>
              </a:p>
            </p:txBody>
          </p:sp>
        </p:grpSp>
        <p:grpSp>
          <p:nvGrpSpPr>
            <p:cNvPr id="12307" name="Group 24">
              <a:extLst>
                <a:ext uri="{FF2B5EF4-FFF2-40B4-BE49-F238E27FC236}">
                  <a16:creationId xmlns:a16="http://schemas.microsoft.com/office/drawing/2014/main" id="{63291312-A3BB-4E2F-9D39-59D18A7FE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8274" y="4315727"/>
              <a:ext cx="7500076" cy="299816"/>
              <a:chOff x="888274" y="4315727"/>
              <a:chExt cx="7500076" cy="299816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B776D6C-3202-4B05-8810-FF973C7E3D74}"/>
                  </a:ext>
                </a:extLst>
              </p:cNvPr>
              <p:cNvCxnSpPr/>
              <p:nvPr/>
            </p:nvCxnSpPr>
            <p:spPr>
              <a:xfrm>
                <a:off x="887767" y="4467861"/>
                <a:ext cx="7500583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A72468-10C6-4F1A-AB1A-F763E632E57A}"/>
                  </a:ext>
                </a:extLst>
              </p:cNvPr>
              <p:cNvCxnSpPr/>
              <p:nvPr/>
            </p:nvCxnSpPr>
            <p:spPr>
              <a:xfrm>
                <a:off x="887767" y="4329707"/>
                <a:ext cx="0" cy="285836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008CA4B-5B76-44AF-8DC4-4BB35CE2CB9C}"/>
                  </a:ext>
                </a:extLst>
              </p:cNvPr>
              <p:cNvCxnSpPr/>
              <p:nvPr/>
            </p:nvCxnSpPr>
            <p:spPr>
              <a:xfrm>
                <a:off x="8388350" y="4315415"/>
                <a:ext cx="0" cy="285836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ectangle 4">
            <a:extLst>
              <a:ext uri="{FF2B5EF4-FFF2-40B4-BE49-F238E27FC236}">
                <a16:creationId xmlns:a16="http://schemas.microsoft.com/office/drawing/2014/main" id="{091DD9D3-FBC7-41F1-9DA8-A02A0E126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840288"/>
            <a:ext cx="73088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How did you organise the adverbs?</a:t>
            </a:r>
          </a:p>
        </p:txBody>
      </p:sp>
      <p:sp>
        <p:nvSpPr>
          <p:cNvPr id="12305" name="Rectangle 4">
            <a:extLst>
              <a:ext uri="{FF2B5EF4-FFF2-40B4-BE49-F238E27FC236}">
                <a16:creationId xmlns:a16="http://schemas.microsoft.com/office/drawing/2014/main" id="{FABB1B75-BF9D-4A64-838B-586D1CE2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5405439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Do you and your partner agree on the same order? If not, discuss why.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8" grpId="0"/>
      <p:bldP spid="12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A04F3B61-22FF-43AA-993A-EA6FE27F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Spin the Wheel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3FD78-BC8D-42D2-8434-375E6A4D6BB5}"/>
              </a:ext>
            </a:extLst>
          </p:cNvPr>
          <p:cNvSpPr/>
          <p:nvPr/>
        </p:nvSpPr>
        <p:spPr>
          <a:xfrm>
            <a:off x="2279651" y="1352551"/>
            <a:ext cx="2570163" cy="1001713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6943091-7BC9-4D83-96F3-38090B347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9" y="1377951"/>
            <a:ext cx="24860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Spin the wheel to select an adverb of possibility to use in your sentence.</a:t>
            </a:r>
            <a:endParaRPr kumimoji="0" lang="en-GB" altLang="en-US" sz="17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32466E-148C-401B-98A5-2E5BFEF2FEC6}"/>
              </a:ext>
            </a:extLst>
          </p:cNvPr>
          <p:cNvSpPr/>
          <p:nvPr/>
        </p:nvSpPr>
        <p:spPr>
          <a:xfrm>
            <a:off x="4932364" y="1352551"/>
            <a:ext cx="4968875" cy="1001713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Choose a picture to write an interesting sentence about using the adverb of possibility that you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have selected to explain how likely something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is to happen.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48177-5996-41B6-A023-BA4614D82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2078039"/>
            <a:ext cx="258445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B3B9B847-A362-42D0-8FFA-084C6D043E57}"/>
              </a:ext>
            </a:extLst>
          </p:cNvPr>
          <p:cNvSpPr/>
          <p:nvPr/>
        </p:nvSpPr>
        <p:spPr>
          <a:xfrm rot="10800000">
            <a:off x="4849813" y="3859213"/>
            <a:ext cx="423862" cy="188912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0" name="Spin Trigger">
            <a:extLst>
              <a:ext uri="{FF2B5EF4-FFF2-40B4-BE49-F238E27FC236}">
                <a16:creationId xmlns:a16="http://schemas.microsoft.com/office/drawing/2014/main" id="{58AEF89C-B203-4189-AECD-89A9E3987493}"/>
              </a:ext>
            </a:extLst>
          </p:cNvPr>
          <p:cNvSpPr/>
          <p:nvPr/>
        </p:nvSpPr>
        <p:spPr>
          <a:xfrm>
            <a:off x="3187701" y="5748339"/>
            <a:ext cx="885825" cy="390525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Spin</a:t>
            </a:r>
          </a:p>
        </p:txBody>
      </p:sp>
      <p:pic>
        <p:nvPicPr>
          <p:cNvPr id="13321" name="Picture 1">
            <a:extLst>
              <a:ext uri="{FF2B5EF4-FFF2-40B4-BE49-F238E27FC236}">
                <a16:creationId xmlns:a16="http://schemas.microsoft.com/office/drawing/2014/main" id="{94FDB3DA-CB78-4DC2-9433-E05012E31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428875"/>
            <a:ext cx="985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>
            <a:extLst>
              <a:ext uri="{FF2B5EF4-FFF2-40B4-BE49-F238E27FC236}">
                <a16:creationId xmlns:a16="http://schemas.microsoft.com/office/drawing/2014/main" id="{9E1926FB-8CA6-4F71-96D1-320C19E06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392489"/>
            <a:ext cx="1087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">
            <a:extLst>
              <a:ext uri="{FF2B5EF4-FFF2-40B4-BE49-F238E27FC236}">
                <a16:creationId xmlns:a16="http://schemas.microsoft.com/office/drawing/2014/main" id="{7E67E748-3B9F-4ABB-924C-331BFE688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8" y="4630738"/>
            <a:ext cx="11684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0">
            <a:extLst>
              <a:ext uri="{FF2B5EF4-FFF2-40B4-BE49-F238E27FC236}">
                <a16:creationId xmlns:a16="http://schemas.microsoft.com/office/drawing/2014/main" id="{A7AFC985-D813-41F8-BC48-7408CE18F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6" y="3392489"/>
            <a:ext cx="105092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1">
            <a:extLst>
              <a:ext uri="{FF2B5EF4-FFF2-40B4-BE49-F238E27FC236}">
                <a16:creationId xmlns:a16="http://schemas.microsoft.com/office/drawing/2014/main" id="{4FBE56F7-A49F-4865-A673-1E804F7F8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2566989"/>
            <a:ext cx="11223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3">
            <a:extLst>
              <a:ext uri="{FF2B5EF4-FFF2-40B4-BE49-F238E27FC236}">
                <a16:creationId xmlns:a16="http://schemas.microsoft.com/office/drawing/2014/main" id="{87C13221-5366-4E39-859F-338E745A4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2879726"/>
            <a:ext cx="438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4">
            <a:extLst>
              <a:ext uri="{FF2B5EF4-FFF2-40B4-BE49-F238E27FC236}">
                <a16:creationId xmlns:a16="http://schemas.microsoft.com/office/drawing/2014/main" id="{0A6DA108-F62C-4403-BC7E-E56923E1F3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3236913"/>
            <a:ext cx="7874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5">
            <a:extLst>
              <a:ext uri="{FF2B5EF4-FFF2-40B4-BE49-F238E27FC236}">
                <a16:creationId xmlns:a16="http://schemas.microsoft.com/office/drawing/2014/main" id="{7C658C9E-DEC4-4773-8084-1CD00783CE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6538"/>
            <a:ext cx="99695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6">
            <a:extLst>
              <a:ext uri="{FF2B5EF4-FFF2-40B4-BE49-F238E27FC236}">
                <a16:creationId xmlns:a16="http://schemas.microsoft.com/office/drawing/2014/main" id="{2D33FB17-ED05-4D98-8F4F-7C9894D399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9" y="4162426"/>
            <a:ext cx="13366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7">
            <a:extLst>
              <a:ext uri="{FF2B5EF4-FFF2-40B4-BE49-F238E27FC236}">
                <a16:creationId xmlns:a16="http://schemas.microsoft.com/office/drawing/2014/main" id="{E5643D8C-A3BA-4455-BCAE-7673B9B201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9" y="2573338"/>
            <a:ext cx="15255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Rectangle 4">
            <a:extLst>
              <a:ext uri="{FF2B5EF4-FFF2-40B4-BE49-F238E27FC236}">
                <a16:creationId xmlns:a16="http://schemas.microsoft.com/office/drawing/2014/main" id="{B3CF727A-DCC2-4B33-BE04-58FEBC6E4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5567364"/>
            <a:ext cx="56515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Share your ideas with your partner </a:t>
            </a:r>
            <a:b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</a:b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and compare your sentences.</a:t>
            </a:r>
            <a:endParaRPr kumimoji="0" lang="en-GB" altLang="en-US" sz="17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</a:endParaRPr>
          </a:p>
        </p:txBody>
      </p:sp>
      <p:sp>
        <p:nvSpPr>
          <p:cNvPr id="2" name="Rectangle 1">
            <a:hlinkClick r:id="rId13" action="ppaction://hlinksldjump"/>
            <a:extLst>
              <a:ext uri="{FF2B5EF4-FFF2-40B4-BE49-F238E27FC236}">
                <a16:creationId xmlns:a16="http://schemas.microsoft.com/office/drawing/2014/main" id="{14A89E83-AEAB-4891-B515-14E2D2C41DD2}"/>
              </a:ext>
            </a:extLst>
          </p:cNvPr>
          <p:cNvSpPr/>
          <p:nvPr/>
        </p:nvSpPr>
        <p:spPr>
          <a:xfrm>
            <a:off x="8915400" y="5732463"/>
            <a:ext cx="985838" cy="406400"/>
          </a:xfrm>
          <a:prstGeom prst="rect">
            <a:avLst/>
          </a:prstGeom>
          <a:solidFill>
            <a:srgbClr val="E6C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BD726FA0-DABB-4353-A4B5-2C90B279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How Certain Is It?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31813-87D9-46F5-8444-A40EC210AAAC}"/>
              </a:ext>
            </a:extLst>
          </p:cNvPr>
          <p:cNvSpPr/>
          <p:nvPr/>
        </p:nvSpPr>
        <p:spPr>
          <a:xfrm>
            <a:off x="2279650" y="1352550"/>
            <a:ext cx="7632700" cy="1277938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7CA13C2-64E2-42EB-B5F8-E6EEA91E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1377950"/>
            <a:ext cx="7543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What do you think travel will be like fifty years from now? Will we still go on trains and buses or will hoverboards and time travel have taken over? Write a description of what travel will be like using adverbs of possibility to explain how certain you think events are going to be.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64866-90FC-4008-BD9F-64F9756F4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836863"/>
            <a:ext cx="1043876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certainly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19225-5EE2-47C4-81D3-90480BA79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2836863"/>
            <a:ext cx="1095172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definitely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E18C9D-19D0-4C78-91D9-A8762CB12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2836863"/>
            <a:ext cx="877163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maybe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DA8B-261F-443B-9723-3516B194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151" y="2867025"/>
            <a:ext cx="1018227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possibly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07D97-1E5E-4991-94CB-56504934F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3575050"/>
            <a:ext cx="1147762" cy="368300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obviously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BDE2EE-037D-449C-BDC7-58A754CC3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488" y="2862264"/>
            <a:ext cx="804862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surely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5AF6E4-F806-4AEE-A41C-B5E13C60D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3570289"/>
            <a:ext cx="876300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clearly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A600AA-15C8-4EC2-991F-8D024ADD8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9" y="3570288"/>
            <a:ext cx="1018227" cy="369332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perhaps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281296-4BAC-4130-BF5D-E14933A4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326" y="3570289"/>
            <a:ext cx="1089025" cy="369887"/>
          </a:xfrm>
          <a:prstGeom prst="rect">
            <a:avLst/>
          </a:prstGeom>
          <a:solidFill>
            <a:srgbClr val="BAD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probably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266264-C3D0-4381-9E4C-98C996D3C9B5}"/>
              </a:ext>
            </a:extLst>
          </p:cNvPr>
          <p:cNvSpPr/>
          <p:nvPr/>
        </p:nvSpPr>
        <p:spPr>
          <a:xfrm>
            <a:off x="2274888" y="4189413"/>
            <a:ext cx="7632700" cy="512762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Example beginning: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31C70FB4-EB78-4AED-8B99-241479221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4868864"/>
            <a:ext cx="7543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winkl" pitchFamily="2" charset="0"/>
              </a:rPr>
              <a:t>Clearly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, people will still want to travel in fifty years but the way they do so will 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winkl" pitchFamily="2" charset="0"/>
              </a:rPr>
              <a:t>definitely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 be different from today. Trains will 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winkl" pitchFamily="2" charset="0"/>
              </a:rPr>
              <a:t>probably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 still exist but they will 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winkl" pitchFamily="2" charset="0"/>
              </a:rPr>
              <a:t>surely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 be much faster (and have less delays) than they are </a:t>
            </a:r>
            <a:b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</a:b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these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0AF932F-5B8A-442B-8AFD-FD3B2D9E20EE}"/>
              </a:ext>
            </a:extLst>
          </p:cNvPr>
          <p:cNvSpPr/>
          <p:nvPr/>
        </p:nvSpPr>
        <p:spPr>
          <a:xfrm>
            <a:off x="3235325" y="3000375"/>
            <a:ext cx="979488" cy="349250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914DA4-0AB2-45AA-8BCB-194F8119385D}"/>
              </a:ext>
            </a:extLst>
          </p:cNvPr>
          <p:cNvSpPr/>
          <p:nvPr/>
        </p:nvSpPr>
        <p:spPr>
          <a:xfrm>
            <a:off x="2393951" y="4835526"/>
            <a:ext cx="758825" cy="347663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018FFF-6AC7-4619-BBBD-D8ECD487747F}"/>
              </a:ext>
            </a:extLst>
          </p:cNvPr>
          <p:cNvSpPr/>
          <p:nvPr/>
        </p:nvSpPr>
        <p:spPr>
          <a:xfrm>
            <a:off x="3170239" y="5567363"/>
            <a:ext cx="974725" cy="347662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E014D8E-6584-410A-B781-ED39EF6C9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787901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Surely, we should finish our homework before we go out to play.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E93E1671-A4E9-4399-8484-DC8C0A6C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2957513"/>
            <a:ext cx="73088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We will certainly win this football game because we are 12-0 up after just twenty minutes.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A37D27-9488-413D-AB6F-D023E3C5E7D3}"/>
              </a:ext>
            </a:extLst>
          </p:cNvPr>
          <p:cNvSpPr/>
          <p:nvPr/>
        </p:nvSpPr>
        <p:spPr>
          <a:xfrm>
            <a:off x="4787900" y="3927475"/>
            <a:ext cx="889000" cy="349250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C704D3-0225-41FF-943A-504D19188652}"/>
              </a:ext>
            </a:extLst>
          </p:cNvPr>
          <p:cNvSpPr/>
          <p:nvPr/>
        </p:nvSpPr>
        <p:spPr>
          <a:xfrm>
            <a:off x="3030538" y="2108201"/>
            <a:ext cx="939800" cy="347663"/>
          </a:xfrm>
          <a:prstGeom prst="rect">
            <a:avLst/>
          </a:prstGeom>
          <a:solidFill>
            <a:srgbClr val="BA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5369" name="Title 20">
            <a:extLst>
              <a:ext uri="{FF2B5EF4-FFF2-40B4-BE49-F238E27FC236}">
                <a16:creationId xmlns:a16="http://schemas.microsoft.com/office/drawing/2014/main" id="{5CF0D01B-1C8C-4FC2-95F9-F27D2B2C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Adverbs of Possibility Quick Quiz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BAC1A-35E0-448E-B5ED-AC746BFEFF73}"/>
              </a:ext>
            </a:extLst>
          </p:cNvPr>
          <p:cNvSpPr/>
          <p:nvPr/>
        </p:nvSpPr>
        <p:spPr>
          <a:xfrm>
            <a:off x="2279650" y="1352551"/>
            <a:ext cx="7632700" cy="498475"/>
          </a:xfrm>
          <a:prstGeom prst="rect">
            <a:avLst/>
          </a:prstGeom>
          <a:solidFill>
            <a:srgbClr val="8B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5371" name="Rectangle 4">
            <a:extLst>
              <a:ext uri="{FF2B5EF4-FFF2-40B4-BE49-F238E27FC236}">
                <a16:creationId xmlns:a16="http://schemas.microsoft.com/office/drawing/2014/main" id="{66BEB76F-7BBC-4526-A944-D25AA9A1D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1368426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Highlight the adverb of possibility in each of the following sentences: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A4559A7B-D422-4AA9-B895-61084D10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2041526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I will probably go to the school disco on Friday.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55A8FCB-F117-4FD8-A44B-5F4AB011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3871914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If it doesn’t rain, I will possibly play on my trampoline after school.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09799D6-4C16-49F3-9182-EC1D282E2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5521326"/>
            <a:ext cx="7308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Zach is definitely the tallest child in our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  <p:bldP spid="15" grpId="0" animBg="1"/>
      <p:bldP spid="24" grpId="0"/>
      <p:bldP spid="22" grpId="0"/>
      <p:bldP spid="43" grpId="0" animBg="1"/>
      <p:bldP spid="3" grpId="0" animBg="1"/>
      <p:bldP spid="25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7.2|9.5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8|8.8|6.1|4.6|5.7|1.8|1.6|1.4|8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3.1|5.4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.6|2.5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3.3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3|1.5|0.9|1.9|6.4|0.9|16.8|9.7|5.8|2.3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9.8|12.6|9|5.4|8.3|1|0.9|3.2|2.2|1.2|4.5|4.1|8.5|2.8|3.8|10.9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6|2.8|4.8|7.6|4.4|5.6|2.9|9.1|16.5|5.5|4.1|4.3|5.8|9.7|5.6|5.7|6.4|6.6|1.6|4.8|9.4|5.9|5.2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1372</Words>
  <Application>Microsoft Office PowerPoint</Application>
  <PresentationFormat>Widescreen</PresentationFormat>
  <Paragraphs>254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Comic Sans MS</vt:lpstr>
      <vt:lpstr>Twinkl</vt:lpstr>
      <vt:lpstr>Twinkl SemiBold</vt:lpstr>
      <vt:lpstr>Metropolitan</vt:lpstr>
      <vt:lpstr>1_Office Theme</vt:lpstr>
      <vt:lpstr>Get ready questions</vt:lpstr>
      <vt:lpstr>Let's learn title</vt:lpstr>
      <vt:lpstr>Let's learn slides</vt:lpstr>
      <vt:lpstr>Your turn</vt:lpstr>
      <vt:lpstr>Tuesday 1st December 2020</vt:lpstr>
      <vt:lpstr>SPaG – Adverbs for possibility </vt:lpstr>
      <vt:lpstr>What Is an Adverb?</vt:lpstr>
      <vt:lpstr>Which Word Is Being Modified?</vt:lpstr>
      <vt:lpstr>Classifying Adverbs</vt:lpstr>
      <vt:lpstr>Adverbs of Possibility Scale</vt:lpstr>
      <vt:lpstr>Spin the Wheel</vt:lpstr>
      <vt:lpstr>How Certain Is It?</vt:lpstr>
      <vt:lpstr>Adverbs of Possibility Quick Quiz 1</vt:lpstr>
      <vt:lpstr>Adverbs of Possibility Quick Quiz 2</vt:lpstr>
      <vt:lpstr>Adverbs of Possibility Quick Quiz 3</vt:lpstr>
      <vt:lpstr>English</vt:lpstr>
      <vt:lpstr>Looking into figurative language…</vt:lpstr>
      <vt:lpstr>Really understanding the text…</vt:lpstr>
      <vt:lpstr>PowerPoint Presentation</vt:lpstr>
      <vt:lpstr>Break</vt:lpstr>
      <vt:lpstr>DMM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1 - 5 on the worksheet</vt:lpstr>
      <vt:lpstr>PowerPoint Presentation</vt:lpstr>
      <vt:lpstr>PowerPoint Presentation</vt:lpstr>
      <vt:lpstr>PowerPoint Presentation</vt:lpstr>
      <vt:lpstr>Have a go at questions  6 - 10 on the worksheet</vt:lpstr>
      <vt:lpstr>PowerPoint Presentation</vt:lpstr>
      <vt:lpstr>PowerPoint Presentation</vt:lpstr>
      <vt:lpstr>lunch</vt:lpstr>
      <vt:lpstr>Geography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1st December 2020</dc:title>
  <dc:creator>jack.hall-1</dc:creator>
  <cp:lastModifiedBy>jack.hall-1</cp:lastModifiedBy>
  <cp:revision>1</cp:revision>
  <dcterms:created xsi:type="dcterms:W3CDTF">2020-11-30T19:46:42Z</dcterms:created>
  <dcterms:modified xsi:type="dcterms:W3CDTF">2020-11-30T19:48:22Z</dcterms:modified>
</cp:coreProperties>
</file>