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55" r:id="rId3"/>
    <p:sldMasterId id="2147483857" r:id="rId4"/>
    <p:sldMasterId id="2147483859" r:id="rId5"/>
    <p:sldMasterId id="2147483861" r:id="rId6"/>
    <p:sldMasterId id="2147483863" r:id="rId7"/>
  </p:sldMasterIdLst>
  <p:sldIdLst>
    <p:sldId id="359" r:id="rId8"/>
    <p:sldId id="360" r:id="rId9"/>
    <p:sldId id="361" r:id="rId10"/>
    <p:sldId id="370" r:id="rId11"/>
    <p:sldId id="362" r:id="rId12"/>
    <p:sldId id="367" r:id="rId13"/>
    <p:sldId id="368" r:id="rId14"/>
    <p:sldId id="369" r:id="rId15"/>
    <p:sldId id="363" r:id="rId16"/>
    <p:sldId id="364" r:id="rId17"/>
    <p:sldId id="325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08" r:id="rId26"/>
    <p:sldId id="321" r:id="rId27"/>
    <p:sldId id="322" r:id="rId28"/>
    <p:sldId id="323" r:id="rId29"/>
    <p:sldId id="324" r:id="rId30"/>
    <p:sldId id="339" r:id="rId31"/>
    <p:sldId id="365" r:id="rId32"/>
    <p:sldId id="36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CA167-3108-4B69-931B-A82C350D6E6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106722-A902-4606-91F6-9F84E6E49679}">
      <dgm:prSet/>
      <dgm:spPr/>
      <dgm:t>
        <a:bodyPr/>
        <a:lstStyle/>
        <a:p>
          <a:r>
            <a:rPr lang="en-GB" dirty="0"/>
            <a:t>Magnets and Forces</a:t>
          </a:r>
          <a:endParaRPr lang="en-US" dirty="0"/>
        </a:p>
      </dgm:t>
    </dgm:pt>
    <dgm:pt modelId="{6A308CAD-CBF5-474F-B721-A6661ADCBA54}" type="parTrans" cxnId="{8B706830-034C-4F9D-9B54-4D1BC275BA10}">
      <dgm:prSet/>
      <dgm:spPr/>
      <dgm:t>
        <a:bodyPr/>
        <a:lstStyle/>
        <a:p>
          <a:endParaRPr lang="en-US"/>
        </a:p>
      </dgm:t>
    </dgm:pt>
    <dgm:pt modelId="{9D759EE2-2E6C-4319-A53A-B9C87939070A}" type="sibTrans" cxnId="{8B706830-034C-4F9D-9B54-4D1BC275BA10}">
      <dgm:prSet/>
      <dgm:spPr/>
      <dgm:t>
        <a:bodyPr/>
        <a:lstStyle/>
        <a:p>
          <a:endParaRPr lang="en-US"/>
        </a:p>
      </dgm:t>
    </dgm:pt>
    <dgm:pt modelId="{B488EF14-10B3-4DE6-B3F3-96DD3D546F27}">
      <dgm:prSet/>
      <dgm:spPr/>
      <dgm:t>
        <a:bodyPr/>
        <a:lstStyle/>
        <a:p>
          <a:r>
            <a:rPr lang="en-GB"/>
            <a:t>Friction</a:t>
          </a:r>
          <a:endParaRPr lang="en-US"/>
        </a:p>
      </dgm:t>
    </dgm:pt>
    <dgm:pt modelId="{AB202349-56CD-4B26-9AD4-6C9EE79EA730}" type="parTrans" cxnId="{FCFC4060-6744-4A90-8F70-4CB6703F8B60}">
      <dgm:prSet/>
      <dgm:spPr/>
      <dgm:t>
        <a:bodyPr/>
        <a:lstStyle/>
        <a:p>
          <a:endParaRPr lang="en-US"/>
        </a:p>
      </dgm:t>
    </dgm:pt>
    <dgm:pt modelId="{075BDAC7-5E8A-470D-AEDF-BE29AD78F6C6}" type="sibTrans" cxnId="{FCFC4060-6744-4A90-8F70-4CB6703F8B60}">
      <dgm:prSet/>
      <dgm:spPr/>
      <dgm:t>
        <a:bodyPr/>
        <a:lstStyle/>
        <a:p>
          <a:endParaRPr lang="en-US"/>
        </a:p>
      </dgm:t>
    </dgm:pt>
    <dgm:pt modelId="{3807ECF1-8916-4B9B-8C5A-3BB454715940}">
      <dgm:prSet/>
      <dgm:spPr/>
      <dgm:t>
        <a:bodyPr/>
        <a:lstStyle/>
        <a:p>
          <a:r>
            <a:rPr lang="en-GB"/>
            <a:t>Air resistance </a:t>
          </a:r>
          <a:endParaRPr lang="en-US"/>
        </a:p>
      </dgm:t>
    </dgm:pt>
    <dgm:pt modelId="{8B4088CC-012E-4F89-B1A0-EA0BDDAE39A9}" type="parTrans" cxnId="{DE888452-D0FA-41BF-BCC1-E186DFC5DF20}">
      <dgm:prSet/>
      <dgm:spPr/>
      <dgm:t>
        <a:bodyPr/>
        <a:lstStyle/>
        <a:p>
          <a:endParaRPr lang="en-US"/>
        </a:p>
      </dgm:t>
    </dgm:pt>
    <dgm:pt modelId="{5DD65810-3AEC-4AE1-A848-74BEF384FFDC}" type="sibTrans" cxnId="{DE888452-D0FA-41BF-BCC1-E186DFC5DF20}">
      <dgm:prSet/>
      <dgm:spPr/>
      <dgm:t>
        <a:bodyPr/>
        <a:lstStyle/>
        <a:p>
          <a:endParaRPr lang="en-US"/>
        </a:p>
      </dgm:t>
    </dgm:pt>
    <dgm:pt modelId="{23B4C4D6-185F-4EF0-B46A-EAFC3E2843A0}">
      <dgm:prSet/>
      <dgm:spPr/>
      <dgm:t>
        <a:bodyPr/>
        <a:lstStyle/>
        <a:p>
          <a:r>
            <a:rPr lang="en-GB"/>
            <a:t>Gravity </a:t>
          </a:r>
          <a:endParaRPr lang="en-US"/>
        </a:p>
      </dgm:t>
    </dgm:pt>
    <dgm:pt modelId="{48251931-3494-41BE-98D7-0BC81F69C8C5}" type="parTrans" cxnId="{16598D2B-2D1B-4C4A-9A01-D1CA47BE2733}">
      <dgm:prSet/>
      <dgm:spPr/>
      <dgm:t>
        <a:bodyPr/>
        <a:lstStyle/>
        <a:p>
          <a:endParaRPr lang="en-US"/>
        </a:p>
      </dgm:t>
    </dgm:pt>
    <dgm:pt modelId="{94ED2808-25D3-474E-AC60-074D857431B0}" type="sibTrans" cxnId="{16598D2B-2D1B-4C4A-9A01-D1CA47BE2733}">
      <dgm:prSet/>
      <dgm:spPr/>
      <dgm:t>
        <a:bodyPr/>
        <a:lstStyle/>
        <a:p>
          <a:endParaRPr lang="en-US"/>
        </a:p>
      </dgm:t>
    </dgm:pt>
    <dgm:pt modelId="{FCBF15A5-EA27-43EB-99E6-392C520225E6}">
      <dgm:prSet/>
      <dgm:spPr/>
      <dgm:t>
        <a:bodyPr/>
        <a:lstStyle/>
        <a:p>
          <a:r>
            <a:rPr lang="en-GB"/>
            <a:t>Magnetic Force</a:t>
          </a:r>
          <a:endParaRPr lang="en-US"/>
        </a:p>
      </dgm:t>
    </dgm:pt>
    <dgm:pt modelId="{38A2D7A4-67C4-4A45-96F0-34A380614E1B}" type="parTrans" cxnId="{85253D0A-3579-4206-AEE4-4E111BC483AA}">
      <dgm:prSet/>
      <dgm:spPr/>
      <dgm:t>
        <a:bodyPr/>
        <a:lstStyle/>
        <a:p>
          <a:endParaRPr lang="en-US"/>
        </a:p>
      </dgm:t>
    </dgm:pt>
    <dgm:pt modelId="{8E15D543-684B-4F44-9FF9-6BD5B2F772F0}" type="sibTrans" cxnId="{85253D0A-3579-4206-AEE4-4E111BC483AA}">
      <dgm:prSet/>
      <dgm:spPr/>
      <dgm:t>
        <a:bodyPr/>
        <a:lstStyle/>
        <a:p>
          <a:endParaRPr lang="en-US"/>
        </a:p>
      </dgm:t>
    </dgm:pt>
    <dgm:pt modelId="{B81CA841-3967-4263-9C5E-BFCF77354DAB}" type="pres">
      <dgm:prSet presAssocID="{2D7CA167-3108-4B69-931B-A82C350D6E60}" presName="linear" presStyleCnt="0">
        <dgm:presLayoutVars>
          <dgm:animLvl val="lvl"/>
          <dgm:resizeHandles val="exact"/>
        </dgm:presLayoutVars>
      </dgm:prSet>
      <dgm:spPr/>
    </dgm:pt>
    <dgm:pt modelId="{665320DB-8BBD-4B23-9EBA-0D3724AD0629}" type="pres">
      <dgm:prSet presAssocID="{C0106722-A902-4606-91F6-9F84E6E496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6D42D-F982-41D8-8869-EC9C5F952457}" type="pres">
      <dgm:prSet presAssocID="{9D759EE2-2E6C-4319-A53A-B9C87939070A}" presName="spacer" presStyleCnt="0"/>
      <dgm:spPr/>
    </dgm:pt>
    <dgm:pt modelId="{5311762A-B3BF-4EBA-8220-D43A579B41B3}" type="pres">
      <dgm:prSet presAssocID="{B488EF14-10B3-4DE6-B3F3-96DD3D546F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6F200B-AF32-45AC-AAA8-50F7B94D9355}" type="pres">
      <dgm:prSet presAssocID="{075BDAC7-5E8A-470D-AEDF-BE29AD78F6C6}" presName="spacer" presStyleCnt="0"/>
      <dgm:spPr/>
    </dgm:pt>
    <dgm:pt modelId="{7528F995-FE69-40E8-94B0-7FDE332268BE}" type="pres">
      <dgm:prSet presAssocID="{3807ECF1-8916-4B9B-8C5A-3BB4547159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20FE47-7A5B-47F3-886F-C5D9BEDF225B}" type="pres">
      <dgm:prSet presAssocID="{5DD65810-3AEC-4AE1-A848-74BEF384FFDC}" presName="spacer" presStyleCnt="0"/>
      <dgm:spPr/>
    </dgm:pt>
    <dgm:pt modelId="{AC8F7886-4CF9-4DA5-83F8-A79B5A958DCD}" type="pres">
      <dgm:prSet presAssocID="{23B4C4D6-185F-4EF0-B46A-EAFC3E2843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BB20B7-993C-4A42-9E55-D686400FCA68}" type="pres">
      <dgm:prSet presAssocID="{94ED2808-25D3-474E-AC60-074D857431B0}" presName="spacer" presStyleCnt="0"/>
      <dgm:spPr/>
    </dgm:pt>
    <dgm:pt modelId="{72F9CBE8-8EAE-4C7E-ADE3-119DBED3E638}" type="pres">
      <dgm:prSet presAssocID="{FCBF15A5-EA27-43EB-99E6-392C520225E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253D0A-3579-4206-AEE4-4E111BC483AA}" srcId="{2D7CA167-3108-4B69-931B-A82C350D6E60}" destId="{FCBF15A5-EA27-43EB-99E6-392C520225E6}" srcOrd="4" destOrd="0" parTransId="{38A2D7A4-67C4-4A45-96F0-34A380614E1B}" sibTransId="{8E15D543-684B-4F44-9FF9-6BD5B2F772F0}"/>
    <dgm:cxn modelId="{16598D2B-2D1B-4C4A-9A01-D1CA47BE2733}" srcId="{2D7CA167-3108-4B69-931B-A82C350D6E60}" destId="{23B4C4D6-185F-4EF0-B46A-EAFC3E2843A0}" srcOrd="3" destOrd="0" parTransId="{48251931-3494-41BE-98D7-0BC81F69C8C5}" sibTransId="{94ED2808-25D3-474E-AC60-074D857431B0}"/>
    <dgm:cxn modelId="{8B706830-034C-4F9D-9B54-4D1BC275BA10}" srcId="{2D7CA167-3108-4B69-931B-A82C350D6E60}" destId="{C0106722-A902-4606-91F6-9F84E6E49679}" srcOrd="0" destOrd="0" parTransId="{6A308CAD-CBF5-474F-B721-A6661ADCBA54}" sibTransId="{9D759EE2-2E6C-4319-A53A-B9C87939070A}"/>
    <dgm:cxn modelId="{8315E432-EC2C-465E-A9F5-F67073488AAB}" type="presOf" srcId="{2D7CA167-3108-4B69-931B-A82C350D6E60}" destId="{B81CA841-3967-4263-9C5E-BFCF77354DAB}" srcOrd="0" destOrd="0" presId="urn:microsoft.com/office/officeart/2005/8/layout/vList2"/>
    <dgm:cxn modelId="{92F65D3C-17A0-4DD0-8CE6-0D4071196CDD}" type="presOf" srcId="{3807ECF1-8916-4B9B-8C5A-3BB454715940}" destId="{7528F995-FE69-40E8-94B0-7FDE332268BE}" srcOrd="0" destOrd="0" presId="urn:microsoft.com/office/officeart/2005/8/layout/vList2"/>
    <dgm:cxn modelId="{FCFC4060-6744-4A90-8F70-4CB6703F8B60}" srcId="{2D7CA167-3108-4B69-931B-A82C350D6E60}" destId="{B488EF14-10B3-4DE6-B3F3-96DD3D546F27}" srcOrd="1" destOrd="0" parTransId="{AB202349-56CD-4B26-9AD4-6C9EE79EA730}" sibTransId="{075BDAC7-5E8A-470D-AEDF-BE29AD78F6C6}"/>
    <dgm:cxn modelId="{DE888452-D0FA-41BF-BCC1-E186DFC5DF20}" srcId="{2D7CA167-3108-4B69-931B-A82C350D6E60}" destId="{3807ECF1-8916-4B9B-8C5A-3BB454715940}" srcOrd="2" destOrd="0" parTransId="{8B4088CC-012E-4F89-B1A0-EA0BDDAE39A9}" sibTransId="{5DD65810-3AEC-4AE1-A848-74BEF384FFDC}"/>
    <dgm:cxn modelId="{F14B9D89-22A4-4B0B-922D-0AB183F33E44}" type="presOf" srcId="{C0106722-A902-4606-91F6-9F84E6E49679}" destId="{665320DB-8BBD-4B23-9EBA-0D3724AD0629}" srcOrd="0" destOrd="0" presId="urn:microsoft.com/office/officeart/2005/8/layout/vList2"/>
    <dgm:cxn modelId="{CE8275CE-A67D-4142-AD76-0A91727FEEA3}" type="presOf" srcId="{B488EF14-10B3-4DE6-B3F3-96DD3D546F27}" destId="{5311762A-B3BF-4EBA-8220-D43A579B41B3}" srcOrd="0" destOrd="0" presId="urn:microsoft.com/office/officeart/2005/8/layout/vList2"/>
    <dgm:cxn modelId="{808FF5DC-2D15-46DC-86AC-73A5BE18A02C}" type="presOf" srcId="{23B4C4D6-185F-4EF0-B46A-EAFC3E2843A0}" destId="{AC8F7886-4CF9-4DA5-83F8-A79B5A958DCD}" srcOrd="0" destOrd="0" presId="urn:microsoft.com/office/officeart/2005/8/layout/vList2"/>
    <dgm:cxn modelId="{066A9DE0-7DB8-4B58-BC2D-DC4DB702A673}" type="presOf" srcId="{FCBF15A5-EA27-43EB-99E6-392C520225E6}" destId="{72F9CBE8-8EAE-4C7E-ADE3-119DBED3E638}" srcOrd="0" destOrd="0" presId="urn:microsoft.com/office/officeart/2005/8/layout/vList2"/>
    <dgm:cxn modelId="{3CCCC436-DE5A-47EB-B7CD-CA156F5DB967}" type="presParOf" srcId="{B81CA841-3967-4263-9C5E-BFCF77354DAB}" destId="{665320DB-8BBD-4B23-9EBA-0D3724AD0629}" srcOrd="0" destOrd="0" presId="urn:microsoft.com/office/officeart/2005/8/layout/vList2"/>
    <dgm:cxn modelId="{490F4300-815E-4BDA-9BF2-B1C0BBC9ED16}" type="presParOf" srcId="{B81CA841-3967-4263-9C5E-BFCF77354DAB}" destId="{44B6D42D-F982-41D8-8869-EC9C5F952457}" srcOrd="1" destOrd="0" presId="urn:microsoft.com/office/officeart/2005/8/layout/vList2"/>
    <dgm:cxn modelId="{3DC6E43C-EDDC-4FF3-A490-665122A86893}" type="presParOf" srcId="{B81CA841-3967-4263-9C5E-BFCF77354DAB}" destId="{5311762A-B3BF-4EBA-8220-D43A579B41B3}" srcOrd="2" destOrd="0" presId="urn:microsoft.com/office/officeart/2005/8/layout/vList2"/>
    <dgm:cxn modelId="{217AF117-CC36-4938-A069-C628FC090448}" type="presParOf" srcId="{B81CA841-3967-4263-9C5E-BFCF77354DAB}" destId="{FC6F200B-AF32-45AC-AAA8-50F7B94D9355}" srcOrd="3" destOrd="0" presId="urn:microsoft.com/office/officeart/2005/8/layout/vList2"/>
    <dgm:cxn modelId="{172F8313-A802-4840-BE31-9FAE4E0F7EB8}" type="presParOf" srcId="{B81CA841-3967-4263-9C5E-BFCF77354DAB}" destId="{7528F995-FE69-40E8-94B0-7FDE332268BE}" srcOrd="4" destOrd="0" presId="urn:microsoft.com/office/officeart/2005/8/layout/vList2"/>
    <dgm:cxn modelId="{48166909-EB39-4A31-A267-AE1C5874F245}" type="presParOf" srcId="{B81CA841-3967-4263-9C5E-BFCF77354DAB}" destId="{8E20FE47-7A5B-47F3-886F-C5D9BEDF225B}" srcOrd="5" destOrd="0" presId="urn:microsoft.com/office/officeart/2005/8/layout/vList2"/>
    <dgm:cxn modelId="{B34F56CC-3956-4D45-A426-9E3B67E54289}" type="presParOf" srcId="{B81CA841-3967-4263-9C5E-BFCF77354DAB}" destId="{AC8F7886-4CF9-4DA5-83F8-A79B5A958DCD}" srcOrd="6" destOrd="0" presId="urn:microsoft.com/office/officeart/2005/8/layout/vList2"/>
    <dgm:cxn modelId="{0AABEBAB-5503-4CB0-80C2-013CD0C1952A}" type="presParOf" srcId="{B81CA841-3967-4263-9C5E-BFCF77354DAB}" destId="{6EBB20B7-993C-4A42-9E55-D686400FCA68}" srcOrd="7" destOrd="0" presId="urn:microsoft.com/office/officeart/2005/8/layout/vList2"/>
    <dgm:cxn modelId="{2A31AC3E-76DA-491D-859E-740A10D645A6}" type="presParOf" srcId="{B81CA841-3967-4263-9C5E-BFCF77354DAB}" destId="{72F9CBE8-8EAE-4C7E-ADE3-119DBED3E6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20DB-8BBD-4B23-9EBA-0D3724AD0629}">
      <dsp:nvSpPr>
        <dsp:cNvPr id="0" name=""/>
        <dsp:cNvSpPr/>
      </dsp:nvSpPr>
      <dsp:spPr>
        <a:xfrm>
          <a:off x="0" y="51752"/>
          <a:ext cx="6348501" cy="983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Magnets and Forces</a:t>
          </a:r>
          <a:endParaRPr lang="en-US" sz="4100" kern="1200" dirty="0"/>
        </a:p>
      </dsp:txBody>
      <dsp:txXfrm>
        <a:off x="48005" y="99757"/>
        <a:ext cx="6252491" cy="887374"/>
      </dsp:txXfrm>
    </dsp:sp>
    <dsp:sp modelId="{5311762A-B3BF-4EBA-8220-D43A579B41B3}">
      <dsp:nvSpPr>
        <dsp:cNvPr id="0" name=""/>
        <dsp:cNvSpPr/>
      </dsp:nvSpPr>
      <dsp:spPr>
        <a:xfrm>
          <a:off x="0" y="1153217"/>
          <a:ext cx="6348501" cy="983384"/>
        </a:xfrm>
        <a:prstGeom prst="roundRect">
          <a:avLst/>
        </a:prstGeom>
        <a:gradFill rotWithShape="0">
          <a:gsLst>
            <a:gs pos="0">
              <a:schemeClr val="accent5">
                <a:hueOff val="2684729"/>
                <a:satOff val="-361"/>
                <a:lumOff val="35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2684729"/>
                <a:satOff val="-361"/>
                <a:lumOff val="357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2684729"/>
                <a:satOff val="-361"/>
                <a:lumOff val="357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Friction</a:t>
          </a:r>
          <a:endParaRPr lang="en-US" sz="4100" kern="1200"/>
        </a:p>
      </dsp:txBody>
      <dsp:txXfrm>
        <a:off x="48005" y="1201222"/>
        <a:ext cx="6252491" cy="887374"/>
      </dsp:txXfrm>
    </dsp:sp>
    <dsp:sp modelId="{7528F995-FE69-40E8-94B0-7FDE332268BE}">
      <dsp:nvSpPr>
        <dsp:cNvPr id="0" name=""/>
        <dsp:cNvSpPr/>
      </dsp:nvSpPr>
      <dsp:spPr>
        <a:xfrm>
          <a:off x="0" y="2254682"/>
          <a:ext cx="6348501" cy="983384"/>
        </a:xfrm>
        <a:prstGeom prst="roundRect">
          <a:avLst/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5369458"/>
                <a:satOff val="-722"/>
                <a:lumOff val="7157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Air resistance </a:t>
          </a:r>
          <a:endParaRPr lang="en-US" sz="4100" kern="1200"/>
        </a:p>
      </dsp:txBody>
      <dsp:txXfrm>
        <a:off x="48005" y="2302687"/>
        <a:ext cx="6252491" cy="887374"/>
      </dsp:txXfrm>
    </dsp:sp>
    <dsp:sp modelId="{AC8F7886-4CF9-4DA5-83F8-A79B5A958DCD}">
      <dsp:nvSpPr>
        <dsp:cNvPr id="0" name=""/>
        <dsp:cNvSpPr/>
      </dsp:nvSpPr>
      <dsp:spPr>
        <a:xfrm>
          <a:off x="0" y="3356147"/>
          <a:ext cx="6348501" cy="983384"/>
        </a:xfrm>
        <a:prstGeom prst="roundRect">
          <a:avLst/>
        </a:prstGeom>
        <a:gradFill rotWithShape="0">
          <a:gsLst>
            <a:gs pos="0">
              <a:schemeClr val="accent5">
                <a:hueOff val="8054187"/>
                <a:satOff val="-1083"/>
                <a:lumOff val="107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8054187"/>
                <a:satOff val="-1083"/>
                <a:lumOff val="10735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8054187"/>
                <a:satOff val="-1083"/>
                <a:lumOff val="10735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Gravity </a:t>
          </a:r>
          <a:endParaRPr lang="en-US" sz="4100" kern="1200"/>
        </a:p>
      </dsp:txBody>
      <dsp:txXfrm>
        <a:off x="48005" y="3404152"/>
        <a:ext cx="6252491" cy="887374"/>
      </dsp:txXfrm>
    </dsp:sp>
    <dsp:sp modelId="{72F9CBE8-8EAE-4C7E-ADE3-119DBED3E638}">
      <dsp:nvSpPr>
        <dsp:cNvPr id="0" name=""/>
        <dsp:cNvSpPr/>
      </dsp:nvSpPr>
      <dsp:spPr>
        <a:xfrm>
          <a:off x="0" y="4457612"/>
          <a:ext cx="6348501" cy="983384"/>
        </a:xfrm>
        <a:prstGeom prst="round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10738916"/>
                <a:satOff val="-1444"/>
                <a:lumOff val="14313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Magnetic Force</a:t>
          </a:r>
          <a:endParaRPr lang="en-US" sz="4100" kern="1200"/>
        </a:p>
      </dsp:txBody>
      <dsp:txXfrm>
        <a:off x="48005" y="4505617"/>
        <a:ext cx="6252491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6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73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03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10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4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41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C6F7-2A8B-428F-BF91-51A167C37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1D360-18B8-473A-86DA-FCF54E405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E80E-F348-4733-ADB6-6D6CF59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solidFill>
                  <a:schemeClr val="tx1"/>
                </a:solidFill>
              </a:rPr>
              <a:t>Maths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978E1-C672-4BBF-B722-06EB70E6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20" b="34481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19F6-6D04-4D4B-87D4-FEB285C57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89C4-2CCA-4F02-9299-69AA5AA8E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chemeClr val="tx1"/>
                </a:solidFill>
              </a:rPr>
              <a:t>I can </a:t>
            </a:r>
            <a:r>
              <a:rPr lang="en-GB" b="1" u="sng" dirty="0"/>
              <a:t>c</a:t>
            </a:r>
            <a:r>
              <a:rPr lang="en-GB" sz="3200" b="1" u="sng" dirty="0">
                <a:solidFill>
                  <a:schemeClr val="tx1"/>
                </a:solidFill>
              </a:rPr>
              <a:t>omplete, read and interpret information in tables, including timetables.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03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477942"/>
            <a:ext cx="631600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8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		8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	80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	8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9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_____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		60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blipFill>
                <a:blip r:embed="rId2"/>
                <a:stretch>
                  <a:fillRect l="-1626" t="-1801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		8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	80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	8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9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_____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		60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×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4401205"/>
              </a:xfrm>
              <a:prstGeom prst="rect">
                <a:avLst/>
              </a:prstGeom>
              <a:blipFill>
                <a:blip r:embed="rId3"/>
                <a:stretch>
                  <a:fillRect l="-1626" t="-1801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66010" y="334776"/>
            <a:ext cx="74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8410" y="1610582"/>
            <a:ext cx="74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811" y="2856661"/>
            <a:ext cx="74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0951" y="4186635"/>
            <a:ext cx="129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4,800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6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6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739" y="170430"/>
            <a:ext cx="719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day choices</a:t>
            </a:r>
          </a:p>
        </p:txBody>
      </p:sp>
      <p:pic>
        <p:nvPicPr>
          <p:cNvPr id="1026" name="Picture 2" descr="Download free photo of Rappelling,abseiling,abyss,climbing,rope - from  needpix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5" b="11722"/>
          <a:stretch/>
        </p:blipFill>
        <p:spPr bwMode="auto">
          <a:xfrm>
            <a:off x="8114394" y="637830"/>
            <a:ext cx="1123418" cy="11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ian folklore bow and arrow vector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73" y="237563"/>
            <a:ext cx="1132192" cy="19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nnis, Racket, Drawing, Isolated, Racquet, Spo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64" y="1917918"/>
            <a:ext cx="1841147" cy="14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52822" y="852308"/>
          <a:ext cx="41352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2471154"/>
                    </a:ext>
                  </a:extLst>
                </a:gridCol>
                <a:gridCol w="1149705">
                  <a:extLst>
                    <a:ext uri="{9D8B030D-6E8A-4147-A177-3AD203B41FA5}">
                      <a16:colId xmlns:a16="http://schemas.microsoft.com/office/drawing/2014/main" val="420394482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1924591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Boys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Girls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3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Abseiling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37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Archery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30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Tennis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8235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325756" y="3316598"/>
            <a:ext cx="4135294" cy="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13450" y="852308"/>
            <a:ext cx="0" cy="2194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58117" y="1955931"/>
            <a:ext cx="834063" cy="5410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969979" y="2219921"/>
            <a:ext cx="1386277" cy="13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52823" y="1978161"/>
            <a:ext cx="1458135" cy="5410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998948" y="1387402"/>
            <a:ext cx="2" cy="562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58970" y="873596"/>
            <a:ext cx="1087266" cy="5410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43137" y="3437048"/>
            <a:ext cx="719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	What does the number 20 mean in the table?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4696" y="3866255"/>
            <a:ext cx="3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girls chose archery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3137" y="4374714"/>
            <a:ext cx="719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	How many boys chose archery or tennis?</a:t>
            </a:r>
          </a:p>
        </p:txBody>
      </p:sp>
      <p:sp>
        <p:nvSpPr>
          <p:cNvPr id="28" name="Oval 27"/>
          <p:cNvSpPr/>
          <p:nvPr/>
        </p:nvSpPr>
        <p:spPr>
          <a:xfrm>
            <a:off x="4333709" y="880052"/>
            <a:ext cx="1105109" cy="5410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27488" y="1949589"/>
            <a:ext cx="1619706" cy="115270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849848" y="2490170"/>
            <a:ext cx="427312" cy="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588872" y="1984992"/>
            <a:ext cx="716959" cy="10228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51280" y="1421096"/>
            <a:ext cx="0" cy="498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33447" y="4773477"/>
            <a:ext cx="3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20431" y="4780873"/>
            <a:ext cx="3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153" y="4644538"/>
            <a:ext cx="747045" cy="7470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22996" y="47872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5756" y="5245762"/>
            <a:ext cx="719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	How many girls participated in the activity day?</a:t>
            </a:r>
          </a:p>
        </p:txBody>
      </p:sp>
      <p:sp>
        <p:nvSpPr>
          <p:cNvPr id="43" name="Oval 42"/>
          <p:cNvSpPr/>
          <p:nvPr/>
        </p:nvSpPr>
        <p:spPr>
          <a:xfrm>
            <a:off x="5413554" y="804914"/>
            <a:ext cx="1159590" cy="236165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9978" y="5707427"/>
            <a:ext cx="3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87731" y="5707426"/>
            <a:ext cx="74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8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9" grpId="0" animBg="1"/>
      <p:bldP spid="19" grpId="1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7" grpId="0"/>
      <p:bldP spid="38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29369" y="2177953"/>
            <a:ext cx="532263" cy="532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43526" y="2930084"/>
            <a:ext cx="532263" cy="532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84971" y="2147612"/>
            <a:ext cx="532263" cy="5322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1182" y="3034970"/>
            <a:ext cx="532263" cy="5322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62817" y="1211856"/>
            <a:ext cx="532263" cy="532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1388" y="2930083"/>
            <a:ext cx="532263" cy="53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9657" y="1349217"/>
            <a:ext cx="532263" cy="53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8094" y="1450073"/>
            <a:ext cx="532263" cy="532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0918" y="2093844"/>
            <a:ext cx="532263" cy="53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8089" y="461447"/>
            <a:ext cx="719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could we sort these shapes?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21150" y="3708979"/>
          <a:ext cx="6408000" cy="224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35746648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203896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7468667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20933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Circles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Squares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2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309043"/>
                  </a:ext>
                </a:extLst>
              </a:tr>
              <a:tr h="599156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33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9199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063087" y="421544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51632" y="4855823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6293" y="5445237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2809" y="421544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04035" y="482952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809" y="5445237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25695" y="422166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25695" y="482952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07017" y="5470194"/>
            <a:ext cx="1225640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25695" y="5445237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75544" y="5470194"/>
            <a:ext cx="2732312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 rot="5400000">
            <a:off x="7597355" y="4579882"/>
            <a:ext cx="1019060" cy="49652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6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4" grpId="1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52822" y="996876"/>
          <a:ext cx="49318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7">
                  <a:extLst>
                    <a:ext uri="{9D8B030D-6E8A-4147-A177-3AD203B41FA5}">
                      <a16:colId xmlns:a16="http://schemas.microsoft.com/office/drawing/2014/main" val="2224711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0394482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24591082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488738284"/>
                    </a:ext>
                  </a:extLst>
                </a:gridCol>
              </a:tblGrid>
              <a:tr h="532631"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3034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376030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300657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UK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823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73078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96761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426346" y="1712710"/>
            <a:ext cx="0" cy="17619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31" y="509640"/>
            <a:ext cx="1011025" cy="7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France Flag Wav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07" y="1702839"/>
            <a:ext cx="1401926" cy="10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52822" y="334776"/>
            <a:ext cx="719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Holiday destinations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9933" y="4523946"/>
            <a:ext cx="719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	Complete the table</a:t>
            </a:r>
          </a:p>
        </p:txBody>
      </p:sp>
      <p:sp>
        <p:nvSpPr>
          <p:cNvPr id="24" name="Rounded Rectangle 23"/>
          <p:cNvSpPr/>
          <p:nvPr/>
        </p:nvSpPr>
        <p:spPr>
          <a:xfrm rot="16200000">
            <a:off x="4609533" y="1050758"/>
            <a:ext cx="418477" cy="48565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7024" y="4526780"/>
            <a:ext cx="240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USA: 7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8940" y="4534394"/>
            <a:ext cx="240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375" y="3197703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34593" y="4518568"/>
            <a:ext cx="376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France: ___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67688" y="4893252"/>
                <a:ext cx="1470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88" y="4893252"/>
                <a:ext cx="1470558" cy="461665"/>
              </a:xfrm>
              <a:prstGeom prst="rect">
                <a:avLst/>
              </a:prstGeom>
              <a:blipFill>
                <a:blip r:embed="rId5"/>
                <a:stretch>
                  <a:fillRect l="-6639" t="-1333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731804" y="4900866"/>
            <a:ext cx="46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75470" y="1557073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996" y="3061106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833762" y="378983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4022" y="2051886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32251" y="2650598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2047" y="5200324"/>
            <a:ext cx="65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37" name="Rounded Rectangle 36"/>
          <p:cNvSpPr/>
          <p:nvPr/>
        </p:nvSpPr>
        <p:spPr>
          <a:xfrm rot="16200000">
            <a:off x="4131387" y="3454472"/>
            <a:ext cx="418477" cy="10791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 rot="16200000">
            <a:off x="4128229" y="759394"/>
            <a:ext cx="418477" cy="10791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736" y="5220682"/>
            <a:ext cx="484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3: 8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4593" y="5200324"/>
            <a:ext cx="438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3: 8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97915" y="3720923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8693" y="3712602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</a:p>
        </p:txBody>
      </p:sp>
      <p:sp>
        <p:nvSpPr>
          <p:cNvPr id="45" name="Rounded Rectangle 44"/>
          <p:cNvSpPr/>
          <p:nvPr/>
        </p:nvSpPr>
        <p:spPr>
          <a:xfrm rot="16200000">
            <a:off x="6571711" y="3571368"/>
            <a:ext cx="418477" cy="81450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 rot="16200000">
            <a:off x="3957872" y="2217960"/>
            <a:ext cx="418477" cy="35399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32778" y="5212816"/>
            <a:ext cx="211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27416" y="5203665"/>
            <a:ext cx="65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369828" y="1058652"/>
            <a:ext cx="818373" cy="261975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39964" y="3707556"/>
            <a:ext cx="65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66736" y="4526311"/>
            <a:ext cx="719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	How many more year 3 pupils went to France than the USA?</a:t>
            </a:r>
          </a:p>
        </p:txBody>
      </p:sp>
      <p:sp>
        <p:nvSpPr>
          <p:cNvPr id="52" name="Rounded Rectangle 51"/>
          <p:cNvSpPr/>
          <p:nvPr/>
        </p:nvSpPr>
        <p:spPr>
          <a:xfrm rot="16200000">
            <a:off x="4131388" y="772269"/>
            <a:ext cx="418477" cy="10791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 rot="16200000">
            <a:off x="2766906" y="1256982"/>
            <a:ext cx="418477" cy="1171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 rot="16200000">
            <a:off x="3778650" y="1637235"/>
            <a:ext cx="418477" cy="40187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 rot="16200000">
            <a:off x="2786154" y="2896145"/>
            <a:ext cx="418477" cy="1171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 rot="16200000">
            <a:off x="3778649" y="3277459"/>
            <a:ext cx="418477" cy="40187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02961" y="4895643"/>
            <a:ext cx="231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France: 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2853" y="4895643"/>
            <a:ext cx="231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USA: 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17567" y="4878394"/>
            <a:ext cx="231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more pupil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6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3" grpId="0"/>
      <p:bldP spid="34" grpId="0"/>
      <p:bldP spid="35" grpId="0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41" grpId="0"/>
      <p:bldP spid="41" grpId="1"/>
      <p:bldP spid="42" grpId="0"/>
      <p:bldP spid="42" grpId="1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 animBg="1"/>
      <p:bldP spid="49" grpId="1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F2A6-AC54-4520-89DE-541E629D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Busy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C4A4-78AC-4C5B-B4E7-14D91D97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43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Add 78,458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Subtract 538,504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Half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Create Bar Model for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Create a Part Whole Model for it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Fill in the missing spaces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663,804- ________ = 86,009        so that means ________ + 86,009=663,804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D73A0-ED0F-4475-9F49-26C0120F9D32}"/>
              </a:ext>
            </a:extLst>
          </p:cNvPr>
          <p:cNvSpPr/>
          <p:nvPr/>
        </p:nvSpPr>
        <p:spPr>
          <a:xfrm>
            <a:off x="6641274" y="402975"/>
            <a:ext cx="3970750" cy="13543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663,804</a:t>
            </a:r>
          </a:p>
        </p:txBody>
      </p:sp>
    </p:spTree>
    <p:extLst>
      <p:ext uri="{BB962C8B-B14F-4D97-AF65-F5344CB8AC3E}">
        <p14:creationId xmlns:p14="http://schemas.microsoft.com/office/powerpoint/2010/main" val="227656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100" y="381446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43" y="39571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1878" y="953039"/>
          <a:ext cx="6245708" cy="221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238">
                  <a:extLst>
                    <a:ext uri="{9D8B030D-6E8A-4147-A177-3AD203B41FA5}">
                      <a16:colId xmlns:a16="http://schemas.microsoft.com/office/drawing/2014/main" val="3776908323"/>
                    </a:ext>
                  </a:extLst>
                </a:gridCol>
                <a:gridCol w="1900621">
                  <a:extLst>
                    <a:ext uri="{9D8B030D-6E8A-4147-A177-3AD203B41FA5}">
                      <a16:colId xmlns:a16="http://schemas.microsoft.com/office/drawing/2014/main" val="2763262360"/>
                    </a:ext>
                  </a:extLst>
                </a:gridCol>
                <a:gridCol w="1260412">
                  <a:extLst>
                    <a:ext uri="{9D8B030D-6E8A-4147-A177-3AD203B41FA5}">
                      <a16:colId xmlns:a16="http://schemas.microsoft.com/office/drawing/2014/main" val="2401675794"/>
                    </a:ext>
                  </a:extLst>
                </a:gridCol>
                <a:gridCol w="1340437">
                  <a:extLst>
                    <a:ext uri="{9D8B030D-6E8A-4147-A177-3AD203B41FA5}">
                      <a16:colId xmlns:a16="http://schemas.microsoft.com/office/drawing/2014/main" val="3874715967"/>
                    </a:ext>
                  </a:extLst>
                </a:gridCol>
              </a:tblGrid>
              <a:tr h="546562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Aberdeen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9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490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Cambridge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16898"/>
                  </a:ext>
                </a:extLst>
              </a:tr>
              <a:tr h="565466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355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Leeds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20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371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0" dirty="0">
                          <a:solidFill>
                            <a:schemeClr val="tx1"/>
                          </a:solidFill>
                        </a:rPr>
                        <a:t>Truro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749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70388" y="334776"/>
            <a:ext cx="6254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Distances between UK cities (in miles)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53944" y="919107"/>
            <a:ext cx="13643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0387" y="3395113"/>
            <a:ext cx="719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	How far is it from Aberdeen to Leeds?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3224377" y="469362"/>
            <a:ext cx="418477" cy="1571921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6594976" y="1806577"/>
            <a:ext cx="418477" cy="106709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0506" y="1452584"/>
            <a:ext cx="0" cy="678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40183" y="2533172"/>
            <a:ext cx="25080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 rot="16200000">
            <a:off x="2796955" y="1909619"/>
            <a:ext cx="418477" cy="82862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4218" y="3758441"/>
            <a:ext cx="231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355 miles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5382" y="4467314"/>
            <a:ext cx="719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	How far is it from Truro to Cambridge?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4960" y="5334977"/>
            <a:ext cx="719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	Which two cities are closest to each other?</a:t>
            </a:r>
          </a:p>
        </p:txBody>
      </p:sp>
      <p:sp>
        <p:nvSpPr>
          <p:cNvPr id="22" name="Rounded Rectangle 21"/>
          <p:cNvSpPr/>
          <p:nvPr/>
        </p:nvSpPr>
        <p:spPr>
          <a:xfrm rot="16200000">
            <a:off x="5056061" y="888242"/>
            <a:ext cx="418477" cy="1765904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 rot="16200000">
            <a:off x="7836837" y="2407430"/>
            <a:ext cx="418477" cy="1021481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78977" y="2030628"/>
            <a:ext cx="0" cy="518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21941" y="2981407"/>
            <a:ext cx="23027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16200000">
            <a:off x="4519936" y="2498900"/>
            <a:ext cx="418477" cy="757432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9644" y="4780274"/>
            <a:ext cx="231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343 miles</a:t>
            </a:r>
          </a:p>
        </p:txBody>
      </p:sp>
      <p:sp>
        <p:nvSpPr>
          <p:cNvPr id="30" name="Rounded Rectangle 29"/>
          <p:cNvSpPr/>
          <p:nvPr/>
        </p:nvSpPr>
        <p:spPr>
          <a:xfrm rot="16200000">
            <a:off x="4519937" y="1948394"/>
            <a:ext cx="418477" cy="757432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9644" y="5645685"/>
            <a:ext cx="381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Cambridge and Leeds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  <p:bldP spid="29" grpId="0"/>
      <p:bldP spid="3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85860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91513" y="873926"/>
          <a:ext cx="7318965" cy="447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83">
                  <a:extLst>
                    <a:ext uri="{9D8B030D-6E8A-4147-A177-3AD203B41FA5}">
                      <a16:colId xmlns:a16="http://schemas.microsoft.com/office/drawing/2014/main" val="22247115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03944823"/>
                    </a:ext>
                  </a:extLst>
                </a:gridCol>
                <a:gridCol w="1532965">
                  <a:extLst>
                    <a:ext uri="{9D8B030D-6E8A-4147-A177-3AD203B41FA5}">
                      <a16:colId xmlns:a16="http://schemas.microsoft.com/office/drawing/2014/main" val="1924591082"/>
                    </a:ext>
                  </a:extLst>
                </a:gridCol>
                <a:gridCol w="1519518">
                  <a:extLst>
                    <a:ext uri="{9D8B030D-6E8A-4147-A177-3AD203B41FA5}">
                      <a16:colId xmlns:a16="http://schemas.microsoft.com/office/drawing/2014/main" val="3488738284"/>
                    </a:ext>
                  </a:extLst>
                </a:gridCol>
                <a:gridCol w="1213999">
                  <a:extLst>
                    <a:ext uri="{9D8B030D-6E8A-4147-A177-3AD203B41FA5}">
                      <a16:colId xmlns:a16="http://schemas.microsoft.com/office/drawing/2014/main" val="122977973"/>
                    </a:ext>
                  </a:extLst>
                </a:gridCol>
              </a:tblGrid>
              <a:tr h="532631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Height (m)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Continent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First ascent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3034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Everest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8,848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Nepa</a:t>
                      </a:r>
                      <a:r>
                        <a:rPr lang="en-GB" sz="2500" b="0" baseline="0" dirty="0">
                          <a:solidFill>
                            <a:schemeClr val="tx1"/>
                          </a:solidFill>
                        </a:rPr>
                        <a:t>l and China</a:t>
                      </a:r>
                      <a:endParaRPr lang="en-GB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1953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376030"/>
                  </a:ext>
                </a:extLst>
              </a:tr>
              <a:tr h="797149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Aconcagua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6,961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South America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Argentina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1897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300657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Denali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6,194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North America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1913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823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Kilimanjaro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5,895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Tanzania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1889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73078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Elbrus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5,642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Russia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0" dirty="0">
                          <a:solidFill>
                            <a:schemeClr val="tx1"/>
                          </a:solidFill>
                        </a:rPr>
                        <a:t>1874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9676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3870" y="255436"/>
            <a:ext cx="6254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mountains on each continent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557" y="5357596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8400" y="55002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469" y="5319811"/>
            <a:ext cx="471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In which continent is Denali?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2589920" y="3113584"/>
            <a:ext cx="418477" cy="1187972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774376" y="440023"/>
            <a:ext cx="418477" cy="1398644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45435" y="1348584"/>
            <a:ext cx="0" cy="2053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93145" y="3916809"/>
            <a:ext cx="16943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 rot="16200000">
            <a:off x="5539226" y="3235298"/>
            <a:ext cx="718700" cy="12285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6074" y="5646778"/>
            <a:ext cx="381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America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5603" y="5301476"/>
            <a:ext cx="471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Which mountain was first ascended earliest?</a:t>
            </a:r>
          </a:p>
        </p:txBody>
      </p:sp>
      <p:sp>
        <p:nvSpPr>
          <p:cNvPr id="23" name="Rounded Rectangle 22"/>
          <p:cNvSpPr/>
          <p:nvPr/>
        </p:nvSpPr>
        <p:spPr>
          <a:xfrm rot="16200000">
            <a:off x="6674753" y="2594381"/>
            <a:ext cx="4367690" cy="1039141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8542" y="5709677"/>
            <a:ext cx="381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Elbrus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3593" y="5282020"/>
            <a:ext cx="471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Round Aconcagua’s height to the nearest 100 m.</a:t>
            </a:r>
          </a:p>
        </p:txBody>
      </p:sp>
      <p:sp>
        <p:nvSpPr>
          <p:cNvPr id="26" name="Rounded Rectangle 25"/>
          <p:cNvSpPr/>
          <p:nvPr/>
        </p:nvSpPr>
        <p:spPr>
          <a:xfrm rot="16200000">
            <a:off x="2795465" y="2058446"/>
            <a:ext cx="418477" cy="158370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 rot="16200000">
            <a:off x="4288069" y="792646"/>
            <a:ext cx="764223" cy="103913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08624" y="1694328"/>
            <a:ext cx="0" cy="8139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96557" y="2872422"/>
            <a:ext cx="2849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 rot="16200000">
            <a:off x="4396404" y="2401194"/>
            <a:ext cx="445275" cy="9368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8576" y="5700188"/>
            <a:ext cx="381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7,000 m</a:t>
            </a:r>
          </a:p>
        </p:txBody>
      </p:sp>
      <p:sp>
        <p:nvSpPr>
          <p:cNvPr id="29" name="Rounded Rectangle 28"/>
          <p:cNvSpPr/>
          <p:nvPr/>
        </p:nvSpPr>
        <p:spPr>
          <a:xfrm rot="16200000">
            <a:off x="8552465" y="4637775"/>
            <a:ext cx="409939" cy="84962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393145" y="5008175"/>
            <a:ext cx="49008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60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6" grpId="0" animBg="1"/>
      <p:bldP spid="27" grpId="0" animBg="1"/>
      <p:bldP spid="33" grpId="0" animBg="1"/>
      <p:bldP spid="34" grpId="0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192988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EA24-8551-4913-9A99-1D9260DC4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182158"/>
          </a:xfrm>
        </p:spPr>
        <p:txBody>
          <a:bodyPr/>
          <a:lstStyle/>
          <a:p>
            <a:r>
              <a:rPr lang="en-GB" dirty="0"/>
              <a:t>Plenary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05279-E80A-4DF2-8F75-B20413D8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92" y="628650"/>
            <a:ext cx="37623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68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A8A-30E7-4673-8DF9-146B326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Lunch</a:t>
            </a:r>
          </a:p>
        </p:txBody>
      </p:sp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8D129FAD-B9EE-4D12-BC8E-1FDB0845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5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9501-CAEA-4060-8263-285291AF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Geography</a:t>
            </a:r>
          </a:p>
        </p:txBody>
      </p:sp>
      <p:pic>
        <p:nvPicPr>
          <p:cNvPr id="7" name="Graphic 6" descr="Mountains">
            <a:extLst>
              <a:ext uri="{FF2B5EF4-FFF2-40B4-BE49-F238E27FC236}">
                <a16:creationId xmlns:a16="http://schemas.microsoft.com/office/drawing/2014/main" id="{18801702-2E55-4B60-80B0-75880C71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A7CC-D6FA-4D44-8063-65C5638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474701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English</a:t>
            </a:r>
            <a:br>
              <a:rPr lang="en-US" sz="8800" dirty="0">
                <a:solidFill>
                  <a:schemeClr val="tx1"/>
                </a:solidFill>
              </a:rPr>
            </a:br>
            <a:r>
              <a:rPr lang="en-US" sz="4400" b="1" u="sng" dirty="0">
                <a:solidFill>
                  <a:schemeClr val="tx1"/>
                </a:solidFill>
              </a:rPr>
              <a:t>I can </a:t>
            </a:r>
            <a:r>
              <a:rPr lang="en-GB" sz="4400" b="1" i="0" u="sng" dirty="0">
                <a:solidFill>
                  <a:schemeClr val="tx1"/>
                </a:solidFill>
                <a:effectLst/>
                <a:latin typeface="nta"/>
              </a:rPr>
              <a:t>retrieve, record and present information from non-fiction</a:t>
            </a:r>
            <a:r>
              <a:rPr lang="en-US" sz="4400" b="1" u="sng" dirty="0">
                <a:solidFill>
                  <a:schemeClr val="tx1"/>
                </a:solidFill>
              </a:rPr>
              <a:t> </a:t>
            </a:r>
            <a:endParaRPr lang="en-US" sz="8800" b="1" u="sng" dirty="0">
              <a:solidFill>
                <a:schemeClr val="tx1"/>
              </a:solidFill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088854A5-5175-44AE-9B09-F12D6790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65E19-5745-4681-8701-15B4DA5F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745C2-504A-4E3D-916A-D4AFD097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3573872" cy="5492750"/>
          </a:xfrm>
        </p:spPr>
        <p:txBody>
          <a:bodyPr>
            <a:normAutofit/>
          </a:bodyPr>
          <a:lstStyle/>
          <a:p>
            <a:r>
              <a:rPr lang="en-GB" sz="5000">
                <a:solidFill>
                  <a:schemeClr val="bg1"/>
                </a:solidFill>
              </a:rPr>
              <a:t>Chromebook  further research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F6FC4B-5375-46A5-AB4F-DFC5DB88B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570" y="639763"/>
          <a:ext cx="6348501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1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44B9-17CD-4917-A57B-0416F33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B689-9B2C-47B3-BBCD-761C8E41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6" y="1853853"/>
            <a:ext cx="11047694" cy="42872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 You are going to create a information booklet (Non-Fiction).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All of your research from yesterday will help you create an information booklet.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Magnets and Forces is your Topic.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D22A-7EB3-4DE8-BD0E-43E717D4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must Include…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54BB-8937-477E-89E5-887F7D2C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Headings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Sub Headings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Fact boxes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Captions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Glossary (small if used).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Use lots of information and facts!!!</a:t>
            </a:r>
          </a:p>
        </p:txBody>
      </p:sp>
    </p:spTree>
    <p:extLst>
      <p:ext uri="{BB962C8B-B14F-4D97-AF65-F5344CB8AC3E}">
        <p14:creationId xmlns:p14="http://schemas.microsoft.com/office/powerpoint/2010/main" val="371622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44B6-FC5E-4D12-BBA4-DD1C9ADD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22C90E-5A22-4538-BEAB-F90CB040A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218" y="499533"/>
            <a:ext cx="8654871" cy="5354123"/>
          </a:xfrm>
        </p:spPr>
      </p:pic>
    </p:spTree>
    <p:extLst>
      <p:ext uri="{BB962C8B-B14F-4D97-AF65-F5344CB8AC3E}">
        <p14:creationId xmlns:p14="http://schemas.microsoft.com/office/powerpoint/2010/main" val="339449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EA09-5E76-4E08-868C-6F3EE5C2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Presentation Time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D3284DA1-DA9C-46F5-8E95-9BC44E97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389C-0F48-4FEB-BABD-863182BD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Break</a:t>
            </a:r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11DFDB95-E7A7-49C5-BCB5-8B00923C8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11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2|1.9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.4|7|1.6|6|4.2|6.6|1.3|3|3.1|3.5|6|7|6.6|3.8|4|2.4|4.3|9.4|10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11.6|14.1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4|10|4.3|1.7|6.4|14.2|2.4|1.7|2.7|10.2|9.7|3.9|7.9|0.9|5.6|8.8|1|3.8|4.2|15.4|4.2|2.9|1.1|2.7|7.1|0.9|10|3.3|2.4|3.8|1.5|2.5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9|0.8|4.5|1.3|7.6|2.6|3.4|3.5|3.2|8.2|3.6|5.8|1.1|2.3|11.3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5|2.9|4.6|2.5|1.9|1.6|0.8|9.7|6.9|6.5|1.9|2.7|6.1|2.2|6.8|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</TotalTime>
  <Words>601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KG Primary Penmanship</vt:lpstr>
      <vt:lpstr>nta</vt:lpstr>
      <vt:lpstr>Metropolitan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Tuesday</vt:lpstr>
      <vt:lpstr>Busy Books</vt:lpstr>
      <vt:lpstr>English I can retrieve, record and present information from non-fiction </vt:lpstr>
      <vt:lpstr>Chromebook  further research </vt:lpstr>
      <vt:lpstr>Today…</vt:lpstr>
      <vt:lpstr>You must Include…</vt:lpstr>
      <vt:lpstr>PowerPoint Presentation</vt:lpstr>
      <vt:lpstr>Presentation Time</vt:lpstr>
      <vt:lpstr>Break</vt:lpstr>
      <vt:lpstr>Maths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Have a go at questions  4 - 5 on the worksheet</vt:lpstr>
      <vt:lpstr>Plenary</vt:lpstr>
      <vt:lpstr>Lunch</vt:lpstr>
      <vt:lpstr>Geography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</dc:title>
  <dc:creator>jack.hall-1</dc:creator>
  <cp:lastModifiedBy>jack.hall-1</cp:lastModifiedBy>
  <cp:revision>1</cp:revision>
  <dcterms:created xsi:type="dcterms:W3CDTF">2020-11-16T19:24:17Z</dcterms:created>
  <dcterms:modified xsi:type="dcterms:W3CDTF">2020-11-16T19:25:37Z</dcterms:modified>
</cp:coreProperties>
</file>