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  <p:sldMasterId id="2147483855" r:id="rId3"/>
    <p:sldMasterId id="2147483857" r:id="rId4"/>
    <p:sldMasterId id="2147483859" r:id="rId5"/>
    <p:sldMasterId id="2147483861" r:id="rId6"/>
  </p:sldMasterIdLst>
  <p:sldIdLst>
    <p:sldId id="256" r:id="rId7"/>
    <p:sldId id="290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29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9"/>
            <a:ext cx="7933899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652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09/11/2020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874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2556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77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128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997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07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728869" y="606287"/>
            <a:ext cx="10031896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502025" y="6553201"/>
            <a:ext cx="196028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7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728869" y="606287"/>
            <a:ext cx="10031896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02025" y="6553201"/>
            <a:ext cx="196028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1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17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C3C4A-77B3-4119-B594-60D669159E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0EFE82-0B51-4C00-8B4F-62B36C7DB8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842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52138" y="1678516"/>
          <a:ext cx="4322868" cy="2933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239">
                  <a:extLst>
                    <a:ext uri="{9D8B030D-6E8A-4147-A177-3AD203B41FA5}">
                      <a16:colId xmlns:a16="http://schemas.microsoft.com/office/drawing/2014/main" val="280926244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3221750951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3858024244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72501440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989798216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815806946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699281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147523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502590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046603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856661"/>
                  </a:ext>
                </a:extLst>
              </a:tr>
            </a:tbl>
          </a:graphicData>
        </a:graphic>
      </p:graphicFrame>
      <p:sp>
        <p:nvSpPr>
          <p:cNvPr id="93" name="TextBox 92"/>
          <p:cNvSpPr txBox="1"/>
          <p:nvPr/>
        </p:nvSpPr>
        <p:spPr>
          <a:xfrm>
            <a:off x="2589146" y="1476522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74079" y="317170"/>
          <a:ext cx="7360379" cy="1080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094">
                  <a:extLst>
                    <a:ext uri="{9D8B030D-6E8A-4147-A177-3AD203B41FA5}">
                      <a16:colId xmlns:a16="http://schemas.microsoft.com/office/drawing/2014/main" val="876692753"/>
                    </a:ext>
                  </a:extLst>
                </a:gridCol>
                <a:gridCol w="804755">
                  <a:extLst>
                    <a:ext uri="{9D8B030D-6E8A-4147-A177-3AD203B41FA5}">
                      <a16:colId xmlns:a16="http://schemas.microsoft.com/office/drawing/2014/main" val="3523303187"/>
                    </a:ext>
                  </a:extLst>
                </a:gridCol>
                <a:gridCol w="804755">
                  <a:extLst>
                    <a:ext uri="{9D8B030D-6E8A-4147-A177-3AD203B41FA5}">
                      <a16:colId xmlns:a16="http://schemas.microsoft.com/office/drawing/2014/main" val="2538230034"/>
                    </a:ext>
                  </a:extLst>
                </a:gridCol>
                <a:gridCol w="804755">
                  <a:extLst>
                    <a:ext uri="{9D8B030D-6E8A-4147-A177-3AD203B41FA5}">
                      <a16:colId xmlns:a16="http://schemas.microsoft.com/office/drawing/2014/main" val="1027989558"/>
                    </a:ext>
                  </a:extLst>
                </a:gridCol>
                <a:gridCol w="804755">
                  <a:extLst>
                    <a:ext uri="{9D8B030D-6E8A-4147-A177-3AD203B41FA5}">
                      <a16:colId xmlns:a16="http://schemas.microsoft.com/office/drawing/2014/main" val="547442720"/>
                    </a:ext>
                  </a:extLst>
                </a:gridCol>
                <a:gridCol w="804755">
                  <a:extLst>
                    <a:ext uri="{9D8B030D-6E8A-4147-A177-3AD203B41FA5}">
                      <a16:colId xmlns:a16="http://schemas.microsoft.com/office/drawing/2014/main" val="4200292886"/>
                    </a:ext>
                  </a:extLst>
                </a:gridCol>
                <a:gridCol w="804755">
                  <a:extLst>
                    <a:ext uri="{9D8B030D-6E8A-4147-A177-3AD203B41FA5}">
                      <a16:colId xmlns:a16="http://schemas.microsoft.com/office/drawing/2014/main" val="1784340337"/>
                    </a:ext>
                  </a:extLst>
                </a:gridCol>
                <a:gridCol w="804755">
                  <a:extLst>
                    <a:ext uri="{9D8B030D-6E8A-4147-A177-3AD203B41FA5}">
                      <a16:colId xmlns:a16="http://schemas.microsoft.com/office/drawing/2014/main" val="1190682941"/>
                    </a:ext>
                  </a:extLst>
                </a:gridCol>
              </a:tblGrid>
              <a:tr h="540173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Centimetres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501440"/>
                  </a:ext>
                </a:extLst>
              </a:tr>
              <a:tr h="540173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Inches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0.8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1.6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3.1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3.9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4.7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644674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3040147" y="4614103"/>
            <a:ext cx="4493405" cy="8849"/>
          </a:xfrm>
          <a:prstGeom prst="straightConnector1">
            <a:avLst/>
          </a:prstGeom>
          <a:ln w="19050" cap="flat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3046142" y="1498388"/>
            <a:ext cx="0" cy="3124567"/>
          </a:xfrm>
          <a:prstGeom prst="straightConnector1">
            <a:avLst/>
          </a:prstGeom>
          <a:ln w="19050" cap="flat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01463" y="4403038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1264303" y="3019687"/>
            <a:ext cx="213797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Inches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413142" y="4923223"/>
            <a:ext cx="1998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Centimetres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464470" y="4596366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0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328954" y="4092184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0.5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586374" y="3801460"/>
            <a:ext cx="49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473426" y="3509624"/>
            <a:ext cx="6071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1.5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89146" y="3224655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488530" y="2892152"/>
            <a:ext cx="5920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2.5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89146" y="2623890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3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459052" y="2332054"/>
            <a:ext cx="6215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3.5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589146" y="2065247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485614" y="1769087"/>
            <a:ext cx="594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4.5</a:t>
            </a:r>
          </a:p>
        </p:txBody>
      </p:sp>
      <p:cxnSp>
        <p:nvCxnSpPr>
          <p:cNvPr id="132" name="Straight Connector 131"/>
          <p:cNvCxnSpPr>
            <a:cxnSpLocks/>
            <a:stCxn id="80" idx="0"/>
          </p:cNvCxnSpPr>
          <p:nvPr/>
        </p:nvCxnSpPr>
        <p:spPr>
          <a:xfrm flipV="1">
            <a:off x="3049142" y="1792529"/>
            <a:ext cx="4325865" cy="2803837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175376" y="4596366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232913" y="4596366"/>
            <a:ext cx="4836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981380" y="4596366"/>
            <a:ext cx="4361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77318" y="4596366"/>
            <a:ext cx="511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8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72673" y="4596366"/>
            <a:ext cx="536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979630" y="4596366"/>
            <a:ext cx="764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12</a:t>
            </a:r>
          </a:p>
        </p:txBody>
      </p:sp>
      <p:sp>
        <p:nvSpPr>
          <p:cNvPr id="63" name="Plus 62"/>
          <p:cNvSpPr/>
          <p:nvPr/>
        </p:nvSpPr>
        <p:spPr>
          <a:xfrm>
            <a:off x="3680830" y="4032411"/>
            <a:ext cx="183445" cy="183445"/>
          </a:xfrm>
          <a:prstGeom prst="mathPlu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2736" y="2582048"/>
            <a:ext cx="747045" cy="747045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7851160" y="325821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0" name="Plus 49"/>
          <p:cNvSpPr/>
          <p:nvPr/>
        </p:nvSpPr>
        <p:spPr>
          <a:xfrm>
            <a:off x="4409569" y="3562961"/>
            <a:ext cx="183445" cy="183445"/>
          </a:xfrm>
          <a:prstGeom prst="mathPlu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61" name="Plus 60"/>
          <p:cNvSpPr/>
          <p:nvPr/>
        </p:nvSpPr>
        <p:spPr>
          <a:xfrm>
            <a:off x="5119097" y="3117249"/>
            <a:ext cx="183445" cy="183445"/>
          </a:xfrm>
          <a:prstGeom prst="mathPlu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62" name="Plus 61"/>
          <p:cNvSpPr/>
          <p:nvPr/>
        </p:nvSpPr>
        <p:spPr>
          <a:xfrm>
            <a:off x="5845020" y="2655587"/>
            <a:ext cx="183445" cy="183445"/>
          </a:xfrm>
          <a:prstGeom prst="mathPlu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69" name="Plus 68"/>
          <p:cNvSpPr/>
          <p:nvPr/>
        </p:nvSpPr>
        <p:spPr>
          <a:xfrm>
            <a:off x="6555679" y="2208701"/>
            <a:ext cx="183445" cy="183445"/>
          </a:xfrm>
          <a:prstGeom prst="mathPlu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70" name="Plus 69"/>
          <p:cNvSpPr/>
          <p:nvPr/>
        </p:nvSpPr>
        <p:spPr>
          <a:xfrm>
            <a:off x="7300994" y="1703488"/>
            <a:ext cx="183445" cy="183445"/>
          </a:xfrm>
          <a:prstGeom prst="mathPlu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87791" y="5318236"/>
            <a:ext cx="6369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inches are equal to 6.5 cm?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4.5 inches in centimetres?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596020" y="5326937"/>
            <a:ext cx="1961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2.6 inches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5381925" y="3119490"/>
            <a:ext cx="0" cy="149233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064276" y="3071847"/>
            <a:ext cx="2308058" cy="9549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078885" y="1984076"/>
            <a:ext cx="3938431" cy="825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7017315" y="2017287"/>
            <a:ext cx="0" cy="257907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596020" y="5724921"/>
            <a:ext cx="1961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11 cm</a:t>
            </a:r>
          </a:p>
        </p:txBody>
      </p:sp>
      <p:sp>
        <p:nvSpPr>
          <p:cNvPr id="123" name="Plus 122"/>
          <p:cNvSpPr/>
          <p:nvPr/>
        </p:nvSpPr>
        <p:spPr>
          <a:xfrm>
            <a:off x="2963213" y="4504426"/>
            <a:ext cx="183445" cy="183445"/>
          </a:xfrm>
          <a:prstGeom prst="mathPlu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470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12" grpId="0"/>
      <p:bldP spid="21" grpId="0"/>
      <p:bldP spid="76" grpId="0"/>
      <p:bldP spid="80" grpId="0"/>
      <p:bldP spid="83" grpId="0"/>
      <p:bldP spid="84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55" grpId="0"/>
      <p:bldP spid="56" grpId="0"/>
      <p:bldP spid="57" grpId="0"/>
      <p:bldP spid="58" grpId="0"/>
      <p:bldP spid="59" grpId="0"/>
      <p:bldP spid="60" grpId="0"/>
      <p:bldP spid="63" grpId="0" animBg="1"/>
      <p:bldP spid="109" grpId="0"/>
      <p:bldP spid="50" grpId="0" animBg="1"/>
      <p:bldP spid="61" grpId="0" animBg="1"/>
      <p:bldP spid="62" grpId="0" animBg="1"/>
      <p:bldP spid="69" grpId="0" animBg="1"/>
      <p:bldP spid="70" grpId="0" animBg="1"/>
      <p:bldP spid="72" grpId="0"/>
      <p:bldP spid="73" grpId="0"/>
      <p:bldP spid="81" grpId="0"/>
      <p:bldP spid="1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9593" y="36879"/>
            <a:ext cx="16056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Alex’s run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91513" y="548424"/>
          <a:ext cx="7523307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197">
                  <a:extLst>
                    <a:ext uri="{9D8B030D-6E8A-4147-A177-3AD203B41FA5}">
                      <a16:colId xmlns:a16="http://schemas.microsoft.com/office/drawing/2014/main" val="876692753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2538230034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1027989558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547442720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4200292886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1784340337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1190682941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220522865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179426264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1115297529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368068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Time (minutes)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501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Distance (km)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64467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81144" y="1866627"/>
          <a:ext cx="4322868" cy="2933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239">
                  <a:extLst>
                    <a:ext uri="{9D8B030D-6E8A-4147-A177-3AD203B41FA5}">
                      <a16:colId xmlns:a16="http://schemas.microsoft.com/office/drawing/2014/main" val="280926244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3221750951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3858024244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72501440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989798216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815806946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680691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147523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502590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046603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85666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371307" y="4799938"/>
            <a:ext cx="4493405" cy="8849"/>
          </a:xfrm>
          <a:prstGeom prst="straightConnector1">
            <a:avLst/>
          </a:prstGeom>
          <a:ln w="19050" cap="flat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 flipV="1">
            <a:off x="2374550" y="1697567"/>
            <a:ext cx="15401" cy="3110205"/>
          </a:xfrm>
          <a:prstGeom prst="straightConnector1">
            <a:avLst/>
          </a:prstGeom>
          <a:ln w="19050" cap="flat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8556" y="3685539"/>
            <a:ext cx="1934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4868" y="3965240"/>
            <a:ext cx="1934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1711" y="3078772"/>
            <a:ext cx="1934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71199" y="1619994"/>
            <a:ext cx="6296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57111" y="1929883"/>
            <a:ext cx="1934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8511" y="4266414"/>
            <a:ext cx="3461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5185" y="2759198"/>
            <a:ext cx="1934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1711" y="2492180"/>
            <a:ext cx="1934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48306" y="2190437"/>
            <a:ext cx="1934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4867" y="3367839"/>
            <a:ext cx="1934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68335" y="4756643"/>
            <a:ext cx="60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8574" y="4744358"/>
            <a:ext cx="193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76184" y="5125486"/>
            <a:ext cx="2496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 (minutes)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794344" y="2953622"/>
            <a:ext cx="213797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Distance (km)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03176" y="4756643"/>
            <a:ext cx="60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57817" y="4756643"/>
            <a:ext cx="60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23014" y="4756643"/>
            <a:ext cx="60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58819" y="4756643"/>
            <a:ext cx="60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27761" y="4756643"/>
            <a:ext cx="60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07305" y="4756643"/>
            <a:ext cx="60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57927" y="4756643"/>
            <a:ext cx="60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17709" y="4756643"/>
            <a:ext cx="60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77491" y="4756643"/>
            <a:ext cx="60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38417" y="4756643"/>
            <a:ext cx="60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02352" y="4756643"/>
            <a:ext cx="60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382263" y="4509319"/>
            <a:ext cx="359086" cy="296797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729593" y="4223122"/>
            <a:ext cx="359086" cy="296797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 flipV="1">
            <a:off x="3069823" y="3933802"/>
            <a:ext cx="665467" cy="296763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 flipV="1">
            <a:off x="3740368" y="3675528"/>
            <a:ext cx="664822" cy="250018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405190" y="3353343"/>
            <a:ext cx="322482" cy="318912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</p:cNvCxnSpPr>
          <p:nvPr/>
        </p:nvCxnSpPr>
        <p:spPr>
          <a:xfrm flipV="1">
            <a:off x="4717626" y="3060299"/>
            <a:ext cx="549859" cy="310128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5312502" y="2758395"/>
            <a:ext cx="408126" cy="286212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20629" y="2485780"/>
            <a:ext cx="280773" cy="267018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 flipV="1">
            <a:off x="6020827" y="2161090"/>
            <a:ext cx="321280" cy="313716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342108" y="1900518"/>
            <a:ext cx="328895" cy="252558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 rot="20171086">
            <a:off x="2876887" y="3657604"/>
            <a:ext cx="1799066" cy="5941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7227549" y="1970353"/>
            <a:ext cx="631810" cy="0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856692" y="1619139"/>
            <a:ext cx="1235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2191513" y="548424"/>
          <a:ext cx="7523307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197">
                  <a:extLst>
                    <a:ext uri="{9D8B030D-6E8A-4147-A177-3AD203B41FA5}">
                      <a16:colId xmlns:a16="http://schemas.microsoft.com/office/drawing/2014/main" val="876692753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2538230034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1027989558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547442720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4200292886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1784340337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1190682941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220522865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179426264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1115297529"/>
                    </a:ext>
                  </a:extLst>
                </a:gridCol>
                <a:gridCol w="521311">
                  <a:extLst>
                    <a:ext uri="{9D8B030D-6E8A-4147-A177-3AD203B41FA5}">
                      <a16:colId xmlns:a16="http://schemas.microsoft.com/office/drawing/2014/main" val="368068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Time (minutes)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501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Distance (km)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644674"/>
                  </a:ext>
                </a:extLst>
              </a:tr>
            </a:tbl>
          </a:graphicData>
        </a:graphic>
      </p:graphicFrame>
      <p:cxnSp>
        <p:nvCxnSpPr>
          <p:cNvPr id="59" name="Straight Connector 58"/>
          <p:cNvCxnSpPr/>
          <p:nvPr/>
        </p:nvCxnSpPr>
        <p:spPr>
          <a:xfrm>
            <a:off x="7227549" y="2415861"/>
            <a:ext cx="631810" cy="0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724982" y="4509318"/>
            <a:ext cx="884" cy="29310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375588" y="4515428"/>
            <a:ext cx="349394" cy="449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129594" y="36879"/>
            <a:ext cx="14755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Mo’s run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3" name="Straight Connector 62"/>
          <p:cNvCxnSpPr>
            <a:cxnSpLocks/>
          </p:cNvCxnSpPr>
          <p:nvPr/>
        </p:nvCxnSpPr>
        <p:spPr>
          <a:xfrm flipV="1">
            <a:off x="2383091" y="4500426"/>
            <a:ext cx="225371" cy="30199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611611" y="4237033"/>
            <a:ext cx="320831" cy="270550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959637" y="3944013"/>
            <a:ext cx="335161" cy="265746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333528" y="3637199"/>
            <a:ext cx="335161" cy="265746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3699875" y="3367612"/>
            <a:ext cx="166370" cy="25008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920571" y="3076702"/>
            <a:ext cx="430732" cy="23506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405190" y="2791588"/>
            <a:ext cx="148452" cy="227183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4605506" y="2474806"/>
            <a:ext cx="355362" cy="258796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990110" y="2206105"/>
            <a:ext cx="282092" cy="229898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16809" y="1906340"/>
            <a:ext cx="184132" cy="240914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893398" y="2026025"/>
            <a:ext cx="1104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Multiply 73"/>
          <p:cNvSpPr/>
          <p:nvPr/>
        </p:nvSpPr>
        <p:spPr>
          <a:xfrm>
            <a:off x="2885144" y="4157308"/>
            <a:ext cx="130054" cy="122778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Multiply 74"/>
          <p:cNvSpPr/>
          <p:nvPr/>
        </p:nvSpPr>
        <p:spPr>
          <a:xfrm>
            <a:off x="3256465" y="3860038"/>
            <a:ext cx="130054" cy="122778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Multiply 75"/>
          <p:cNvSpPr/>
          <p:nvPr/>
        </p:nvSpPr>
        <p:spPr>
          <a:xfrm>
            <a:off x="3624408" y="3568619"/>
            <a:ext cx="130054" cy="122778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Multiply 76"/>
          <p:cNvSpPr/>
          <p:nvPr/>
        </p:nvSpPr>
        <p:spPr>
          <a:xfrm>
            <a:off x="3832091" y="3272882"/>
            <a:ext cx="130054" cy="122778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Multiply 77"/>
          <p:cNvSpPr/>
          <p:nvPr/>
        </p:nvSpPr>
        <p:spPr>
          <a:xfrm>
            <a:off x="4324575" y="2978262"/>
            <a:ext cx="130054" cy="122778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Multiply 78"/>
          <p:cNvSpPr/>
          <p:nvPr/>
        </p:nvSpPr>
        <p:spPr>
          <a:xfrm>
            <a:off x="4526914" y="2694042"/>
            <a:ext cx="130054" cy="122778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Multiply 79"/>
          <p:cNvSpPr/>
          <p:nvPr/>
        </p:nvSpPr>
        <p:spPr>
          <a:xfrm>
            <a:off x="4899016" y="2394635"/>
            <a:ext cx="130054" cy="122778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Multiply 80"/>
          <p:cNvSpPr/>
          <p:nvPr/>
        </p:nvSpPr>
        <p:spPr>
          <a:xfrm>
            <a:off x="5239394" y="2102832"/>
            <a:ext cx="130054" cy="122778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Multiply 81"/>
          <p:cNvSpPr/>
          <p:nvPr/>
        </p:nvSpPr>
        <p:spPr>
          <a:xfrm>
            <a:off x="5474213" y="1808795"/>
            <a:ext cx="130054" cy="122778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Multiply 82"/>
          <p:cNvSpPr/>
          <p:nvPr/>
        </p:nvSpPr>
        <p:spPr>
          <a:xfrm>
            <a:off x="2545225" y="4445007"/>
            <a:ext cx="116663" cy="116136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3483" y="2681956"/>
            <a:ext cx="747045" cy="747045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7111965" y="285302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014311" y="3570120"/>
            <a:ext cx="27461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 35 minutes, how much further has Mo run than Alex?</a:t>
            </a:r>
          </a:p>
        </p:txBody>
      </p:sp>
      <p:cxnSp>
        <p:nvCxnSpPr>
          <p:cNvPr id="92" name="Straight Connector 91"/>
          <p:cNvCxnSpPr/>
          <p:nvPr/>
        </p:nvCxnSpPr>
        <p:spPr>
          <a:xfrm flipH="1" flipV="1">
            <a:off x="4887897" y="2563952"/>
            <a:ext cx="12464" cy="222384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2389008" y="2556238"/>
            <a:ext cx="24852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284116" y="5607022"/>
            <a:ext cx="29833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Mo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 7.8 km</a:t>
            </a:r>
          </a:p>
        </p:txBody>
      </p:sp>
      <p:cxnSp>
        <p:nvCxnSpPr>
          <p:cNvPr id="103" name="Straight Connector 102"/>
          <p:cNvCxnSpPr/>
          <p:nvPr/>
        </p:nvCxnSpPr>
        <p:spPr>
          <a:xfrm flipH="1">
            <a:off x="2402617" y="3272882"/>
            <a:ext cx="24852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461481" y="5607022"/>
            <a:ext cx="29833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Alex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 5.1 km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813425" y="5607022"/>
            <a:ext cx="29833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7.8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–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 5.1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 2.7 km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567372" y="4816616"/>
            <a:ext cx="13024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2.7 km</a:t>
            </a:r>
          </a:p>
        </p:txBody>
      </p:sp>
      <p:sp>
        <p:nvSpPr>
          <p:cNvPr id="33" name="Plus 32"/>
          <p:cNvSpPr/>
          <p:nvPr/>
        </p:nvSpPr>
        <p:spPr>
          <a:xfrm>
            <a:off x="2666586" y="4458762"/>
            <a:ext cx="115200" cy="115200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34" name="Plus 33"/>
          <p:cNvSpPr/>
          <p:nvPr/>
        </p:nvSpPr>
        <p:spPr>
          <a:xfrm>
            <a:off x="3023836" y="4157645"/>
            <a:ext cx="115200" cy="115200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35" name="Plus 34"/>
          <p:cNvSpPr/>
          <p:nvPr/>
        </p:nvSpPr>
        <p:spPr>
          <a:xfrm>
            <a:off x="3677689" y="3867215"/>
            <a:ext cx="115200" cy="115200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36" name="Plus 35"/>
          <p:cNvSpPr/>
          <p:nvPr/>
        </p:nvSpPr>
        <p:spPr>
          <a:xfrm>
            <a:off x="4359689" y="3583284"/>
            <a:ext cx="115200" cy="115200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37" name="Plus 36"/>
          <p:cNvSpPr/>
          <p:nvPr/>
        </p:nvSpPr>
        <p:spPr>
          <a:xfrm>
            <a:off x="4683372" y="3276533"/>
            <a:ext cx="115200" cy="115200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38" name="Plus 37"/>
          <p:cNvSpPr/>
          <p:nvPr/>
        </p:nvSpPr>
        <p:spPr>
          <a:xfrm>
            <a:off x="5219722" y="2988249"/>
            <a:ext cx="115200" cy="115200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5655721" y="2694042"/>
            <a:ext cx="115200" cy="115200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40" name="Plus 39"/>
          <p:cNvSpPr/>
          <p:nvPr/>
        </p:nvSpPr>
        <p:spPr>
          <a:xfrm>
            <a:off x="5943801" y="2427269"/>
            <a:ext cx="115200" cy="115200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6274297" y="2097048"/>
            <a:ext cx="115200" cy="115200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42" name="Plus 41"/>
          <p:cNvSpPr/>
          <p:nvPr/>
        </p:nvSpPr>
        <p:spPr>
          <a:xfrm>
            <a:off x="6626424" y="1817359"/>
            <a:ext cx="115200" cy="115200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104392" y="600076"/>
            <a:ext cx="455010" cy="8048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9217004" y="618433"/>
            <a:ext cx="455010" cy="8048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869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3" grpId="0" animBg="1"/>
      <p:bldP spid="53" grpId="1" animBg="1"/>
      <p:bldP spid="55" grpId="0"/>
      <p:bldP spid="62" grpId="0"/>
      <p:bldP spid="73" grpId="0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90" grpId="0"/>
      <p:bldP spid="91" grpId="0"/>
      <p:bldP spid="102" grpId="0"/>
      <p:bldP spid="104" grpId="0"/>
      <p:bldP spid="105" grpId="0"/>
      <p:bldP spid="106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58" grpId="0" animBg="1"/>
      <p:bldP spid="58" grpId="1" animBg="1"/>
      <p:bldP spid="94" grpId="0" animBg="1"/>
      <p:bldP spid="9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CB1FC-3B23-4925-95FF-E3987DA4B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4" y="80433"/>
            <a:ext cx="10772775" cy="859019"/>
          </a:xfrm>
        </p:spPr>
        <p:txBody>
          <a:bodyPr/>
          <a:lstStyle/>
          <a:p>
            <a:r>
              <a:rPr lang="en-GB" dirty="0"/>
              <a:t>Independent Activity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D4DEC5-2EB7-4745-8CE9-64E950D6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11" y="847073"/>
            <a:ext cx="5057775" cy="5715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F0C946-7C46-4898-9B00-80F7AA961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739" y="366712"/>
            <a:ext cx="5248275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50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4FD3-C762-43BB-9156-3269B3EC5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0EDAC2-45A3-45CC-A4A2-9525062446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532" y="2642992"/>
            <a:ext cx="9114007" cy="2641488"/>
          </a:xfrm>
        </p:spPr>
      </p:pic>
    </p:spTree>
    <p:extLst>
      <p:ext uri="{BB962C8B-B14F-4D97-AF65-F5344CB8AC3E}">
        <p14:creationId xmlns:p14="http://schemas.microsoft.com/office/powerpoint/2010/main" val="2654483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49550-472B-4140-B500-8221C6A0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31540"/>
            <a:ext cx="10772775" cy="1306643"/>
          </a:xfrm>
        </p:spPr>
        <p:txBody>
          <a:bodyPr/>
          <a:lstStyle/>
          <a:p>
            <a:r>
              <a:rPr lang="en-GB" dirty="0"/>
              <a:t>D.M.M                                     10.11.20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0E99F-BEB7-4A47-828F-A58B928E1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54" y="1438183"/>
            <a:ext cx="11344091" cy="492710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u="sng" dirty="0"/>
              <a:t>A) Make a bar model for the following numbers:</a:t>
            </a:r>
          </a:p>
          <a:p>
            <a:pPr>
              <a:lnSpc>
                <a:spcPct val="100000"/>
              </a:lnSpc>
            </a:pPr>
            <a:r>
              <a:rPr lang="en-GB" dirty="0"/>
              <a:t>1. </a:t>
            </a:r>
            <a:r>
              <a:rPr lang="en-GB" dirty="0">
                <a:solidFill>
                  <a:schemeClr val="tx1"/>
                </a:solidFill>
              </a:rPr>
              <a:t>852</a:t>
            </a:r>
            <a:r>
              <a:rPr lang="en-GB" dirty="0"/>
              <a:t>                              2. </a:t>
            </a:r>
            <a:r>
              <a:rPr lang="en-GB" dirty="0">
                <a:solidFill>
                  <a:schemeClr val="tx1"/>
                </a:solidFill>
              </a:rPr>
              <a:t>9,346</a:t>
            </a:r>
            <a:r>
              <a:rPr lang="en-GB" dirty="0"/>
              <a:t>                          3. </a:t>
            </a:r>
            <a:r>
              <a:rPr lang="en-GB" dirty="0">
                <a:solidFill>
                  <a:schemeClr val="tx1"/>
                </a:solidFill>
              </a:rPr>
              <a:t>375,435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u="sng" dirty="0">
                <a:solidFill>
                  <a:schemeClr val="tx1"/>
                </a:solidFill>
              </a:rPr>
              <a:t>B) Create a Part Whole Model for the following: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</a:rPr>
              <a:t>1. </a:t>
            </a:r>
            <a:r>
              <a:rPr lang="en-GB" dirty="0">
                <a:solidFill>
                  <a:srgbClr val="00B0F0"/>
                </a:solidFill>
              </a:rPr>
              <a:t>675                              </a:t>
            </a:r>
            <a:r>
              <a:rPr lang="en-GB" dirty="0">
                <a:solidFill>
                  <a:schemeClr val="tx1"/>
                </a:solidFill>
              </a:rPr>
              <a:t>2</a:t>
            </a:r>
            <a:r>
              <a:rPr lang="en-GB" dirty="0">
                <a:solidFill>
                  <a:srgbClr val="00B0F0"/>
                </a:solidFill>
              </a:rPr>
              <a:t>. 3,321            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</a:rPr>
              <a:t>C) What is the </a:t>
            </a:r>
            <a:r>
              <a:rPr lang="en-GB" b="1" u="sng" dirty="0">
                <a:solidFill>
                  <a:schemeClr val="tx1"/>
                </a:solidFill>
              </a:rPr>
              <a:t>difference</a:t>
            </a:r>
            <a:r>
              <a:rPr lang="en-GB" dirty="0">
                <a:solidFill>
                  <a:schemeClr val="tx1"/>
                </a:solidFill>
              </a:rPr>
              <a:t> between </a:t>
            </a:r>
            <a:r>
              <a:rPr lang="en-GB" dirty="0">
                <a:solidFill>
                  <a:srgbClr val="00B0F0"/>
                </a:solidFill>
              </a:rPr>
              <a:t>72,250</a:t>
            </a:r>
            <a:r>
              <a:rPr lang="en-GB" dirty="0">
                <a:solidFill>
                  <a:schemeClr val="tx1"/>
                </a:solidFill>
              </a:rPr>
              <a:t> and </a:t>
            </a:r>
            <a:r>
              <a:rPr lang="en-GB" dirty="0">
                <a:solidFill>
                  <a:srgbClr val="00B0F0"/>
                </a:solidFill>
              </a:rPr>
              <a:t>45,110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</a:rPr>
              <a:t>D) What is the </a:t>
            </a:r>
            <a:r>
              <a:rPr lang="en-GB" b="1" u="sng" dirty="0">
                <a:solidFill>
                  <a:schemeClr val="tx1"/>
                </a:solidFill>
              </a:rPr>
              <a:t>total</a:t>
            </a:r>
            <a:r>
              <a:rPr lang="en-GB" dirty="0">
                <a:solidFill>
                  <a:schemeClr val="tx1"/>
                </a:solidFill>
              </a:rPr>
              <a:t> of </a:t>
            </a:r>
            <a:r>
              <a:rPr lang="en-GB" dirty="0">
                <a:solidFill>
                  <a:srgbClr val="00B0F0"/>
                </a:solidFill>
              </a:rPr>
              <a:t>4450</a:t>
            </a:r>
            <a:r>
              <a:rPr lang="en-GB" dirty="0">
                <a:solidFill>
                  <a:schemeClr val="tx1"/>
                </a:solidFill>
              </a:rPr>
              <a:t> and </a:t>
            </a:r>
            <a:r>
              <a:rPr lang="en-GB" dirty="0">
                <a:solidFill>
                  <a:srgbClr val="00B0F0"/>
                </a:solidFill>
              </a:rPr>
              <a:t>6678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</a:rPr>
              <a:t>E) Write the inverse operation of the following – </a:t>
            </a:r>
            <a:r>
              <a:rPr lang="en-GB" dirty="0">
                <a:solidFill>
                  <a:srgbClr val="00B0F0"/>
                </a:solidFill>
              </a:rPr>
              <a:t>1.) 88 + 110 = 198     2.) 978 = 1000 - 22</a:t>
            </a:r>
          </a:p>
        </p:txBody>
      </p:sp>
    </p:spTree>
    <p:extLst>
      <p:ext uri="{BB962C8B-B14F-4D97-AF65-F5344CB8AC3E}">
        <p14:creationId xmlns:p14="http://schemas.microsoft.com/office/powerpoint/2010/main" val="25505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0FF3-9B06-432E-A665-51D476158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1043" y="770467"/>
            <a:ext cx="6608963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8800" dirty="0" err="1">
                <a:solidFill>
                  <a:schemeClr val="tx1"/>
                </a:solidFill>
              </a:rPr>
              <a:t>Maths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4800" u="sng" dirty="0">
                <a:solidFill>
                  <a:schemeClr val="tx1"/>
                </a:solidFill>
              </a:rPr>
              <a:t>I can draw line graphs.</a:t>
            </a:r>
            <a:endParaRPr lang="en-US" sz="8800" u="sng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E00A8A-3816-4114-BC42-A34C7E8DC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905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7" name="Graphic 6" descr="Calculator">
            <a:extLst>
              <a:ext uri="{FF2B5EF4-FFF2-40B4-BE49-F238E27FC236}">
                <a16:creationId xmlns:a16="http://schemas.microsoft.com/office/drawing/2014/main" id="{00C754CC-986C-41FB-A991-10DCA2EF1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464" y="1742701"/>
            <a:ext cx="3352128" cy="33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13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35" y="2477942"/>
            <a:ext cx="6925656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2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63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9550" y="562573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1)	What is the sum of 31 and 79?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2)	What is the difference between 31 and 79?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3)	Round 73,499 to the nearest 10,000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4)	Round 73,967 to the nearest 100</a:t>
            </a:r>
          </a:p>
        </p:txBody>
      </p:sp>
    </p:spTree>
    <p:extLst>
      <p:ext uri="{BB962C8B-B14F-4D97-AF65-F5344CB8AC3E}">
        <p14:creationId xmlns:p14="http://schemas.microsoft.com/office/powerpoint/2010/main" val="345070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9550" y="562573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1)	What is the sum of 31 and 79?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2)	What is the difference between 31 and 79?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3)	Round 73,499 to the nearest 10,000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4)	Round 73,967 to the nearest 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55130" y="757999"/>
            <a:ext cx="8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0866" y="2304260"/>
            <a:ext cx="8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02381" y="3561965"/>
            <a:ext cx="1592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70,000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02381" y="4918229"/>
            <a:ext cx="1592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74,000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390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46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219" y="1772406"/>
            <a:ext cx="747045" cy="74704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27514" y="345043"/>
          <a:ext cx="7702148" cy="797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081">
                  <a:extLst>
                    <a:ext uri="{9D8B030D-6E8A-4147-A177-3AD203B41FA5}">
                      <a16:colId xmlns:a16="http://schemas.microsoft.com/office/drawing/2014/main" val="876692753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val="2538230034"/>
                    </a:ext>
                  </a:extLst>
                </a:gridCol>
                <a:gridCol w="875211">
                  <a:extLst>
                    <a:ext uri="{9D8B030D-6E8A-4147-A177-3AD203B41FA5}">
                      <a16:colId xmlns:a16="http://schemas.microsoft.com/office/drawing/2014/main" val="1027989558"/>
                    </a:ext>
                  </a:extLst>
                </a:gridCol>
                <a:gridCol w="906960">
                  <a:extLst>
                    <a:ext uri="{9D8B030D-6E8A-4147-A177-3AD203B41FA5}">
                      <a16:colId xmlns:a16="http://schemas.microsoft.com/office/drawing/2014/main" val="547442720"/>
                    </a:ext>
                  </a:extLst>
                </a:gridCol>
                <a:gridCol w="738354">
                  <a:extLst>
                    <a:ext uri="{9D8B030D-6E8A-4147-A177-3AD203B41FA5}">
                      <a16:colId xmlns:a16="http://schemas.microsoft.com/office/drawing/2014/main" val="4200292886"/>
                    </a:ext>
                  </a:extLst>
                </a:gridCol>
                <a:gridCol w="738354">
                  <a:extLst>
                    <a:ext uri="{9D8B030D-6E8A-4147-A177-3AD203B41FA5}">
                      <a16:colId xmlns:a16="http://schemas.microsoft.com/office/drawing/2014/main" val="1784340337"/>
                    </a:ext>
                  </a:extLst>
                </a:gridCol>
                <a:gridCol w="738354">
                  <a:extLst>
                    <a:ext uri="{9D8B030D-6E8A-4147-A177-3AD203B41FA5}">
                      <a16:colId xmlns:a16="http://schemas.microsoft.com/office/drawing/2014/main" val="1190682941"/>
                    </a:ext>
                  </a:extLst>
                </a:gridCol>
              </a:tblGrid>
              <a:tr h="39891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8 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10 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12 noon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 pm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4 pm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6 pm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501440"/>
                  </a:ext>
                </a:extLst>
              </a:tr>
              <a:tr h="398918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Biscuits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in staff room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64467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54919" y="1533132"/>
          <a:ext cx="4322868" cy="3519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239">
                  <a:extLst>
                    <a:ext uri="{9D8B030D-6E8A-4147-A177-3AD203B41FA5}">
                      <a16:colId xmlns:a16="http://schemas.microsoft.com/office/drawing/2014/main" val="280926244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3221750951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3858024244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72501440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989798216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815806946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699281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680691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147523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502590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046603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85666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3042928" y="5053105"/>
            <a:ext cx="4493405" cy="8849"/>
          </a:xfrm>
          <a:prstGeom prst="straightConnector1">
            <a:avLst/>
          </a:prstGeom>
          <a:ln w="19050" cap="flat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3048923" y="1371601"/>
            <a:ext cx="12162" cy="3690353"/>
          </a:xfrm>
          <a:prstGeom prst="straightConnector1">
            <a:avLst/>
          </a:prstGeom>
          <a:ln w="19050" cap="flat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75639" y="4842040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 rot="17940000">
            <a:off x="2555410" y="5154512"/>
            <a:ext cx="934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8 am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1216170" y="3129249"/>
            <a:ext cx="213797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Biscuits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3772728" y="2062636"/>
            <a:ext cx="0" cy="298819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377370" y="5729620"/>
            <a:ext cx="182452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</a:t>
            </a:r>
          </a:p>
        </p:txBody>
      </p:sp>
      <p:sp>
        <p:nvSpPr>
          <p:cNvPr id="78" name="TextBox 77"/>
          <p:cNvSpPr txBox="1"/>
          <p:nvPr/>
        </p:nvSpPr>
        <p:spPr>
          <a:xfrm rot="17940000">
            <a:off x="3236790" y="5205004"/>
            <a:ext cx="934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10 am</a:t>
            </a:r>
          </a:p>
        </p:txBody>
      </p:sp>
      <p:sp>
        <p:nvSpPr>
          <p:cNvPr id="79" name="TextBox 78"/>
          <p:cNvSpPr txBox="1"/>
          <p:nvPr/>
        </p:nvSpPr>
        <p:spPr>
          <a:xfrm rot="17940000">
            <a:off x="3849176" y="5311861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12 noon</a:t>
            </a:r>
          </a:p>
        </p:txBody>
      </p:sp>
      <p:sp>
        <p:nvSpPr>
          <p:cNvPr id="80" name="TextBox 79"/>
          <p:cNvSpPr txBox="1"/>
          <p:nvPr/>
        </p:nvSpPr>
        <p:spPr>
          <a:xfrm rot="17940000">
            <a:off x="4591174" y="5167046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 pm</a:t>
            </a:r>
          </a:p>
        </p:txBody>
      </p:sp>
      <p:sp>
        <p:nvSpPr>
          <p:cNvPr id="81" name="TextBox 80"/>
          <p:cNvSpPr txBox="1"/>
          <p:nvPr/>
        </p:nvSpPr>
        <p:spPr>
          <a:xfrm rot="17940000">
            <a:off x="5333172" y="5167045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4 pm</a:t>
            </a:r>
          </a:p>
        </p:txBody>
      </p:sp>
      <p:sp>
        <p:nvSpPr>
          <p:cNvPr id="82" name="TextBox 81"/>
          <p:cNvSpPr txBox="1"/>
          <p:nvPr/>
        </p:nvSpPr>
        <p:spPr>
          <a:xfrm rot="17940000">
            <a:off x="6034694" y="5154513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6 pm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275639" y="4535104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5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533059" y="4237264"/>
            <a:ext cx="49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10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535831" y="3943902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15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35831" y="3633542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535831" y="3331154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25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35831" y="3051185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30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535831" y="2771056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35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535831" y="2480233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40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535831" y="2194486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45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535831" y="1879088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50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535831" y="1603284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55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535831" y="1303392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60</a:t>
            </a:r>
          </a:p>
        </p:txBody>
      </p:sp>
      <p:cxnSp>
        <p:nvCxnSpPr>
          <p:cNvPr id="101" name="Straight Connector 100"/>
          <p:cNvCxnSpPr/>
          <p:nvPr/>
        </p:nvCxnSpPr>
        <p:spPr>
          <a:xfrm>
            <a:off x="3060916" y="1695854"/>
            <a:ext cx="719659" cy="37636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065782" y="2062634"/>
            <a:ext cx="714793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497346" y="3068317"/>
            <a:ext cx="0" cy="1954049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3057936" y="3068316"/>
            <a:ext cx="1439411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787056" y="2067076"/>
            <a:ext cx="713306" cy="101881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483269" y="3059468"/>
            <a:ext cx="725841" cy="81314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238243" y="3879317"/>
            <a:ext cx="736459" cy="56327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5899160" y="4415079"/>
            <a:ext cx="795373" cy="1510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7536332" y="2682359"/>
            <a:ext cx="2213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Estimate the number of biscuits at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3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pm.</a:t>
            </a: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5584736" y="4159345"/>
            <a:ext cx="0" cy="898139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3059062" y="4176061"/>
            <a:ext cx="2513037" cy="43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8417391" y="3913543"/>
            <a:ext cx="8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6938" y="192441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2EB871-FEC1-4A1E-B771-D84402919AA6}"/>
              </a:ext>
            </a:extLst>
          </p:cNvPr>
          <p:cNvCxnSpPr/>
          <p:nvPr/>
        </p:nvCxnSpPr>
        <p:spPr>
          <a:xfrm>
            <a:off x="3049064" y="5050829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D045572-3F8B-42A6-AEF2-335532659E2E}"/>
              </a:ext>
            </a:extLst>
          </p:cNvPr>
          <p:cNvCxnSpPr/>
          <p:nvPr/>
        </p:nvCxnSpPr>
        <p:spPr>
          <a:xfrm>
            <a:off x="3776033" y="5057484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07BB24E-75C2-45A6-BBC6-2BB230BA5F87}"/>
              </a:ext>
            </a:extLst>
          </p:cNvPr>
          <p:cNvCxnSpPr/>
          <p:nvPr/>
        </p:nvCxnSpPr>
        <p:spPr>
          <a:xfrm>
            <a:off x="4497346" y="5053105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3FC6459-88F1-4C5B-9252-CFEA62477F86}"/>
              </a:ext>
            </a:extLst>
          </p:cNvPr>
          <p:cNvCxnSpPr/>
          <p:nvPr/>
        </p:nvCxnSpPr>
        <p:spPr>
          <a:xfrm>
            <a:off x="5216352" y="5057483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A8E40B1-1D02-4FDF-8C33-39151B270B61}"/>
              </a:ext>
            </a:extLst>
          </p:cNvPr>
          <p:cNvCxnSpPr/>
          <p:nvPr/>
        </p:nvCxnSpPr>
        <p:spPr>
          <a:xfrm>
            <a:off x="5939307" y="5057484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15732A4-93E4-4548-ACE7-A177CAC05AA2}"/>
              </a:ext>
            </a:extLst>
          </p:cNvPr>
          <p:cNvCxnSpPr/>
          <p:nvPr/>
        </p:nvCxnSpPr>
        <p:spPr>
          <a:xfrm>
            <a:off x="6657524" y="5046867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7E670FA-275C-4C24-8D3D-D3A49643C982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5009032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12497D1-A9F1-479C-8366-AD2D08DC3F08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4705496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6959B54-B9AB-4F17-B16A-795BCA547D94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4418208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1663FD7-7E13-48F3-94C4-24DE1C142BD2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4123140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B2BB8A1-CA02-48CB-96EA-ED16AB04E0FB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3826098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0551120-4E2B-4AC6-A67D-4AECA5B5EE41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3528913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A74B8C9-6049-448B-ADE6-03497F4D81B5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3243742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E2DEB5D-0B9A-4D4F-9C46-04A9E3DD0C22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2944440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856F2B0-2C86-4238-BA32-7D6369FA2907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2651697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C179E58-0A23-442C-8B75-49BA7E1C8E21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2358746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B432C37-3F7E-4ABC-9E53-0D56800A8B77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2069341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FFE5E74-8FA6-4912-9F2B-3302BFD8E4A4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1765805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F233337-3C80-484E-9B98-21CBE4E87280}"/>
              </a:ext>
            </a:extLst>
          </p:cNvPr>
          <p:cNvCxnSpPr>
            <a:cxnSpLocks/>
          </p:cNvCxnSpPr>
          <p:nvPr/>
        </p:nvCxnSpPr>
        <p:spPr>
          <a:xfrm rot="16200000">
            <a:off x="3008626" y="1480211"/>
            <a:ext cx="0" cy="105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8253FBF2-0CEC-4269-9622-4F99BB519FBD}"/>
              </a:ext>
            </a:extLst>
          </p:cNvPr>
          <p:cNvSpPr txBox="1"/>
          <p:nvPr/>
        </p:nvSpPr>
        <p:spPr>
          <a:xfrm>
            <a:off x="2275639" y="4535104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30F47E3-BAE2-4782-A70C-252159D55C62}"/>
              </a:ext>
            </a:extLst>
          </p:cNvPr>
          <p:cNvSpPr txBox="1"/>
          <p:nvPr/>
        </p:nvSpPr>
        <p:spPr>
          <a:xfrm>
            <a:off x="2275639" y="4237264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802FC4E-2DB9-45E2-BBCD-523A62B5C563}"/>
              </a:ext>
            </a:extLst>
          </p:cNvPr>
          <p:cNvSpPr txBox="1"/>
          <p:nvPr/>
        </p:nvSpPr>
        <p:spPr>
          <a:xfrm>
            <a:off x="2275639" y="3943902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4EE1FB3-A501-435F-9620-1B9797E609D8}"/>
              </a:ext>
            </a:extLst>
          </p:cNvPr>
          <p:cNvSpPr txBox="1"/>
          <p:nvPr/>
        </p:nvSpPr>
        <p:spPr>
          <a:xfrm>
            <a:off x="2275639" y="4535104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D6ECBA3-796E-4A19-A189-25030A48E3FA}"/>
              </a:ext>
            </a:extLst>
          </p:cNvPr>
          <p:cNvSpPr txBox="1"/>
          <p:nvPr/>
        </p:nvSpPr>
        <p:spPr>
          <a:xfrm>
            <a:off x="2275639" y="4237264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D1EF3FF-B13E-4235-BBCF-75689F8CC225}"/>
              </a:ext>
            </a:extLst>
          </p:cNvPr>
          <p:cNvSpPr txBox="1"/>
          <p:nvPr/>
        </p:nvSpPr>
        <p:spPr>
          <a:xfrm>
            <a:off x="2275639" y="3943902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6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D65E6FD-BB71-4B76-9E3B-4D350E8CE4B0}"/>
              </a:ext>
            </a:extLst>
          </p:cNvPr>
          <p:cNvSpPr txBox="1"/>
          <p:nvPr/>
        </p:nvSpPr>
        <p:spPr>
          <a:xfrm>
            <a:off x="2275639" y="4535104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10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0965F3B-7505-4DB3-B144-96DEF18FC05D}"/>
              </a:ext>
            </a:extLst>
          </p:cNvPr>
          <p:cNvSpPr txBox="1"/>
          <p:nvPr/>
        </p:nvSpPr>
        <p:spPr>
          <a:xfrm>
            <a:off x="2275639" y="4237264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50772E3-44F4-4EA1-A23E-27BCF73E1A2D}"/>
              </a:ext>
            </a:extLst>
          </p:cNvPr>
          <p:cNvSpPr txBox="1"/>
          <p:nvPr/>
        </p:nvSpPr>
        <p:spPr>
          <a:xfrm>
            <a:off x="2275639" y="3943902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30</a:t>
            </a:r>
          </a:p>
        </p:txBody>
      </p:sp>
      <p:sp>
        <p:nvSpPr>
          <p:cNvPr id="37" name="Plus 36"/>
          <p:cNvSpPr/>
          <p:nvPr/>
        </p:nvSpPr>
        <p:spPr>
          <a:xfrm>
            <a:off x="2969193" y="1610305"/>
            <a:ext cx="183445" cy="183445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0" name="Plus 99"/>
          <p:cNvSpPr/>
          <p:nvPr/>
        </p:nvSpPr>
        <p:spPr>
          <a:xfrm>
            <a:off x="3682589" y="1970913"/>
            <a:ext cx="183445" cy="183445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16" name="Plus 115"/>
          <p:cNvSpPr/>
          <p:nvPr/>
        </p:nvSpPr>
        <p:spPr>
          <a:xfrm>
            <a:off x="4401844" y="2975457"/>
            <a:ext cx="183445" cy="183445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23" name="Plus 122"/>
          <p:cNvSpPr/>
          <p:nvPr/>
        </p:nvSpPr>
        <p:spPr>
          <a:xfrm>
            <a:off x="5124631" y="3784807"/>
            <a:ext cx="183445" cy="183445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24" name="Plus 123"/>
          <p:cNvSpPr/>
          <p:nvPr/>
        </p:nvSpPr>
        <p:spPr>
          <a:xfrm>
            <a:off x="5847586" y="4323357"/>
            <a:ext cx="183445" cy="183445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25" name="Plus 124"/>
          <p:cNvSpPr/>
          <p:nvPr/>
        </p:nvSpPr>
        <p:spPr>
          <a:xfrm>
            <a:off x="6566980" y="4460497"/>
            <a:ext cx="183445" cy="183445"/>
          </a:xfrm>
          <a:prstGeom prst="mathPlus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076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1" grpId="0"/>
      <p:bldP spid="76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140" grpId="0"/>
      <p:bldP spid="148" grpId="0"/>
      <p:bldP spid="4" grpId="0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7" grpId="0"/>
      <p:bldP spid="77" grpId="1"/>
      <p:bldP spid="85" grpId="0"/>
      <p:bldP spid="85" grpId="1"/>
      <p:bldP spid="96" grpId="0"/>
      <p:bldP spid="96" grpId="1"/>
      <p:bldP spid="97" grpId="0"/>
      <p:bldP spid="97" grpId="1"/>
      <p:bldP spid="98" grpId="0"/>
      <p:bldP spid="98" grpId="1"/>
      <p:bldP spid="37" grpId="0" animBg="1"/>
      <p:bldP spid="100" grpId="0" animBg="1"/>
      <p:bldP spid="116" grpId="0" animBg="1"/>
      <p:bldP spid="123" grpId="0" animBg="1"/>
      <p:bldP spid="124" grpId="0" animBg="1"/>
      <p:bldP spid="1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42615" y="2519655"/>
          <a:ext cx="4322868" cy="2933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239">
                  <a:extLst>
                    <a:ext uri="{9D8B030D-6E8A-4147-A177-3AD203B41FA5}">
                      <a16:colId xmlns:a16="http://schemas.microsoft.com/office/drawing/2014/main" val="280926244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3221750951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3858024244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72501440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989798216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815806946"/>
                    </a:ext>
                  </a:extLst>
                </a:gridCol>
                <a:gridCol w="360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699281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147523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502590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046603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331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85666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9104" y="2115222"/>
            <a:ext cx="747045" cy="74704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69539" y="291807"/>
          <a:ext cx="7867346" cy="1354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381">
                  <a:extLst>
                    <a:ext uri="{9D8B030D-6E8A-4147-A177-3AD203B41FA5}">
                      <a16:colId xmlns:a16="http://schemas.microsoft.com/office/drawing/2014/main" val="876692753"/>
                    </a:ext>
                  </a:extLst>
                </a:gridCol>
                <a:gridCol w="847165">
                  <a:extLst>
                    <a:ext uri="{9D8B030D-6E8A-4147-A177-3AD203B41FA5}">
                      <a16:colId xmlns:a16="http://schemas.microsoft.com/office/drawing/2014/main" val="3523303187"/>
                    </a:ext>
                  </a:extLst>
                </a:gridCol>
                <a:gridCol w="887506">
                  <a:extLst>
                    <a:ext uri="{9D8B030D-6E8A-4147-A177-3AD203B41FA5}">
                      <a16:colId xmlns:a16="http://schemas.microsoft.com/office/drawing/2014/main" val="2538230034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10279895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47442720"/>
                    </a:ext>
                  </a:extLst>
                </a:gridCol>
                <a:gridCol w="847165">
                  <a:extLst>
                    <a:ext uri="{9D8B030D-6E8A-4147-A177-3AD203B41FA5}">
                      <a16:colId xmlns:a16="http://schemas.microsoft.com/office/drawing/2014/main" val="4200292886"/>
                    </a:ext>
                  </a:extLst>
                </a:gridCol>
                <a:gridCol w="847164">
                  <a:extLst>
                    <a:ext uri="{9D8B030D-6E8A-4147-A177-3AD203B41FA5}">
                      <a16:colId xmlns:a16="http://schemas.microsoft.com/office/drawing/2014/main" val="1784340337"/>
                    </a:ext>
                  </a:extLst>
                </a:gridCol>
                <a:gridCol w="833718">
                  <a:extLst>
                    <a:ext uri="{9D8B030D-6E8A-4147-A177-3AD203B41FA5}">
                      <a16:colId xmlns:a16="http://schemas.microsoft.com/office/drawing/2014/main" val="1190682941"/>
                    </a:ext>
                  </a:extLst>
                </a:gridCol>
              </a:tblGrid>
              <a:tr h="623145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2013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2014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2015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2018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50144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Visitors (millions)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2.6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3.3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4.7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4.4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644674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3130624" y="5455242"/>
            <a:ext cx="4493405" cy="8849"/>
          </a:xfrm>
          <a:prstGeom prst="straightConnector1">
            <a:avLst/>
          </a:prstGeom>
          <a:ln w="19050" cap="flat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3137269" y="2323769"/>
            <a:ext cx="5347" cy="3140324"/>
          </a:xfrm>
          <a:prstGeom prst="straightConnector1">
            <a:avLst/>
          </a:prstGeom>
          <a:ln w="19050" cap="flat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91644" y="5244177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1136517" y="3554285"/>
            <a:ext cx="24726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Visitors (millions)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20758" y="5555122"/>
            <a:ext cx="9389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</a:t>
            </a:r>
          </a:p>
        </p:txBody>
      </p:sp>
      <p:sp>
        <p:nvSpPr>
          <p:cNvPr id="80" name="TextBox 79"/>
          <p:cNvSpPr txBox="1"/>
          <p:nvPr/>
        </p:nvSpPr>
        <p:spPr>
          <a:xfrm rot="16200000">
            <a:off x="2517885" y="5592229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2013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391644" y="4933323"/>
            <a:ext cx="75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0.5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649064" y="4642599"/>
            <a:ext cx="49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536116" y="4350763"/>
            <a:ext cx="6071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1.5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651836" y="4065794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551220" y="3733291"/>
            <a:ext cx="5920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2.5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651836" y="3465029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3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521742" y="3173193"/>
            <a:ext cx="6215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3.5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651836" y="2882370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548304" y="2594328"/>
            <a:ext cx="594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4.5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651836" y="2305565"/>
            <a:ext cx="491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5</a:t>
            </a:r>
          </a:p>
        </p:txBody>
      </p:sp>
      <p:cxnSp>
        <p:nvCxnSpPr>
          <p:cNvPr id="132" name="Straight Connector 131"/>
          <p:cNvCxnSpPr/>
          <p:nvPr/>
        </p:nvCxnSpPr>
        <p:spPr>
          <a:xfrm>
            <a:off x="3147125" y="3764754"/>
            <a:ext cx="681571" cy="145039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945057" y="279599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9" name="Oval 8"/>
          <p:cNvSpPr/>
          <p:nvPr/>
        </p:nvSpPr>
        <p:spPr>
          <a:xfrm>
            <a:off x="4559843" y="1013795"/>
            <a:ext cx="731169" cy="57108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Arrow Connector 10"/>
          <p:cNvCxnSpPr>
            <a:cxnSpLocks/>
            <a:endCxn id="53" idx="1"/>
          </p:cNvCxnSpPr>
          <p:nvPr/>
        </p:nvCxnSpPr>
        <p:spPr>
          <a:xfrm>
            <a:off x="5178330" y="1507450"/>
            <a:ext cx="549657" cy="40129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727986" y="1677910"/>
            <a:ext cx="3214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2.6 million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2,600,000</a:t>
            </a:r>
          </a:p>
        </p:txBody>
      </p:sp>
      <p:sp>
        <p:nvSpPr>
          <p:cNvPr id="55" name="TextBox 54"/>
          <p:cNvSpPr txBox="1"/>
          <p:nvPr/>
        </p:nvSpPr>
        <p:spPr>
          <a:xfrm rot="16200000">
            <a:off x="3221400" y="5573705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2014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955064" y="5553937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2015</a:t>
            </a:r>
          </a:p>
        </p:txBody>
      </p:sp>
      <p:sp>
        <p:nvSpPr>
          <p:cNvPr id="57" name="TextBox 56"/>
          <p:cNvSpPr txBox="1"/>
          <p:nvPr/>
        </p:nvSpPr>
        <p:spPr>
          <a:xfrm rot="16200000">
            <a:off x="4696645" y="5585641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2016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5433985" y="5568192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2017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6157399" y="5553936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2018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6867903" y="5548078"/>
            <a:ext cx="11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2019</a:t>
            </a: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3885884" y="3542751"/>
            <a:ext cx="688447" cy="37013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69392" y="3528841"/>
            <a:ext cx="765570" cy="17332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5299343" y="2678276"/>
            <a:ext cx="732661" cy="1039185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994898" y="2700926"/>
            <a:ext cx="751888" cy="21061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753079" y="2909182"/>
            <a:ext cx="728876" cy="22156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7" name="Picture 1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9104" y="2115222"/>
            <a:ext cx="747045" cy="747045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7531230" y="3388635"/>
            <a:ext cx="226087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what year do you think a new exhibit was opened?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945057" y="279599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683542" y="4802943"/>
            <a:ext cx="122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Calibri" panose="020F0502020204030204" pitchFamily="34" charset="0"/>
              </a:rPr>
              <a:t>2017</a:t>
            </a:r>
          </a:p>
        </p:txBody>
      </p:sp>
      <p:sp>
        <p:nvSpPr>
          <p:cNvPr id="112" name="Oval 111"/>
          <p:cNvSpPr/>
          <p:nvPr/>
        </p:nvSpPr>
        <p:spPr>
          <a:xfrm rot="2135947">
            <a:off x="5284932" y="2310951"/>
            <a:ext cx="782412" cy="177746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68206" y="1281915"/>
            <a:ext cx="1354554" cy="40752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Plus 122"/>
          <p:cNvSpPr/>
          <p:nvPr/>
        </p:nvSpPr>
        <p:spPr>
          <a:xfrm>
            <a:off x="3044109" y="3670755"/>
            <a:ext cx="183445" cy="183445"/>
          </a:xfrm>
          <a:prstGeom prst="mathPlus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63" name="Plus 62"/>
          <p:cNvSpPr/>
          <p:nvPr/>
        </p:nvSpPr>
        <p:spPr>
          <a:xfrm>
            <a:off x="3777430" y="3825127"/>
            <a:ext cx="183445" cy="183445"/>
          </a:xfrm>
          <a:prstGeom prst="mathPlus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64" name="Plus 63"/>
          <p:cNvSpPr/>
          <p:nvPr/>
        </p:nvSpPr>
        <p:spPr>
          <a:xfrm>
            <a:off x="4496564" y="3432056"/>
            <a:ext cx="183445" cy="183445"/>
          </a:xfrm>
          <a:prstGeom prst="mathPlus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65" name="Plus 64"/>
          <p:cNvSpPr/>
          <p:nvPr/>
        </p:nvSpPr>
        <p:spPr>
          <a:xfrm>
            <a:off x="5206435" y="3607646"/>
            <a:ext cx="183445" cy="183445"/>
          </a:xfrm>
          <a:prstGeom prst="mathPlus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66" name="Plus 65"/>
          <p:cNvSpPr/>
          <p:nvPr/>
        </p:nvSpPr>
        <p:spPr>
          <a:xfrm>
            <a:off x="5935312" y="2609204"/>
            <a:ext cx="183445" cy="183445"/>
          </a:xfrm>
          <a:prstGeom prst="mathPlus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67" name="Plus 66"/>
          <p:cNvSpPr/>
          <p:nvPr/>
        </p:nvSpPr>
        <p:spPr>
          <a:xfrm>
            <a:off x="6650347" y="2823990"/>
            <a:ext cx="183445" cy="183445"/>
          </a:xfrm>
          <a:prstGeom prst="mathPlus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68" name="Plus 67"/>
          <p:cNvSpPr/>
          <p:nvPr/>
        </p:nvSpPr>
        <p:spPr>
          <a:xfrm>
            <a:off x="7360851" y="3015302"/>
            <a:ext cx="183445" cy="183445"/>
          </a:xfrm>
          <a:prstGeom prst="mathPlus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964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76" grpId="0"/>
      <p:bldP spid="80" grpId="0"/>
      <p:bldP spid="83" grpId="0"/>
      <p:bldP spid="84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4" grpId="0"/>
      <p:bldP spid="4" grpId="1"/>
      <p:bldP spid="9" grpId="0" animBg="1"/>
      <p:bldP spid="9" grpId="1" animBg="1"/>
      <p:bldP spid="53" grpId="0"/>
      <p:bldP spid="53" grpId="1"/>
      <p:bldP spid="55" grpId="0"/>
      <p:bldP spid="56" grpId="0"/>
      <p:bldP spid="57" grpId="0"/>
      <p:bldP spid="58" grpId="0"/>
      <p:bldP spid="59" grpId="0"/>
      <p:bldP spid="60" grpId="0"/>
      <p:bldP spid="108" grpId="0" animBg="1"/>
      <p:bldP spid="109" grpId="0"/>
      <p:bldP spid="110" grpId="0"/>
      <p:bldP spid="112" grpId="0" animBg="1"/>
      <p:bldP spid="10" grpId="0" animBg="1"/>
      <p:bldP spid="10" grpId="1" animBg="1"/>
      <p:bldP spid="123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3|4.1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2.7|4.8|1.4|4.5|6|0.9|0.8|0.4|16.2|0.7|6.3|0.4|12.4|0.7|15.7|8.6|3.2|4.8|2.9|0.8|5.3|1.2|2.4|1.9|0.8|3.1|3.9|2.3|1.2|1.3|1.2|1.2|14.4|1.8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8.6|3.9|0.7|7.1|5.2|1.3|7.8|3.1|2.3|16.3|1.1|0.6|0.8|7.1|2.8|1.5|2.4|0.9|6.8|13.2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7.6|2.4|6.9|2.9|11.9|4.9|10.4|29.2|11.3|6.3|1.2|7.8|1.4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4.2|0.9|3.8|5.5|0.9|1.1|2.5|1.7|0.9|0.6|0.8|0.6|0.5|0.4|0.5|1.1|0.6|0.6|0.6|3.1|16.1|1.7|4.9|2.8|6.4|6.9|18.4|10.8|3.9|4.9|8.1|5|5.6|2.8"/>
</p:tagLst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ppt/theme/theme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</TotalTime>
  <Words>511</Words>
  <Application>Microsoft Office PowerPoint</Application>
  <PresentationFormat>Widescreen</PresentationFormat>
  <Paragraphs>245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Comic Sans MS</vt:lpstr>
      <vt:lpstr>KG Primary Penmanship</vt:lpstr>
      <vt:lpstr>Metropolitan</vt:lpstr>
      <vt:lpstr>Title slide</vt:lpstr>
      <vt:lpstr>Get ready title</vt:lpstr>
      <vt:lpstr>Get ready questions</vt:lpstr>
      <vt:lpstr>Let's learn title</vt:lpstr>
      <vt:lpstr>Let's learn slides</vt:lpstr>
      <vt:lpstr>PowerPoint Presentation</vt:lpstr>
      <vt:lpstr>Maths I can draw line graphs.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Independent Activity</vt:lpstr>
      <vt:lpstr>Challenge</vt:lpstr>
      <vt:lpstr>D.M.M                                     10.11.20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jack.hall-1</dc:creator>
  <cp:lastModifiedBy>jack.hall-1</cp:lastModifiedBy>
  <cp:revision>1</cp:revision>
  <dcterms:created xsi:type="dcterms:W3CDTF">2020-11-09T20:37:11Z</dcterms:created>
  <dcterms:modified xsi:type="dcterms:W3CDTF">2020-11-09T20:38:39Z</dcterms:modified>
</cp:coreProperties>
</file>