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4" r:id="rId3"/>
    <p:sldId id="275" r:id="rId4"/>
    <p:sldId id="258" r:id="rId5"/>
    <p:sldId id="259" r:id="rId6"/>
    <p:sldId id="276" r:id="rId7"/>
    <p:sldId id="277" r:id="rId8"/>
    <p:sldId id="278" r:id="rId9"/>
    <p:sldId id="281" r:id="rId10"/>
    <p:sldId id="282" r:id="rId11"/>
    <p:sldId id="260" r:id="rId12"/>
    <p:sldId id="283" r:id="rId13"/>
    <p:sldId id="270" r:id="rId14"/>
    <p:sldId id="267" r:id="rId15"/>
    <p:sldId id="269" r:id="rId16"/>
    <p:sldId id="271" r:id="rId17"/>
    <p:sldId id="272" r:id="rId18"/>
    <p:sldId id="284" r:id="rId19"/>
    <p:sldId id="285" r:id="rId20"/>
    <p:sldId id="286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17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0D4A-28E5-2B4E-91BA-1EBD6C3423AE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F9081-FAAF-A14A-80DD-CBEDE8854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811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0D4A-28E5-2B4E-91BA-1EBD6C3423AE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F9081-FAAF-A14A-80DD-CBEDE8854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87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0D4A-28E5-2B4E-91BA-1EBD6C3423AE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F9081-FAAF-A14A-80DD-CBEDE8854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23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0D4A-28E5-2B4E-91BA-1EBD6C3423AE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F9081-FAAF-A14A-80DD-CBEDE8854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391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0D4A-28E5-2B4E-91BA-1EBD6C3423AE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F9081-FAAF-A14A-80DD-CBEDE8854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379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0D4A-28E5-2B4E-91BA-1EBD6C3423AE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F9081-FAAF-A14A-80DD-CBEDE8854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270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0D4A-28E5-2B4E-91BA-1EBD6C3423AE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F9081-FAAF-A14A-80DD-CBEDE8854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75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0D4A-28E5-2B4E-91BA-1EBD6C3423AE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F9081-FAAF-A14A-80DD-CBEDE8854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337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0D4A-28E5-2B4E-91BA-1EBD6C3423AE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F9081-FAAF-A14A-80DD-CBEDE8854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509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0D4A-28E5-2B4E-91BA-1EBD6C3423AE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F9081-FAAF-A14A-80DD-CBEDE8854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64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0D4A-28E5-2B4E-91BA-1EBD6C3423AE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F9081-FAAF-A14A-80DD-CBEDE8854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124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10D4A-28E5-2B4E-91BA-1EBD6C3423AE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F9081-FAAF-A14A-80DD-CBEDE8854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7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KSbwHzlcgs8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vimeo.com/479816379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ictgames.com/littleBirdSpelling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625" y="428626"/>
            <a:ext cx="8969375" cy="5873750"/>
          </a:xfrm>
        </p:spPr>
        <p:txBody>
          <a:bodyPr>
            <a:normAutofit fontScale="90000"/>
          </a:bodyPr>
          <a:lstStyle/>
          <a:p>
            <a:r>
              <a:rPr lang="en-US" b="1" u="sng" dirty="0" smtClean="0">
                <a:latin typeface="Comic Sans MS"/>
                <a:cs typeface="Comic Sans MS"/>
              </a:rPr>
              <a:t>Good Morning Year 2</a:t>
            </a:r>
            <a:br>
              <a:rPr lang="en-US" b="1" u="sng" dirty="0" smtClean="0">
                <a:latin typeface="Comic Sans MS"/>
                <a:cs typeface="Comic Sans MS"/>
              </a:rPr>
            </a:br>
            <a:r>
              <a:rPr lang="en-US" b="1" u="sng" dirty="0">
                <a:latin typeface="Comic Sans MS"/>
                <a:cs typeface="Comic Sans MS"/>
              </a:rPr>
              <a:t/>
            </a:r>
            <a:br>
              <a:rPr lang="en-US" b="1" u="sng" dirty="0">
                <a:latin typeface="Comic Sans MS"/>
                <a:cs typeface="Comic Sans MS"/>
              </a:rPr>
            </a:br>
            <a:r>
              <a:rPr lang="en-US" b="1" u="sng" dirty="0" smtClean="0">
                <a:latin typeface="Comic Sans MS"/>
                <a:cs typeface="Comic Sans MS"/>
              </a:rPr>
              <a:t>What have you had for breakfast today?</a:t>
            </a:r>
            <a:r>
              <a:rPr lang="en-US" dirty="0" smtClean="0">
                <a:latin typeface="Comic Sans MS"/>
                <a:cs typeface="Comic Sans MS"/>
              </a:rPr>
              <a:t/>
            </a:r>
            <a:br>
              <a:rPr lang="en-US" dirty="0" smtClean="0">
                <a:latin typeface="Comic Sans MS"/>
                <a:cs typeface="Comic Sans MS"/>
              </a:rPr>
            </a:br>
            <a:r>
              <a:rPr lang="en-US" dirty="0" smtClean="0">
                <a:latin typeface="Comic Sans MS"/>
                <a:cs typeface="Comic Sans MS"/>
              </a:rPr>
              <a:t/>
            </a:r>
            <a:br>
              <a:rPr lang="en-US" dirty="0" smtClean="0">
                <a:latin typeface="Comic Sans MS"/>
                <a:cs typeface="Comic Sans MS"/>
              </a:rPr>
            </a:br>
            <a:r>
              <a:rPr lang="en-US" dirty="0" smtClean="0">
                <a:latin typeface="Comic Sans MS"/>
                <a:cs typeface="Comic Sans MS"/>
              </a:rPr>
              <a:t>I hope </a:t>
            </a:r>
            <a:r>
              <a:rPr lang="en-US" dirty="0" smtClean="0">
                <a:latin typeface="Comic Sans MS"/>
                <a:cs typeface="Comic Sans MS"/>
              </a:rPr>
              <a:t>it was nice and you are ready for a good day of learning. 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998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SPAG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48665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Can you remember what a coordinating conjunction is?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Now re-read the pages and this time, pick out the coordinating conjunctions that the author has used.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408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0" y="211138"/>
            <a:ext cx="8229600" cy="677862"/>
          </a:xfrm>
        </p:spPr>
        <p:txBody>
          <a:bodyPr>
            <a:normAutofit fontScale="90000"/>
          </a:bodyPr>
          <a:lstStyle/>
          <a:p>
            <a:r>
              <a:rPr lang="en-US" sz="4000" u="sng" dirty="0" smtClean="0">
                <a:solidFill>
                  <a:srgbClr val="FF0000"/>
                </a:solidFill>
                <a:latin typeface="Comic Sans MS"/>
                <a:cs typeface="Comic Sans MS"/>
              </a:rPr>
              <a:t>Literacy</a:t>
            </a:r>
            <a:r>
              <a:rPr lang="en-US" sz="2800" u="sng" dirty="0" smtClean="0">
                <a:solidFill>
                  <a:srgbClr val="FF0000"/>
                </a:solidFill>
              </a:rPr>
              <a:t/>
            </a:r>
            <a:br>
              <a:rPr lang="en-US" sz="2800" u="sng" dirty="0" smtClean="0">
                <a:solidFill>
                  <a:srgbClr val="FF0000"/>
                </a:solidFill>
              </a:rPr>
            </a:b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4625" y="875733"/>
            <a:ext cx="8858250" cy="58467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Can you explain what is meant by fiction and non-fiction?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What do you think this text is?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This book is unusual because whilst it looks like a fiction book – with the illustrations and the author’s story, there are also a lot of facts about pigs.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268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Literacy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9128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Have a look at the attached worksheet.  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As you read the sentences, sort them into facts and fiction/opinions.  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0000FF"/>
                </a:solidFill>
              </a:rPr>
              <a:t>If you’d like an extra task, why don’t you write some sentences about yourself.  Some could be facts and some could be fiction/opinion. 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0000FF"/>
                </a:solidFill>
              </a:rPr>
              <a:t>You don</a:t>
            </a:r>
            <a:r>
              <a:rPr lang="fr-FR" dirty="0" smtClean="0">
                <a:solidFill>
                  <a:srgbClr val="0000FF"/>
                </a:solidFill>
              </a:rPr>
              <a:t>’</a:t>
            </a:r>
            <a:r>
              <a:rPr lang="en-US" dirty="0" smtClean="0">
                <a:solidFill>
                  <a:srgbClr val="0000FF"/>
                </a:solidFill>
              </a:rPr>
              <a:t>t have to do this task!</a:t>
            </a:r>
            <a:endParaRPr lang="en-US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626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Wake up shake up!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Here is a link to our wake-up shake up song on </a:t>
            </a:r>
            <a:r>
              <a:rPr lang="en-US" dirty="0" err="1" smtClean="0"/>
              <a:t>youtube</a:t>
            </a:r>
            <a:r>
              <a:rPr lang="en-US" dirty="0" smtClean="0"/>
              <a:t>.  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https://www.youtube.com/watch?v=</a:t>
            </a:r>
            <a:r>
              <a:rPr lang="en-US" dirty="0" smtClean="0">
                <a:hlinkClick r:id="rId2"/>
              </a:rPr>
              <a:t>KSbwHzlcgs8</a:t>
            </a: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Why don’t you do our wakeup-shakeup routine to give yourself some energy and get both sides of your brain working well. 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643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993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Click the following link for the teaching video.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u="sng" dirty="0" smtClean="0">
                <a:solidFill>
                  <a:srgbClr val="FFFF00"/>
                </a:solidFill>
              </a:rPr>
              <a:t>Finding </a:t>
            </a:r>
            <a:r>
              <a:rPr lang="en-US" u="sng" dirty="0" smtClean="0">
                <a:solidFill>
                  <a:srgbClr val="FFFF00"/>
                </a:solidFill>
              </a:rPr>
              <a:t>the difference</a:t>
            </a:r>
            <a:endParaRPr lang="en-US" u="sng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9207" y="3211115"/>
            <a:ext cx="5939534" cy="1451242"/>
          </a:xfrm>
        </p:spPr>
        <p:txBody>
          <a:bodyPr/>
          <a:lstStyle/>
          <a:p>
            <a:pPr marL="0" indent="0">
              <a:buNone/>
            </a:pPr>
            <a:r>
              <a:rPr lang="pt-BR" dirty="0">
                <a:hlinkClick r:id="rId2"/>
              </a:rPr>
              <a:t>https://vimeo.com/</a:t>
            </a:r>
            <a:r>
              <a:rPr lang="pt-BR" dirty="0" smtClean="0">
                <a:hlinkClick r:id="rId2"/>
              </a:rPr>
              <a:t>479816379</a:t>
            </a:r>
            <a:endParaRPr lang="pt-BR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2550" y="5568530"/>
            <a:ext cx="8938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Now complete the attached worksheets for </a:t>
            </a:r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Thursday.</a:t>
            </a:r>
            <a:endParaRPr lang="en-US" sz="24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89207" y="225051"/>
            <a:ext cx="5636120" cy="941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u="sng" dirty="0" smtClean="0">
                <a:solidFill>
                  <a:srgbClr val="FF0000"/>
                </a:solidFill>
                <a:latin typeface="Comic Sans MS"/>
                <a:cs typeface="Comic Sans MS"/>
              </a:rPr>
              <a:t>Maths!</a:t>
            </a:r>
            <a:endParaRPr lang="en-US" sz="6000" b="1" u="sng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551839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90091"/>
          </a:xfrm>
        </p:spPr>
        <p:txBody>
          <a:bodyPr>
            <a:normAutofit fontScale="90000"/>
          </a:bodyPr>
          <a:lstStyle/>
          <a:p>
            <a:r>
              <a:rPr lang="en-US" u="sng" dirty="0" smtClean="0"/>
              <a:t>Challenge Questions</a:t>
            </a:r>
            <a:br>
              <a:rPr lang="en-US" u="sng" dirty="0" smtClean="0"/>
            </a:br>
            <a:r>
              <a:rPr lang="en-US" sz="2000" dirty="0" smtClean="0"/>
              <a:t>Only complete these if you want a further challenge from the lesson you have already done.   </a:t>
            </a:r>
            <a:endParaRPr lang="en-US" dirty="0"/>
          </a:p>
        </p:txBody>
      </p:sp>
      <p:pic>
        <p:nvPicPr>
          <p:cNvPr id="2" name="Picture 1" descr="Screen Shot 2020-11-24 at 16.52.3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8" t="27675" r="61212" b="25166"/>
          <a:stretch/>
        </p:blipFill>
        <p:spPr>
          <a:xfrm>
            <a:off x="170374" y="1177206"/>
            <a:ext cx="3548194" cy="4786272"/>
          </a:xfrm>
          <a:prstGeom prst="rect">
            <a:avLst/>
          </a:prstGeom>
        </p:spPr>
      </p:pic>
      <p:pic>
        <p:nvPicPr>
          <p:cNvPr id="6" name="Picture 5" descr="Screen Shot 2020-11-24 at 16.52.3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5" t="27675" r="29029" b="47888"/>
          <a:stretch/>
        </p:blipFill>
        <p:spPr>
          <a:xfrm>
            <a:off x="4785935" y="3368883"/>
            <a:ext cx="4057976" cy="307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732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Handwriting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617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Complete the attached worksheet for Wednesday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401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656" y="789979"/>
            <a:ext cx="8686800" cy="503409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Do you like milk?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Where does milk come from? Do you know the journey of milk?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Look at the attached </a:t>
            </a:r>
            <a:r>
              <a:rPr lang="en-US" dirty="0" err="1" smtClean="0"/>
              <a:t>Powerpoint</a:t>
            </a:r>
            <a:r>
              <a:rPr lang="en-US" dirty="0" smtClean="0"/>
              <a:t> about milk.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Have you got milk in your fridge? What other products have you got that have got milk in?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12117"/>
            <a:ext cx="8229600" cy="677862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Milk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834212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Milk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5708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Complete the sheet ‘How does milk arrive in the shops’.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dirty="0" smtClean="0"/>
              <a:t>If you can, why don’t you make a milkshake or smoothie with some milk. </a:t>
            </a:r>
          </a:p>
          <a:p>
            <a:pPr marL="0" indent="0">
              <a:buNone/>
            </a:pPr>
            <a:r>
              <a:rPr lang="en-US" dirty="0" smtClean="0"/>
              <a:t>What </a:t>
            </a:r>
            <a:r>
              <a:rPr lang="en-US" dirty="0" err="1" smtClean="0"/>
              <a:t>flavour</a:t>
            </a:r>
            <a:r>
              <a:rPr lang="en-US" dirty="0" smtClean="0"/>
              <a:t> did you make?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Can you remember what milk does for your body?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611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Milk experiment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you wanted another milk activity to do this afternoon then why don’t you look at the milk experiment on the next page.  </a:t>
            </a:r>
          </a:p>
          <a:p>
            <a:endParaRPr lang="en-US" dirty="0"/>
          </a:p>
          <a:p>
            <a:r>
              <a:rPr lang="en-US" dirty="0" smtClean="0"/>
              <a:t>If you want to you could draw a picture of what happens and write sentences underneath.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261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625" y="188640"/>
            <a:ext cx="6233579" cy="63813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000" dirty="0">
              <a:solidFill>
                <a:srgbClr val="FF0000"/>
              </a:solidFill>
            </a:endParaRPr>
          </a:p>
          <a:p>
            <a:pPr marL="514350" indent="-514350">
              <a:buAutoNum type="arabicParenR"/>
            </a:pPr>
            <a:r>
              <a:rPr lang="en-US" dirty="0" smtClean="0">
                <a:solidFill>
                  <a:srgbClr val="FF0000"/>
                </a:solidFill>
              </a:rPr>
              <a:t>100 – 25 = </a:t>
            </a:r>
          </a:p>
          <a:p>
            <a:pPr marL="514350" indent="-514350">
              <a:buAutoNum type="arabicParenR"/>
            </a:pPr>
            <a:r>
              <a:rPr lang="en-US" dirty="0" smtClean="0">
                <a:solidFill>
                  <a:srgbClr val="FF0000"/>
                </a:solidFill>
              </a:rPr>
              <a:t>50 + 35 = </a:t>
            </a:r>
          </a:p>
          <a:p>
            <a:pPr marL="514350" indent="-514350">
              <a:buAutoNum type="arabicParenR"/>
            </a:pPr>
            <a:r>
              <a:rPr lang="en-US" dirty="0" smtClean="0">
                <a:solidFill>
                  <a:srgbClr val="FF0000"/>
                </a:solidFill>
              </a:rPr>
              <a:t>100 – 35 = </a:t>
            </a:r>
          </a:p>
          <a:p>
            <a:pPr marL="514350" indent="-514350">
              <a:buAutoNum type="arabicParenR" startAt="4"/>
            </a:pPr>
            <a:r>
              <a:rPr lang="en-US" dirty="0" smtClean="0">
                <a:solidFill>
                  <a:srgbClr val="FF0000"/>
                </a:solidFill>
              </a:rPr>
              <a:t>40 + 25 = </a:t>
            </a:r>
          </a:p>
          <a:p>
            <a:pPr marL="514350" indent="-514350">
              <a:buAutoNum type="arabicParenR" startAt="4"/>
            </a:pPr>
            <a:r>
              <a:rPr lang="en-US" dirty="0" smtClean="0">
                <a:solidFill>
                  <a:srgbClr val="FF0000"/>
                </a:solidFill>
              </a:rPr>
              <a:t>100 – 15 = </a:t>
            </a:r>
          </a:p>
          <a:p>
            <a:pPr marL="514350" indent="-514350">
              <a:buAutoNum type="arabicParenR" startAt="4"/>
            </a:pPr>
            <a:r>
              <a:rPr lang="en-US" dirty="0" smtClean="0">
                <a:solidFill>
                  <a:srgbClr val="FF0000"/>
                </a:solidFill>
              </a:rPr>
              <a:t>35 + 35 = </a:t>
            </a:r>
          </a:p>
          <a:p>
            <a:pPr marL="514350" indent="-514350">
              <a:buAutoNum type="arabicParenR" startAt="4"/>
            </a:pPr>
            <a:r>
              <a:rPr lang="en-US" dirty="0" smtClean="0">
                <a:solidFill>
                  <a:srgbClr val="FF0000"/>
                </a:solidFill>
              </a:rPr>
              <a:t>100 – 20 = </a:t>
            </a:r>
          </a:p>
          <a:p>
            <a:pPr marL="514350" indent="-514350">
              <a:buAutoNum type="arabicParenR" startAt="4"/>
            </a:pPr>
            <a:r>
              <a:rPr lang="en-US" dirty="0" smtClean="0">
                <a:solidFill>
                  <a:srgbClr val="FF0000"/>
                </a:solidFill>
              </a:rPr>
              <a:t>37 + ___ = 100</a:t>
            </a:r>
          </a:p>
          <a:p>
            <a:pPr marL="514350" indent="-514350">
              <a:buAutoNum type="arabicParenR" startAt="4"/>
            </a:pPr>
            <a:r>
              <a:rPr lang="en-US" dirty="0" smtClean="0">
                <a:solidFill>
                  <a:srgbClr val="FF0000"/>
                </a:solidFill>
              </a:rPr>
              <a:t>42 + ___ = 100</a:t>
            </a:r>
          </a:p>
          <a:p>
            <a:pPr marL="514350" indent="-514350">
              <a:buAutoNum type="arabicParenR" startAt="4"/>
            </a:pPr>
            <a:r>
              <a:rPr lang="en-US" dirty="0" smtClean="0">
                <a:solidFill>
                  <a:srgbClr val="FF0000"/>
                </a:solidFill>
              </a:rPr>
              <a:t>  100 – 55 =  </a:t>
            </a:r>
            <a:endParaRPr lang="en-US" dirty="0">
              <a:solidFill>
                <a:srgbClr val="FF0000"/>
              </a:solidFill>
            </a:endParaRPr>
          </a:p>
          <a:p>
            <a:pPr marL="514350" indent="-514350">
              <a:buAutoNum type="arabicParenR" startAt="4"/>
            </a:pPr>
            <a:endParaRPr lang="en-US" dirty="0">
              <a:solidFill>
                <a:srgbClr val="FF0000"/>
              </a:solidFill>
            </a:endParaRPr>
          </a:p>
          <a:p>
            <a:pPr marL="514350" indent="-514350">
              <a:buAutoNum type="arabicParenR" startAt="4"/>
            </a:pPr>
            <a:endParaRPr lang="en-US" u="sng" dirty="0">
              <a:solidFill>
                <a:srgbClr val="FF0000"/>
              </a:solidFill>
            </a:endParaRPr>
          </a:p>
          <a:p>
            <a:pPr marL="514350" indent="-514350">
              <a:buAutoNum type="arabicParenR" startAt="4"/>
            </a:pPr>
            <a:endParaRPr lang="en-US" dirty="0">
              <a:solidFill>
                <a:srgbClr val="FF0000"/>
              </a:solidFill>
            </a:endParaRPr>
          </a:p>
          <a:p>
            <a:pPr marL="514350" indent="-514350">
              <a:buAutoNum type="arabicParenR" startAt="5"/>
            </a:pPr>
            <a:endParaRPr lang="en-US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36D200D8-8F46-400E-93AB-62156CF346E0}"/>
              </a:ext>
            </a:extLst>
          </p:cNvPr>
          <p:cNvSpPr txBox="1">
            <a:spLocks/>
          </p:cNvSpPr>
          <p:nvPr/>
        </p:nvSpPr>
        <p:spPr>
          <a:xfrm>
            <a:off x="2762892" y="4886"/>
            <a:ext cx="6380466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u="sng" dirty="0" smtClean="0">
                <a:solidFill>
                  <a:srgbClr val="FF0000"/>
                </a:solidFill>
                <a:latin typeface="Comic Sans MS"/>
                <a:cs typeface="Comic Sans MS"/>
              </a:rPr>
              <a:t>26/</a:t>
            </a:r>
            <a:r>
              <a:rPr lang="en-US" sz="3200" u="sng" dirty="0" smtClean="0">
                <a:solidFill>
                  <a:srgbClr val="FF0000"/>
                </a:solidFill>
                <a:latin typeface="Comic Sans MS"/>
                <a:cs typeface="Comic Sans MS"/>
              </a:rPr>
              <a:t>11/20</a:t>
            </a:r>
            <a:endParaRPr lang="en-US" sz="3200" u="sng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6092521" y="4925677"/>
            <a:ext cx="2915564" cy="1481655"/>
          </a:xfrm>
          <a:prstGeom prst="wedgeEllipseCallout">
            <a:avLst>
              <a:gd name="adj1" fmla="val -53884"/>
              <a:gd name="adj2" fmla="val 4921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Please see the next page for another version if this is a bit tricky!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688021" y="476942"/>
            <a:ext cx="6233579" cy="6381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1000" dirty="0" smtClean="0">
              <a:solidFill>
                <a:srgbClr val="FF0000"/>
              </a:solidFill>
            </a:endParaRPr>
          </a:p>
          <a:p>
            <a:pPr marL="514350" indent="-514350">
              <a:buAutoNum type="arabicParenR" startAt="11"/>
            </a:pPr>
            <a:r>
              <a:rPr lang="en-US" dirty="0" smtClean="0">
                <a:solidFill>
                  <a:srgbClr val="FF0000"/>
                </a:solidFill>
              </a:rPr>
              <a:t>     85 + ___ = 100 </a:t>
            </a:r>
          </a:p>
          <a:p>
            <a:pPr marL="514350" indent="-514350">
              <a:buFont typeface="Arial"/>
              <a:buAutoNum type="arabicParenR" startAt="11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35 + ___ = 100</a:t>
            </a:r>
          </a:p>
          <a:p>
            <a:pPr marL="514350" indent="-514350">
              <a:buAutoNum type="arabicParenR" startAt="13"/>
            </a:pPr>
            <a:r>
              <a:rPr lang="en-US" dirty="0" smtClean="0">
                <a:solidFill>
                  <a:srgbClr val="FF0000"/>
                </a:solidFill>
              </a:rPr>
              <a:t>100 – 49 = ___</a:t>
            </a:r>
          </a:p>
          <a:p>
            <a:pPr marL="514350" indent="-514350">
              <a:buFont typeface="Arial"/>
              <a:buAutoNum type="arabicParenR" startAt="13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___ = 50 + 35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15) ___ = 28 + 40 </a:t>
            </a:r>
          </a:p>
          <a:p>
            <a:pPr marL="514350" indent="-514350">
              <a:buAutoNum type="arabicParenR" startAt="16"/>
            </a:pPr>
            <a:r>
              <a:rPr lang="en-US" dirty="0" smtClean="0">
                <a:solidFill>
                  <a:srgbClr val="FF0000"/>
                </a:solidFill>
              </a:rPr>
              <a:t>____ = 100 – 18</a:t>
            </a: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514350" indent="-514350">
              <a:buFont typeface="Arial"/>
              <a:buAutoNum type="arabicParenR" startAt="4"/>
            </a:pPr>
            <a:endParaRPr lang="en-US" u="sng" dirty="0" smtClean="0">
              <a:solidFill>
                <a:srgbClr val="FF0000"/>
              </a:solidFill>
            </a:endParaRPr>
          </a:p>
          <a:p>
            <a:pPr marL="514350" indent="-514350">
              <a:buFont typeface="Arial"/>
              <a:buAutoNum type="arabicParenR" startAt="4"/>
            </a:pPr>
            <a:endParaRPr lang="en-US" dirty="0" smtClean="0">
              <a:solidFill>
                <a:srgbClr val="FF0000"/>
              </a:solidFill>
            </a:endParaRPr>
          </a:p>
          <a:p>
            <a:pPr marL="514350" indent="-514350">
              <a:buFont typeface="Arial"/>
              <a:buAutoNum type="arabicParenR" startAt="5"/>
            </a:pPr>
            <a:endParaRPr lang="en-US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276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20-11-24 at 17.04.1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3" t="17103" r="34448" b="11073"/>
          <a:stretch/>
        </p:blipFill>
        <p:spPr>
          <a:xfrm>
            <a:off x="1301030" y="327379"/>
            <a:ext cx="6721992" cy="603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42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553" y="356260"/>
            <a:ext cx="8323077" cy="6505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Comic Sans MS"/>
                <a:cs typeface="Comic Sans MS"/>
              </a:rPr>
              <a:t>Use your knowledge of number bonds to help you…</a:t>
            </a:r>
            <a:r>
              <a:rPr lang="en-US" sz="2400" dirty="0">
                <a:latin typeface="Comic Sans MS"/>
                <a:cs typeface="Comic Sans MS"/>
              </a:rPr>
              <a:t>…</a:t>
            </a:r>
          </a:p>
          <a:p>
            <a:pPr marL="0" indent="0">
              <a:buNone/>
            </a:pPr>
            <a:endParaRPr lang="en-US" sz="1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u="sng" dirty="0">
              <a:solidFill>
                <a:srgbClr val="FF0000"/>
              </a:solidFill>
            </a:endParaRPr>
          </a:p>
          <a:p>
            <a:pPr marL="514350" indent="-514350">
              <a:buAutoNum type="arabicParenR" startAt="4"/>
            </a:pPr>
            <a:endParaRPr lang="en-US" dirty="0">
              <a:solidFill>
                <a:srgbClr val="FF0000"/>
              </a:solidFill>
            </a:endParaRPr>
          </a:p>
          <a:p>
            <a:pPr marL="514350" indent="-514350">
              <a:buAutoNum type="arabicParenR" startAt="5"/>
            </a:pPr>
            <a:endParaRPr lang="en-US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36D200D8-8F46-400E-93AB-62156CF346E0}"/>
              </a:ext>
            </a:extLst>
          </p:cNvPr>
          <p:cNvSpPr txBox="1">
            <a:spLocks/>
          </p:cNvSpPr>
          <p:nvPr/>
        </p:nvSpPr>
        <p:spPr>
          <a:xfrm>
            <a:off x="6982503" y="0"/>
            <a:ext cx="2161497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u="sng" dirty="0" smtClean="0">
                <a:solidFill>
                  <a:srgbClr val="000000"/>
                </a:solidFill>
                <a:latin typeface="Comic Sans MS"/>
                <a:cs typeface="Comic Sans MS"/>
              </a:rPr>
              <a:t>26/</a:t>
            </a:r>
            <a:r>
              <a:rPr lang="en-US" sz="3200" u="sng" dirty="0" smtClean="0">
                <a:solidFill>
                  <a:srgbClr val="000000"/>
                </a:solidFill>
                <a:latin typeface="Comic Sans MS"/>
                <a:cs typeface="Comic Sans MS"/>
              </a:rPr>
              <a:t>11/20</a:t>
            </a:r>
            <a:endParaRPr lang="en-US" sz="3200" u="sng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0461" y="1821337"/>
            <a:ext cx="4125704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1)  3 + __ = 10</a:t>
            </a:r>
          </a:p>
          <a:p>
            <a:pPr marL="742950" indent="-742950">
              <a:buAutoNum type="arabicParenR" startAt="2"/>
            </a:pPr>
            <a:r>
              <a:rPr lang="en-US" sz="3600" dirty="0" smtClean="0">
                <a:solidFill>
                  <a:srgbClr val="FF0000"/>
                </a:solidFill>
              </a:rPr>
              <a:t>__ + 5 = 10</a:t>
            </a:r>
          </a:p>
          <a:p>
            <a:pPr marL="742950" indent="-742950">
              <a:buAutoNum type="arabicParenR" startAt="2"/>
            </a:pPr>
            <a:r>
              <a:rPr lang="en-US" sz="3600" dirty="0" smtClean="0">
                <a:solidFill>
                  <a:srgbClr val="FF0000"/>
                </a:solidFill>
              </a:rPr>
              <a:t>2 + ___ = 10</a:t>
            </a:r>
          </a:p>
          <a:p>
            <a:pPr marL="514350" indent="-514350">
              <a:buAutoNum type="arabicParenR" startAt="3"/>
            </a:pPr>
            <a:r>
              <a:rPr lang="en-US" sz="3600" dirty="0" smtClean="0">
                <a:solidFill>
                  <a:srgbClr val="FF0000"/>
                </a:solidFill>
              </a:rPr>
              <a:t>__ = 15 + 5</a:t>
            </a:r>
          </a:p>
          <a:p>
            <a:pPr marL="514350" indent="-514350">
              <a:buAutoNum type="arabicParenR" startAt="3"/>
            </a:pPr>
            <a:r>
              <a:rPr lang="en-US" sz="3600" dirty="0" smtClean="0">
                <a:solidFill>
                  <a:srgbClr val="FF0000"/>
                </a:solidFill>
              </a:rPr>
              <a:t>4 + ___ = 10</a:t>
            </a:r>
          </a:p>
          <a:p>
            <a:pPr marL="514350" indent="-514350">
              <a:buAutoNum type="arabicParenR" startAt="3"/>
            </a:pPr>
            <a:r>
              <a:rPr lang="en-US" sz="3600" dirty="0" smtClean="0">
                <a:solidFill>
                  <a:srgbClr val="FF0000"/>
                </a:solidFill>
              </a:rPr>
              <a:t>___ = 12 + 8</a:t>
            </a:r>
          </a:p>
          <a:p>
            <a:endParaRPr lang="en-US" sz="3600" dirty="0" smtClean="0">
              <a:solidFill>
                <a:srgbClr val="FF0000"/>
              </a:solidFill>
            </a:endParaRPr>
          </a:p>
          <a:p>
            <a:pPr marL="514350" indent="-514350">
              <a:buAutoNum type="arabicParenR" startAt="3"/>
            </a:pPr>
            <a:endParaRPr lang="en-US" sz="36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76165" y="2215007"/>
            <a:ext cx="43832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6)  </a:t>
            </a:r>
            <a:r>
              <a:rPr lang="en-US" sz="3600" dirty="0">
                <a:solidFill>
                  <a:srgbClr val="FF0000"/>
                </a:solidFill>
              </a:rPr>
              <a:t>14 + ___ = 20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7)  13 </a:t>
            </a:r>
            <a:r>
              <a:rPr lang="en-US" sz="3600" dirty="0">
                <a:solidFill>
                  <a:srgbClr val="FF0000"/>
                </a:solidFill>
              </a:rPr>
              <a:t>+ ___ = 20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8)  15 </a:t>
            </a:r>
            <a:r>
              <a:rPr lang="en-US" sz="3600" dirty="0">
                <a:solidFill>
                  <a:srgbClr val="FF0000"/>
                </a:solidFill>
              </a:rPr>
              <a:t>+ ___ = 20</a:t>
            </a:r>
          </a:p>
          <a:p>
            <a:pPr marL="742950" indent="-742950">
              <a:buAutoNum type="arabicParenR" startAt="9"/>
            </a:pPr>
            <a:r>
              <a:rPr lang="en-US" sz="3600" dirty="0" smtClean="0">
                <a:solidFill>
                  <a:srgbClr val="FF0000"/>
                </a:solidFill>
              </a:rPr>
              <a:t>18 </a:t>
            </a:r>
            <a:r>
              <a:rPr lang="en-US" sz="3600" dirty="0">
                <a:solidFill>
                  <a:srgbClr val="FF0000"/>
                </a:solidFill>
              </a:rPr>
              <a:t>+ ___ = 20</a:t>
            </a:r>
          </a:p>
          <a:p>
            <a:pPr marL="742950" indent="-742950">
              <a:buAutoNum type="arabicParenR" startAt="9"/>
            </a:pPr>
            <a:r>
              <a:rPr lang="en-US" sz="3600" dirty="0" smtClean="0">
                <a:solidFill>
                  <a:srgbClr val="FF0000"/>
                </a:solidFill>
              </a:rPr>
              <a:t>___ </a:t>
            </a:r>
            <a:r>
              <a:rPr lang="en-US" sz="3600" dirty="0">
                <a:solidFill>
                  <a:srgbClr val="FF0000"/>
                </a:solidFill>
              </a:rPr>
              <a:t>+ ___ = 20</a:t>
            </a:r>
          </a:p>
        </p:txBody>
      </p:sp>
    </p:spTree>
    <p:extLst>
      <p:ext uri="{BB962C8B-B14F-4D97-AF65-F5344CB8AC3E}">
        <p14:creationId xmlns:p14="http://schemas.microsoft.com/office/powerpoint/2010/main" val="1327064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598612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Phonics</a:t>
            </a:r>
            <a:br>
              <a:rPr lang="en-US" b="1" u="sng" dirty="0" smtClean="0"/>
            </a:br>
            <a:r>
              <a:rPr lang="en-US" sz="3600" dirty="0" smtClean="0"/>
              <a:t>Spend a little time on each of the activities below. 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75" y="1663700"/>
            <a:ext cx="8559800" cy="47974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u="sng" dirty="0" err="1" smtClean="0">
                <a:solidFill>
                  <a:srgbClr val="FF0000"/>
                </a:solidFill>
              </a:rPr>
              <a:t>Lexia</a:t>
            </a:r>
            <a:r>
              <a:rPr lang="en-US" dirty="0" smtClean="0"/>
              <a:t> – Don’t forget to log on to this regularly, if you have a log-in.  </a:t>
            </a:r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u="sng" dirty="0" smtClean="0">
                <a:solidFill>
                  <a:srgbClr val="FF0000"/>
                </a:solidFill>
              </a:rPr>
              <a:t>Phonics</a:t>
            </a:r>
            <a:r>
              <a:rPr lang="en-US" dirty="0" smtClean="0"/>
              <a:t> – </a:t>
            </a:r>
            <a:r>
              <a:rPr lang="en-US" dirty="0" err="1" smtClean="0"/>
              <a:t>Practise</a:t>
            </a:r>
            <a:r>
              <a:rPr lang="en-US" dirty="0" smtClean="0"/>
              <a:t> the games on </a:t>
            </a:r>
            <a:r>
              <a:rPr lang="en-US" dirty="0" err="1" smtClean="0"/>
              <a:t>phonicsplay</a:t>
            </a:r>
            <a:r>
              <a:rPr lang="en-US" dirty="0" smtClean="0"/>
              <a:t> website.  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u="sng" dirty="0" smtClean="0">
                <a:solidFill>
                  <a:srgbClr val="FF0000"/>
                </a:solidFill>
              </a:rPr>
              <a:t>Spelling </a:t>
            </a:r>
            <a:r>
              <a:rPr lang="en-US" u="sng" dirty="0" err="1" smtClean="0">
                <a:solidFill>
                  <a:srgbClr val="FF0000"/>
                </a:solidFill>
              </a:rPr>
              <a:t>Practise</a:t>
            </a:r>
            <a:r>
              <a:rPr lang="en-US" u="sng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 - Look, cover, write, check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300" dirty="0"/>
          </a:p>
          <a:p>
            <a:pPr marL="0" indent="0">
              <a:buNone/>
            </a:pPr>
            <a:r>
              <a:rPr lang="en-US" u="sng" dirty="0" smtClean="0">
                <a:solidFill>
                  <a:srgbClr val="FF0000"/>
                </a:solidFill>
              </a:rPr>
              <a:t>HF words </a:t>
            </a:r>
            <a:r>
              <a:rPr lang="en-US" u="sng" dirty="0" smtClean="0">
                <a:solidFill>
                  <a:srgbClr val="FF0000"/>
                </a:solidFill>
              </a:rPr>
              <a:t>–</a:t>
            </a:r>
            <a:r>
              <a:rPr lang="en-US" dirty="0" smtClean="0"/>
              <a:t>: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sz="2400" dirty="0">
                <a:hlinkClick r:id="rId2"/>
              </a:rPr>
              <a:t>https://www.ictgames.com/littleBirdSpelling</a:t>
            </a:r>
            <a:r>
              <a:rPr lang="en-US" sz="2400" dirty="0" smtClean="0">
                <a:hlinkClick r:id="rId2"/>
              </a:rPr>
              <a:t>/</a:t>
            </a:r>
            <a:endParaRPr lang="en-US" sz="2400" dirty="0" smtClean="0"/>
          </a:p>
          <a:p>
            <a:pPr marL="0" indent="0">
              <a:buNone/>
            </a:pPr>
            <a:r>
              <a:rPr lang="en-US" dirty="0" smtClean="0"/>
              <a:t>                                               </a:t>
            </a:r>
            <a:endParaRPr lang="en-US" dirty="0" smtClean="0"/>
          </a:p>
          <a:p>
            <a:pPr marL="0" indent="0">
              <a:buNone/>
            </a:pP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6691015" y="5545260"/>
            <a:ext cx="2325985" cy="1217490"/>
          </a:xfrm>
          <a:prstGeom prst="wedgeEllipseCallout">
            <a:avLst>
              <a:gd name="adj1" fmla="val -61220"/>
              <a:gd name="adj2" fmla="val -1203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Choose the Year 1 list if Year 2 words are too tricky.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424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05937"/>
          </a:xfrm>
        </p:spPr>
        <p:txBody>
          <a:bodyPr>
            <a:normAutofit fontScale="90000"/>
          </a:bodyPr>
          <a:lstStyle/>
          <a:p>
            <a:r>
              <a:rPr lang="en-US" b="1" u="sng" dirty="0" smtClean="0">
                <a:solidFill>
                  <a:srgbClr val="0000FF"/>
                </a:solidFill>
              </a:rPr>
              <a:t>All Pigs Are Beautiful</a:t>
            </a:r>
            <a:endParaRPr lang="en-US" b="1" u="sng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8478" y="1507355"/>
            <a:ext cx="8651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Comic Sans MS"/>
                <a:cs typeface="Comic Sans MS"/>
              </a:rPr>
              <a:t>Practise</a:t>
            </a:r>
            <a:r>
              <a:rPr lang="en-US" sz="3200" dirty="0" smtClean="0">
                <a:latin typeface="Comic Sans MS"/>
                <a:cs typeface="Comic Sans MS"/>
              </a:rPr>
              <a:t> reading the next 4 pages of our text.  </a:t>
            </a:r>
            <a:endParaRPr lang="en-US" sz="32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610891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66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" r="12500"/>
          <a:stretch/>
        </p:blipFill>
        <p:spPr>
          <a:xfrm rot="5400000">
            <a:off x="1084096" y="213793"/>
            <a:ext cx="6737958" cy="63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12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66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" r="5985"/>
          <a:stretch/>
        </p:blipFill>
        <p:spPr>
          <a:xfrm rot="5400000">
            <a:off x="1281966" y="724856"/>
            <a:ext cx="6602092" cy="539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45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66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9" r="1587"/>
          <a:stretch/>
        </p:blipFill>
        <p:spPr>
          <a:xfrm rot="5400000">
            <a:off x="1307522" y="746549"/>
            <a:ext cx="6749425" cy="547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7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66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r="5428"/>
          <a:stretch/>
        </p:blipFill>
        <p:spPr>
          <a:xfrm rot="5400000">
            <a:off x="1066903" y="517519"/>
            <a:ext cx="6869589" cy="583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196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632</Words>
  <Application>Microsoft Macintosh PowerPoint</Application>
  <PresentationFormat>On-screen Show (4:3)</PresentationFormat>
  <Paragraphs>108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Good Morning Year 2  What have you had for breakfast today?  I hope it was nice and you are ready for a good day of learning.    </vt:lpstr>
      <vt:lpstr>PowerPoint Presentation</vt:lpstr>
      <vt:lpstr>PowerPoint Presentation</vt:lpstr>
      <vt:lpstr>Phonics Spend a little time on each of the activities below.   </vt:lpstr>
      <vt:lpstr>All Pigs Are Beautiful</vt:lpstr>
      <vt:lpstr>PowerPoint Presentation</vt:lpstr>
      <vt:lpstr>PowerPoint Presentation</vt:lpstr>
      <vt:lpstr>PowerPoint Presentation</vt:lpstr>
      <vt:lpstr>PowerPoint Presentation</vt:lpstr>
      <vt:lpstr>SPAG</vt:lpstr>
      <vt:lpstr>Literacy </vt:lpstr>
      <vt:lpstr>Literacy</vt:lpstr>
      <vt:lpstr>Wake up shake up!</vt:lpstr>
      <vt:lpstr>Click the following link for the teaching video.  Finding the difference</vt:lpstr>
      <vt:lpstr>Challenge Questions Only complete these if you want a further challenge from the lesson you have already done.   </vt:lpstr>
      <vt:lpstr>Handwriting</vt:lpstr>
      <vt:lpstr>Milk</vt:lpstr>
      <vt:lpstr>Milk</vt:lpstr>
      <vt:lpstr>Milk experiment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Southern</dc:creator>
  <cp:lastModifiedBy>Jennifer Southern</cp:lastModifiedBy>
  <cp:revision>34</cp:revision>
  <dcterms:created xsi:type="dcterms:W3CDTF">2020-11-22T09:21:10Z</dcterms:created>
  <dcterms:modified xsi:type="dcterms:W3CDTF">2020-11-24T17:13:14Z</dcterms:modified>
</cp:coreProperties>
</file>