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87" r:id="rId4"/>
    <p:sldMasterId id="2147483689" r:id="rId5"/>
    <p:sldMasterId id="2147483691" r:id="rId6"/>
    <p:sldMasterId id="2147483693" r:id="rId7"/>
    <p:sldMasterId id="2147483695" r:id="rId8"/>
  </p:sldMasterIdLst>
  <p:sldIdLst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261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313" r:id="rId32"/>
    <p:sldId id="414" r:id="rId33"/>
    <p:sldId id="415" r:id="rId34"/>
    <p:sldId id="416" r:id="rId35"/>
    <p:sldId id="41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5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1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4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5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69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42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1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2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5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4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0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687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15/11/2020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124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079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550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1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162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06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35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9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8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8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7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1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53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2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3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4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C6F7-2A8B-428F-BF91-51A167C37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Thursday 19</a:t>
            </a:r>
            <a:r>
              <a:rPr lang="en-GB" baseline="30000" dirty="0"/>
              <a:t>th</a:t>
            </a:r>
            <a:r>
              <a:rPr lang="en-GB" dirty="0"/>
              <a:t> November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1D360-18B8-473A-86DA-FCF54E405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19F6-6D04-4D4B-87D4-FEB285C57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189C4-2CCA-4F02-9299-69AA5AA8E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chemeClr val="tx1"/>
                </a:solidFill>
              </a:rPr>
              <a:t>I can </a:t>
            </a:r>
            <a:r>
              <a:rPr lang="en-GB" b="1" u="sng" dirty="0"/>
              <a:t>c</a:t>
            </a:r>
            <a:r>
              <a:rPr lang="en-GB" sz="3200" b="1" u="sng" dirty="0">
                <a:solidFill>
                  <a:schemeClr val="tx1"/>
                </a:solidFill>
              </a:rPr>
              <a:t>omplete, read and interpret information in tables, including timetables.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51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12" y="2477942"/>
            <a:ext cx="595021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37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is 3:55 pm in the 24 hour clock?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	A journey starts at 8:15 and ends at 8:50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How long is the journey?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3)	A journey starts at 9:25 and ends at 10:10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How long is the journey?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film is 1 hour 20 minutes long.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It ends at 6 p.m.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What time did it start?</a:t>
            </a:r>
          </a:p>
        </p:txBody>
      </p:sp>
    </p:spTree>
    <p:extLst>
      <p:ext uri="{BB962C8B-B14F-4D97-AF65-F5344CB8AC3E}">
        <p14:creationId xmlns:p14="http://schemas.microsoft.com/office/powerpoint/2010/main" val="249897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is 3:55 pm in the 24 hour clock?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	A journey starts at 8:15 and ends at 8:50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How long is the journey?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3)	A journey starts at 9:25 and ends at 10:10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How long is the journey?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film is 1 hour 20 minutes long.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It ends at 6 p.m.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What time did it start?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6159" y="334776"/>
            <a:ext cx="1227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15:55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9131" y="1597519"/>
            <a:ext cx="303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0226" y="2911629"/>
            <a:ext cx="2002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45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875" y="4631344"/>
            <a:ext cx="2002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4:40 p.m.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37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46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90206" y="790858"/>
          <a:ext cx="745816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88">
                  <a:extLst>
                    <a:ext uri="{9D8B030D-6E8A-4147-A177-3AD203B41FA5}">
                      <a16:colId xmlns:a16="http://schemas.microsoft.com/office/drawing/2014/main" val="827413460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3091661649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50879392"/>
                    </a:ext>
                  </a:extLst>
                </a:gridCol>
                <a:gridCol w="1115929">
                  <a:extLst>
                    <a:ext uri="{9D8B030D-6E8A-4147-A177-3AD203B41FA5}">
                      <a16:colId xmlns:a16="http://schemas.microsoft.com/office/drawing/2014/main" val="1049355860"/>
                    </a:ext>
                  </a:extLst>
                </a:gridCol>
                <a:gridCol w="1156583">
                  <a:extLst>
                    <a:ext uri="{9D8B030D-6E8A-4147-A177-3AD203B41FA5}">
                      <a16:colId xmlns:a16="http://schemas.microsoft.com/office/drawing/2014/main" val="1799625755"/>
                    </a:ext>
                  </a:extLst>
                </a:gridCol>
                <a:gridCol w="1097706">
                  <a:extLst>
                    <a:ext uri="{9D8B030D-6E8A-4147-A177-3AD203B41FA5}">
                      <a16:colId xmlns:a16="http://schemas.microsoft.com/office/drawing/2014/main" val="307651077"/>
                    </a:ext>
                  </a:extLst>
                </a:gridCol>
                <a:gridCol w="940524">
                  <a:extLst>
                    <a:ext uri="{9D8B030D-6E8A-4147-A177-3AD203B41FA5}">
                      <a16:colId xmlns:a16="http://schemas.microsoft.com/office/drawing/2014/main" val="2080159448"/>
                    </a:ext>
                  </a:extLst>
                </a:gridCol>
              </a:tblGrid>
              <a:tr h="382364"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11:45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45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06580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Tues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64515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Weds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8016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Thurs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PSHE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6241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PSHE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53215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1512" y="199985"/>
            <a:ext cx="10087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27" y="3564151"/>
            <a:ext cx="51195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How long is playtime on Monday?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91856" y="837134"/>
            <a:ext cx="1018903" cy="841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03862" y="837134"/>
            <a:ext cx="870857" cy="3582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05185" y="4630765"/>
            <a:ext cx="2246812" cy="13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105185" y="4387449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51997" y="4393980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rved Down Arrow 17"/>
          <p:cNvSpPr/>
          <p:nvPr/>
        </p:nvSpPr>
        <p:spPr>
          <a:xfrm rot="5400000">
            <a:off x="5107773" y="3054005"/>
            <a:ext cx="241636" cy="2246812"/>
          </a:xfrm>
          <a:prstGeom prst="leftBracket">
            <a:avLst>
              <a:gd name="adj" fmla="val 464917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7667" y="4179273"/>
            <a:ext cx="17718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minutes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00581" y="4726611"/>
            <a:ext cx="32560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10:25				10:40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44276" y="3564150"/>
            <a:ext cx="17718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minutes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68950" y="4090389"/>
            <a:ext cx="76686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How long do the children study English on Thursday?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200250" y="2699887"/>
            <a:ext cx="936321" cy="3221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388429" y="2698424"/>
            <a:ext cx="936321" cy="3221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597767" y="1201593"/>
            <a:ext cx="0" cy="14762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55192" y="1201593"/>
            <a:ext cx="0" cy="14762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00263" y="4667830"/>
            <a:ext cx="2983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hour 10 minutes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77000" y="4667830"/>
            <a:ext cx="2983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 minutes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83276" y="4695212"/>
            <a:ext cx="2983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hour 25 minutes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745147" y="797484"/>
            <a:ext cx="836459" cy="2736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5147" y="5335282"/>
            <a:ext cx="51557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How much time is there for PSHE?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658" y="5345556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279669" y="54774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644081" y="2661773"/>
            <a:ext cx="836459" cy="8072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8039592" y="1144588"/>
            <a:ext cx="0" cy="14762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00250" y="5692933"/>
            <a:ext cx="2983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minutes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×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10283" y="5692932"/>
            <a:ext cx="29836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mbria Math" panose="02040503050406030204" pitchFamily="18" charset="0"/>
                <a:cs typeface="+mn-cs"/>
              </a:rPr>
              <a:t>30 minutes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191513" y="2699887"/>
            <a:ext cx="936321" cy="3221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6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19" grpId="0"/>
      <p:bldP spid="19" grpId="1"/>
      <p:bldP spid="25" grpId="0"/>
      <p:bldP spid="25" grpId="1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4" grpId="0"/>
      <p:bldP spid="45" grpId="0"/>
      <p:bldP spid="46" grpId="0"/>
      <p:bldP spid="47" grpId="0" animBg="1"/>
      <p:bldP spid="47" grpId="1" animBg="1"/>
      <p:bldP spid="49" grpId="0"/>
      <p:bldP spid="51" grpId="0"/>
      <p:bldP spid="52" grpId="0" animBg="1"/>
      <p:bldP spid="54" grpId="0"/>
      <p:bldP spid="55" grpId="0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3" y="356809"/>
            <a:ext cx="20495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timetable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91078" y="926151"/>
          <a:ext cx="596349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84">
                  <a:extLst>
                    <a:ext uri="{9D8B030D-6E8A-4147-A177-3AD203B41FA5}">
                      <a16:colId xmlns:a16="http://schemas.microsoft.com/office/drawing/2014/main" val="475160873"/>
                    </a:ext>
                  </a:extLst>
                </a:gridCol>
                <a:gridCol w="1147299">
                  <a:extLst>
                    <a:ext uri="{9D8B030D-6E8A-4147-A177-3AD203B41FA5}">
                      <a16:colId xmlns:a16="http://schemas.microsoft.com/office/drawing/2014/main" val="3091661649"/>
                    </a:ext>
                  </a:extLst>
                </a:gridCol>
                <a:gridCol w="1135316">
                  <a:extLst>
                    <a:ext uri="{9D8B030D-6E8A-4147-A177-3AD203B41FA5}">
                      <a16:colId xmlns:a16="http://schemas.microsoft.com/office/drawing/2014/main" val="2050879392"/>
                    </a:ext>
                  </a:extLst>
                </a:gridCol>
                <a:gridCol w="981246">
                  <a:extLst>
                    <a:ext uri="{9D8B030D-6E8A-4147-A177-3AD203B41FA5}">
                      <a16:colId xmlns:a16="http://schemas.microsoft.com/office/drawing/2014/main" val="1049355860"/>
                    </a:ext>
                  </a:extLst>
                </a:gridCol>
                <a:gridCol w="1127545">
                  <a:extLst>
                    <a:ext uri="{9D8B030D-6E8A-4147-A177-3AD203B41FA5}">
                      <a16:colId xmlns:a16="http://schemas.microsoft.com/office/drawing/2014/main" val="1799625755"/>
                    </a:ext>
                  </a:extLst>
                </a:gridCol>
              </a:tblGrid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Bus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station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11:30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45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11:37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06580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Swimming pool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15:03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64515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Health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15:20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8016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Library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15:35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62414"/>
                  </a:ext>
                </a:extLst>
              </a:tr>
            </a:tbl>
          </a:graphicData>
        </a:graphic>
      </p:graphicFrame>
      <p:pic>
        <p:nvPicPr>
          <p:cNvPr id="1026" name="Picture 2" descr="Bus Cartoon Speeding - Free vector graphic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02" y="5215198"/>
            <a:ext cx="14478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Building Vector Clipart image - Free stock photo - Public Domain  photo - CC0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16" y="4002156"/>
            <a:ext cx="1602867" cy="9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120939" y="926151"/>
            <a:ext cx="836459" cy="3017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6212" y="4839938"/>
            <a:ext cx="95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11:37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2007" y="476150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11:30</a:t>
            </a:r>
          </a:p>
        </p:txBody>
      </p:sp>
      <p:pic>
        <p:nvPicPr>
          <p:cNvPr id="1030" name="Picture 6" descr="100+ Free Swimming Pool &amp; Pool Illustrations -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92" y="4114688"/>
            <a:ext cx="1321884" cy="7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21313" y="4805374"/>
            <a:ext cx="95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12:03</a:t>
            </a:r>
          </a:p>
        </p:txBody>
      </p:sp>
      <p:pic>
        <p:nvPicPr>
          <p:cNvPr id="1032" name="Picture 8" descr="Flat Medical Building - Free vector graphic o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24" y="4001944"/>
            <a:ext cx="919572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80752" y="4839938"/>
            <a:ext cx="95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12:20</a:t>
            </a:r>
          </a:p>
        </p:txBody>
      </p:sp>
      <p:pic>
        <p:nvPicPr>
          <p:cNvPr id="1034" name="Picture 10" descr="File:Library building clipart.svg - Wikimedia Comm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69" y="3943671"/>
            <a:ext cx="1216401" cy="9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08021" y="4805374"/>
            <a:ext cx="95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12:35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6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18125 -0.003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-0.00348 L 0.35451 -0.00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2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451 -0.00787 L 0.52049 -0.003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20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49 -0.00348 L 0.67465 -0.0076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0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1" grpId="1"/>
      <p:bldP spid="13" grpId="0"/>
      <p:bldP spid="13" grpId="1"/>
      <p:bldP spid="15" grpId="0"/>
      <p:bldP spid="15" grpId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3" y="356809"/>
            <a:ext cx="20495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timetable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91078" y="926151"/>
          <a:ext cx="596349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84">
                  <a:extLst>
                    <a:ext uri="{9D8B030D-6E8A-4147-A177-3AD203B41FA5}">
                      <a16:colId xmlns:a16="http://schemas.microsoft.com/office/drawing/2014/main" val="475160873"/>
                    </a:ext>
                  </a:extLst>
                </a:gridCol>
                <a:gridCol w="1147299">
                  <a:extLst>
                    <a:ext uri="{9D8B030D-6E8A-4147-A177-3AD203B41FA5}">
                      <a16:colId xmlns:a16="http://schemas.microsoft.com/office/drawing/2014/main" val="3091661649"/>
                    </a:ext>
                  </a:extLst>
                </a:gridCol>
                <a:gridCol w="1135316">
                  <a:extLst>
                    <a:ext uri="{9D8B030D-6E8A-4147-A177-3AD203B41FA5}">
                      <a16:colId xmlns:a16="http://schemas.microsoft.com/office/drawing/2014/main" val="2050879392"/>
                    </a:ext>
                  </a:extLst>
                </a:gridCol>
                <a:gridCol w="981246">
                  <a:extLst>
                    <a:ext uri="{9D8B030D-6E8A-4147-A177-3AD203B41FA5}">
                      <a16:colId xmlns:a16="http://schemas.microsoft.com/office/drawing/2014/main" val="1049355860"/>
                    </a:ext>
                  </a:extLst>
                </a:gridCol>
                <a:gridCol w="1127545">
                  <a:extLst>
                    <a:ext uri="{9D8B030D-6E8A-4147-A177-3AD203B41FA5}">
                      <a16:colId xmlns:a16="http://schemas.microsoft.com/office/drawing/2014/main" val="1799625755"/>
                    </a:ext>
                  </a:extLst>
                </a:gridCol>
              </a:tblGrid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Bus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station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11:30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45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11:37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06580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Swimming pool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15:03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64515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Health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15:20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8016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Library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15:35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6241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359144" y="4042604"/>
            <a:ext cx="59954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 leaves the health centre at 13:55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51518" y="2749551"/>
            <a:ext cx="996533" cy="666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9145" y="4579608"/>
            <a:ext cx="55400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time will she arrive at the library?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48050" y="3122012"/>
            <a:ext cx="157679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172969" y="2676638"/>
            <a:ext cx="996533" cy="4453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27376" y="2685336"/>
            <a:ext cx="836805" cy="4453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9143" y="5095902"/>
            <a:ext cx="69137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catches the 14:20 bus from the health centre.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96500" y="3130711"/>
            <a:ext cx="0" cy="32467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338327" y="3523289"/>
            <a:ext cx="836805" cy="3905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56644" y="4547938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14:35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452650" y="3130710"/>
            <a:ext cx="2825449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42449" y="3515233"/>
            <a:ext cx="996533" cy="3985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4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2" grpId="0" animBg="1"/>
      <p:bldP spid="22" grpId="1" animBg="1"/>
      <p:bldP spid="23" grpId="0" animBg="1"/>
      <p:bldP spid="24" grpId="0"/>
      <p:bldP spid="30" grpId="0" animBg="1"/>
      <p:bldP spid="31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3" y="356809"/>
            <a:ext cx="20495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timetable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91078" y="926151"/>
          <a:ext cx="596349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84">
                  <a:extLst>
                    <a:ext uri="{9D8B030D-6E8A-4147-A177-3AD203B41FA5}">
                      <a16:colId xmlns:a16="http://schemas.microsoft.com/office/drawing/2014/main" val="475160873"/>
                    </a:ext>
                  </a:extLst>
                </a:gridCol>
                <a:gridCol w="1147299">
                  <a:extLst>
                    <a:ext uri="{9D8B030D-6E8A-4147-A177-3AD203B41FA5}">
                      <a16:colId xmlns:a16="http://schemas.microsoft.com/office/drawing/2014/main" val="3091661649"/>
                    </a:ext>
                  </a:extLst>
                </a:gridCol>
                <a:gridCol w="1135316">
                  <a:extLst>
                    <a:ext uri="{9D8B030D-6E8A-4147-A177-3AD203B41FA5}">
                      <a16:colId xmlns:a16="http://schemas.microsoft.com/office/drawing/2014/main" val="2050879392"/>
                    </a:ext>
                  </a:extLst>
                </a:gridCol>
                <a:gridCol w="981246">
                  <a:extLst>
                    <a:ext uri="{9D8B030D-6E8A-4147-A177-3AD203B41FA5}">
                      <a16:colId xmlns:a16="http://schemas.microsoft.com/office/drawing/2014/main" val="1049355860"/>
                    </a:ext>
                  </a:extLst>
                </a:gridCol>
                <a:gridCol w="1127545">
                  <a:extLst>
                    <a:ext uri="{9D8B030D-6E8A-4147-A177-3AD203B41FA5}">
                      <a16:colId xmlns:a16="http://schemas.microsoft.com/office/drawing/2014/main" val="1799625755"/>
                    </a:ext>
                  </a:extLst>
                </a:gridCol>
              </a:tblGrid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Bus</a:t>
                      </a:r>
                      <a:r>
                        <a:rPr lang="en-GB" sz="2400" b="0" baseline="0" dirty="0">
                          <a:solidFill>
                            <a:schemeClr val="tx1"/>
                          </a:solidFill>
                        </a:rPr>
                        <a:t> station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11:30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45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11:37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06580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Swimming pool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15:03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64515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Health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15:20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8016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Library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12:35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13:35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14:35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15:35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6241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91512" y="4151982"/>
            <a:ext cx="72138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	How long does it take the 14:37 bus from the school to the arrive at the library?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60304" y="4498939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15:35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924" y="3042779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93878" y="384440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2624" y="5691694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14:37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797227" y="5530655"/>
            <a:ext cx="4805672" cy="13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797227" y="5287339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602899" y="5328290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rved Down Arrow 32"/>
          <p:cNvSpPr/>
          <p:nvPr/>
        </p:nvSpPr>
        <p:spPr>
          <a:xfrm rot="5400000">
            <a:off x="6183268" y="2623636"/>
            <a:ext cx="233709" cy="5005789"/>
          </a:xfrm>
          <a:prstGeom prst="leftBracket">
            <a:avLst>
              <a:gd name="adj" fmla="val 1070945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96041" y="4484929"/>
            <a:ext cx="17718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 minutes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271511" y="1436227"/>
            <a:ext cx="870005" cy="3508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422035" y="1439002"/>
            <a:ext cx="971246" cy="3508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709752" y="1789811"/>
            <a:ext cx="0" cy="167184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271510" y="3535220"/>
            <a:ext cx="870005" cy="3508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422035" y="3548460"/>
            <a:ext cx="971246" cy="3508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93751" y="5699208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15:35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35960" y="5023876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15:37</a:t>
            </a:r>
          </a:p>
        </p:txBody>
      </p:sp>
      <p:sp>
        <p:nvSpPr>
          <p:cNvPr id="53" name="Curved Down Arrow 52"/>
          <p:cNvSpPr/>
          <p:nvPr/>
        </p:nvSpPr>
        <p:spPr>
          <a:xfrm rot="5400000">
            <a:off x="4795789" y="4107203"/>
            <a:ext cx="137619" cy="2134745"/>
          </a:xfrm>
          <a:prstGeom prst="leftBracket">
            <a:avLst>
              <a:gd name="adj" fmla="val 775600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93720" y="5030296"/>
            <a:ext cx="29783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hour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 minutes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3493064" y="3704552"/>
            <a:ext cx="3678663" cy="60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61787" y="5685220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15:00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14308" y="5105767"/>
            <a:ext cx="16927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minutes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5931970" y="5287339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rved Down Arrow 58"/>
          <p:cNvSpPr/>
          <p:nvPr/>
        </p:nvSpPr>
        <p:spPr>
          <a:xfrm rot="5400000">
            <a:off x="7198625" y="3839113"/>
            <a:ext cx="137618" cy="2670929"/>
          </a:xfrm>
          <a:prstGeom prst="leftBracket">
            <a:avLst>
              <a:gd name="adj" fmla="val 970414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36345" y="5058967"/>
            <a:ext cx="16927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5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26" grpId="0"/>
      <p:bldP spid="33" grpId="0" animBg="1"/>
      <p:bldP spid="33" grpId="1" animBg="1"/>
      <p:bldP spid="35" grpId="0"/>
      <p:bldP spid="44" grpId="0" animBg="1"/>
      <p:bldP spid="45" grpId="0" animBg="1"/>
      <p:bldP spid="47" grpId="0" animBg="1"/>
      <p:bldP spid="48" grpId="0" animBg="1"/>
      <p:bldP spid="49" grpId="0"/>
      <p:bldP spid="49" grpId="1"/>
      <p:bldP spid="52" grpId="0"/>
      <p:bldP spid="52" grpId="1"/>
      <p:bldP spid="53" grpId="0" animBg="1"/>
      <p:bldP spid="54" grpId="0"/>
      <p:bldP spid="54" grpId="1"/>
      <p:bldP spid="56" grpId="0"/>
      <p:bldP spid="57" grpId="0"/>
      <p:bldP spid="59" grpId="0" animBg="1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F2A6-AC54-4520-89DE-541E629D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Busy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C4A4-78AC-4C5B-B4E7-14D91D973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433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Add 670,050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Subtract 369,375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Half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Create Bar Model for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Create a Part Whole Model for it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Write the value of each number e.g. 5 = 500,000 etc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D73A0-ED0F-4475-9F49-26C0120F9D32}"/>
              </a:ext>
            </a:extLst>
          </p:cNvPr>
          <p:cNvSpPr/>
          <p:nvPr/>
        </p:nvSpPr>
        <p:spPr>
          <a:xfrm>
            <a:off x="6641274" y="402975"/>
            <a:ext cx="3970750" cy="135431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555,110</a:t>
            </a:r>
          </a:p>
        </p:txBody>
      </p:sp>
    </p:spTree>
    <p:extLst>
      <p:ext uri="{BB962C8B-B14F-4D97-AF65-F5344CB8AC3E}">
        <p14:creationId xmlns:p14="http://schemas.microsoft.com/office/powerpoint/2010/main" val="210396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56442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3" y="356809"/>
            <a:ext cx="62116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 timetable from Birmingham to London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37484" y="1048878"/>
          <a:ext cx="699422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222">
                  <a:extLst>
                    <a:ext uri="{9D8B030D-6E8A-4147-A177-3AD203B41FA5}">
                      <a16:colId xmlns:a16="http://schemas.microsoft.com/office/drawing/2014/main" val="47516087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9166164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5087939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0493558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99625755"/>
                    </a:ext>
                  </a:extLst>
                </a:gridCol>
              </a:tblGrid>
              <a:tr h="382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Birmingham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45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Rugby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08:41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06580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Milton Keynes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64515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Watford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8016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London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62414"/>
                  </a:ext>
                </a:extLst>
              </a:tr>
            </a:tbl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4827844" y="1048878"/>
            <a:ext cx="836459" cy="23063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Japanese t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85" y="4277581"/>
            <a:ext cx="977216" cy="9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295907" y="3602704"/>
            <a:ext cx="20375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Birmingham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08:10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01409" y="3602704"/>
            <a:ext cx="12280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Rugby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08:41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9415" y="3334878"/>
            <a:ext cx="16054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Milton Keynes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09:02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3018" y="3734988"/>
            <a:ext cx="1605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Watford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09:16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14974" y="3700591"/>
            <a:ext cx="1605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London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09:33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67080" y="1038691"/>
            <a:ext cx="836459" cy="23063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89308" y="1552700"/>
            <a:ext cx="609015" cy="37411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089308" y="2453857"/>
            <a:ext cx="609015" cy="37411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6" descr="Japanese t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41" y="4500147"/>
            <a:ext cx="977216" cy="9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407263" y="3825270"/>
            <a:ext cx="20375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Birmingham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08:30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71440" y="3859666"/>
            <a:ext cx="20375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Rugby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35043" y="3359885"/>
            <a:ext cx="12320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Milton Keynes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09:20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47028" y="3764946"/>
            <a:ext cx="1605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Watford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89208" y="3765739"/>
            <a:ext cx="1605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London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09:49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1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20174 -0.000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74 -0.00047 L 0.33958 -0.000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58 -0.00046 L 0.4757 -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7 -0.00047 L 0.63056 -0.000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32882 -0.0027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13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82 -0.00277 L 0.62257 -0.0090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1" grpId="0" animBg="1"/>
      <p:bldP spid="42" grpId="0" animBg="1"/>
      <p:bldP spid="50" grpId="0"/>
      <p:bldP spid="51" grpId="0"/>
      <p:bldP spid="61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3" y="356809"/>
            <a:ext cx="62116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 timetable from Birmingham to London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37484" y="1048878"/>
          <a:ext cx="699422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222">
                  <a:extLst>
                    <a:ext uri="{9D8B030D-6E8A-4147-A177-3AD203B41FA5}">
                      <a16:colId xmlns:a16="http://schemas.microsoft.com/office/drawing/2014/main" val="47516087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9166164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5087939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0493558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99625755"/>
                    </a:ext>
                  </a:extLst>
                </a:gridCol>
              </a:tblGrid>
              <a:tr h="382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Birmingham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45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Rugby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08:41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06580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Milton Keynes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64515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Watford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8016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London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62414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456" y="3534506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68991" y="33737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37485" y="3543570"/>
            <a:ext cx="45855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What time does the 10:01 from Rugby arrive at Watford?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1080" y="4429410"/>
            <a:ext cx="7349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How long does it take to travel from Birmingham to Watford?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03054" y="1537052"/>
            <a:ext cx="836459" cy="386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89873" y="1537052"/>
            <a:ext cx="836459" cy="386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89871" y="2461546"/>
            <a:ext cx="1132746" cy="386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303054" y="2444653"/>
            <a:ext cx="836459" cy="386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48139" y="3943680"/>
            <a:ext cx="17718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10:36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389872" y="1134653"/>
            <a:ext cx="1694448" cy="3167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389873" y="2496660"/>
            <a:ext cx="1132745" cy="3167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53447" y="1080304"/>
            <a:ext cx="780410" cy="386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56617" y="2461396"/>
            <a:ext cx="780410" cy="386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92624" y="5691694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08:10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797227" y="5530655"/>
            <a:ext cx="4805672" cy="13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97227" y="5287339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602899" y="5328290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93751" y="5699208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09:16</a:t>
            </a:r>
          </a:p>
        </p:txBody>
      </p:sp>
      <p:sp>
        <p:nvSpPr>
          <p:cNvPr id="52" name="Curved Down Arrow 51"/>
          <p:cNvSpPr/>
          <p:nvPr/>
        </p:nvSpPr>
        <p:spPr>
          <a:xfrm rot="5400000">
            <a:off x="8029262" y="4607968"/>
            <a:ext cx="317843" cy="829429"/>
          </a:xfrm>
          <a:prstGeom prst="leftBracket">
            <a:avLst>
              <a:gd name="adj" fmla="val 130478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49786" y="5044743"/>
            <a:ext cx="10711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hour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99623" y="5699207"/>
            <a:ext cx="9476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09:10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601245" y="5585827"/>
            <a:ext cx="24861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hour 6 minutes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773470" y="5328290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rved Down Arrow 56"/>
          <p:cNvSpPr/>
          <p:nvPr/>
        </p:nvSpPr>
        <p:spPr>
          <a:xfrm rot="5400000">
            <a:off x="5626425" y="3034561"/>
            <a:ext cx="317844" cy="3976241"/>
          </a:xfrm>
          <a:prstGeom prst="leftBracket">
            <a:avLst>
              <a:gd name="adj" fmla="val 625502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66994" y="4863760"/>
            <a:ext cx="1075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1" grpId="0" animBg="1"/>
      <p:bldP spid="32" grpId="0" animBg="1"/>
      <p:bldP spid="33" grpId="0" animBg="1"/>
      <p:bldP spid="35" grpId="0" animBg="1"/>
      <p:bldP spid="44" grpId="0"/>
      <p:bldP spid="49" grpId="0"/>
      <p:bldP spid="52" grpId="0" animBg="1"/>
      <p:bldP spid="53" grpId="0"/>
      <p:bldP spid="54" grpId="0"/>
      <p:bldP spid="55" grpId="0"/>
      <p:bldP spid="57" grpId="0" animBg="1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3" y="356809"/>
            <a:ext cx="62116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 timetable from Birmingham to London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37484" y="1048878"/>
          <a:ext cx="699422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222">
                  <a:extLst>
                    <a:ext uri="{9D8B030D-6E8A-4147-A177-3AD203B41FA5}">
                      <a16:colId xmlns:a16="http://schemas.microsoft.com/office/drawing/2014/main" val="47516087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9166164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5087939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04935586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99625755"/>
                    </a:ext>
                  </a:extLst>
                </a:gridCol>
              </a:tblGrid>
              <a:tr h="382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Birmingham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08:10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08:30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45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Rugby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08:41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06580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Milton Keynes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64515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Watford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801654"/>
                  </a:ext>
                </a:extLst>
              </a:tr>
              <a:tr h="382364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London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09:49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10:53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62414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627" y="4838566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08013" y="49605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11525" y="3404394"/>
            <a:ext cx="72854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The 08:30 train from Birmingham takes 1 hour 19 minutes to get to London.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5565" y="4296946"/>
            <a:ext cx="72854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09:30 </a:t>
            </a: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 from Birmingham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takes 4 minutes longer to get to London.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11524" y="5212089"/>
            <a:ext cx="3616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do you think this is?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014692" y="1080304"/>
            <a:ext cx="780410" cy="386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324853" y="1095919"/>
            <a:ext cx="780410" cy="3713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6809054" y="1563353"/>
            <a:ext cx="0" cy="12994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180595" y="1542167"/>
            <a:ext cx="11848" cy="12994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22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4" grpId="0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4 - 5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946873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CD27-89AD-44B4-AA22-8DCBF056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95A5A5-8CBE-411C-86F5-C50144D46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" y="180941"/>
            <a:ext cx="4838700" cy="63368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AE34-0D40-4515-AE59-69D9F540C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92" y="66675"/>
            <a:ext cx="430447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D5828D-310C-4F01-BD93-56130293B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375" y="197959"/>
            <a:ext cx="4048125" cy="6533113"/>
          </a:xfrm>
        </p:spPr>
      </p:pic>
    </p:spTree>
    <p:extLst>
      <p:ext uri="{BB962C8B-B14F-4D97-AF65-F5344CB8AC3E}">
        <p14:creationId xmlns:p14="http://schemas.microsoft.com/office/powerpoint/2010/main" val="39432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A8A-30E7-4673-8DF9-146B326B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Lunch</a:t>
            </a:r>
          </a:p>
        </p:txBody>
      </p:sp>
      <p:pic>
        <p:nvPicPr>
          <p:cNvPr id="7" name="Graphic 6" descr="Burger and Drink">
            <a:extLst>
              <a:ext uri="{FF2B5EF4-FFF2-40B4-BE49-F238E27FC236}">
                <a16:creationId xmlns:a16="http://schemas.microsoft.com/office/drawing/2014/main" id="{8D129FAD-B9EE-4D12-BC8E-1FDB0845F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457" y="640080"/>
            <a:ext cx="3602736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16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971F-71E1-47C5-BCD8-30041D9C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Computing Virtual </a:t>
            </a:r>
            <a:r>
              <a:rPr lang="en-US" sz="8800">
                <a:solidFill>
                  <a:schemeClr val="tx1"/>
                </a:solidFill>
              </a:rPr>
              <a:t>Space lesson 2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06066D4F-9237-43C4-9C7F-2F2EA2140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4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E8DBE92-2331-4285-8226-D398190D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1511-F328-42D6-956F-66F9C670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261" y="1067403"/>
            <a:ext cx="5830468" cy="47231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solidFill>
                  <a:srgbClr val="FFFFFF"/>
                </a:solidFill>
              </a:rPr>
              <a:t>Commando Joes (0915 – 1030)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46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88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3677-BABF-4A00-A2CB-7DBCA07BD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Snack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Watermelon">
            <a:extLst>
              <a:ext uri="{FF2B5EF4-FFF2-40B4-BE49-F238E27FC236}">
                <a16:creationId xmlns:a16="http://schemas.microsoft.com/office/drawing/2014/main" id="{F554766A-3948-4F58-A65A-05B74A739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2DE8-F873-4C33-BF42-4140FFA9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3" y="770467"/>
            <a:ext cx="6608963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chemeClr val="tx1"/>
                </a:solidFill>
              </a:rPr>
              <a:t>Story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6CAA1-C282-4D22-8D28-D341AD2D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Graphic 6" descr="Newspaper">
            <a:extLst>
              <a:ext uri="{FF2B5EF4-FFF2-40B4-BE49-F238E27FC236}">
                <a16:creationId xmlns:a16="http://schemas.microsoft.com/office/drawing/2014/main" id="{998600E5-DD3A-4199-9C0C-6BCB05F6B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4" y="1742701"/>
            <a:ext cx="3352128" cy="33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2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19F6-6D04-4D4B-87D4-FEB285C57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189C4-2CCA-4F02-9299-69AA5AA8E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chemeClr val="tx1"/>
                </a:solidFill>
              </a:rPr>
              <a:t>I can </a:t>
            </a:r>
            <a:r>
              <a:rPr lang="en-GB" b="1" u="sng" dirty="0"/>
              <a:t>c</a:t>
            </a:r>
            <a:r>
              <a:rPr lang="en-GB" sz="3200" b="1" u="sng" dirty="0">
                <a:solidFill>
                  <a:schemeClr val="tx1"/>
                </a:solidFill>
              </a:rPr>
              <a:t>omplete, read and interpret information in tables, including timetables.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8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522F-D7A5-4418-92DA-6BE6B169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– way tables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2070C-41CC-48D1-8944-41B81704A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Tricky </a:t>
            </a: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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So let’s look at Q2 and Q4 from Tuesday.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sym typeface="Wingdings" panose="05000000000000000000" pitchFamily="2" charset="2"/>
              </a:rPr>
              <a:t>It is all about using the information they have given you and taking it a step at a time.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2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5_B3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|3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15|9.4|8.7|5.7|2.2|5.1|1.5|0.8|1.7|8.6|0.8|0.8|5.5|5.7|6.4|11.6|5.3|2.6|9.8|0|5.4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5.3|2|2.3|5.5|5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2|2.6|4.2|1.9|12.3|1.1|5.7|4.3|2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.3|2|1|6.4|8|6.6|4.9|5|3.8|1.7|9|1.2|5.3|4.6|2.8|5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4.8|2.7|3.2|2.9|3.3|2.9|2.3|3|4.8|6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.6|2.8|13.8|0.9|0.6|1.8|3.8|2.9|5.1|1.5|1.2|1.9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2.5|4.9|2.1|11.9|7.1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765</Words>
  <Application>Microsoft Office PowerPoint</Application>
  <PresentationFormat>Widescreen</PresentationFormat>
  <Paragraphs>306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Comic Sans MS</vt:lpstr>
      <vt:lpstr>KG Primary Penmanship</vt:lpstr>
      <vt:lpstr>Metropolitan</vt:lpstr>
      <vt:lpstr>1_Office Theme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Thursday 19th November 2020</vt:lpstr>
      <vt:lpstr>Busy Books</vt:lpstr>
      <vt:lpstr>Commando Joes (0915 – 1030)</vt:lpstr>
      <vt:lpstr>Snack</vt:lpstr>
      <vt:lpstr>Story</vt:lpstr>
      <vt:lpstr>Maths</vt:lpstr>
      <vt:lpstr>Two – way tables are…</vt:lpstr>
      <vt:lpstr>PowerPoint Presentation</vt:lpstr>
      <vt:lpstr>PowerPoint Presentation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1 - 3 on the worksheet</vt:lpstr>
      <vt:lpstr>PowerPoint Presentation</vt:lpstr>
      <vt:lpstr>PowerPoint Presentation</vt:lpstr>
      <vt:lpstr>PowerPoint Presentation</vt:lpstr>
      <vt:lpstr>Have a go at the questions 4 - 5 the worksheet</vt:lpstr>
      <vt:lpstr>PowerPoint Presentation</vt:lpstr>
      <vt:lpstr>PowerPoint Presentation</vt:lpstr>
      <vt:lpstr>Lunch</vt:lpstr>
      <vt:lpstr>Computing Virtual Space lesson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19th November 2020</dc:title>
  <dc:creator>jack.hall-1</dc:creator>
  <cp:lastModifiedBy>jack.hall-1</cp:lastModifiedBy>
  <cp:revision>2</cp:revision>
  <dcterms:created xsi:type="dcterms:W3CDTF">2020-11-18T19:06:38Z</dcterms:created>
  <dcterms:modified xsi:type="dcterms:W3CDTF">2020-11-18T19:09:47Z</dcterms:modified>
</cp:coreProperties>
</file>