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4" r:id="rId3"/>
    <p:sldMasterId id="2147483686" r:id="rId4"/>
    <p:sldMasterId id="2147483688" r:id="rId5"/>
    <p:sldMasterId id="2147483690" r:id="rId6"/>
  </p:sldMasterIdLst>
  <p:notesMasterIdLst>
    <p:notesMasterId r:id="rId50"/>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99"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C212C-FAEA-408A-B68E-AE26C28C36EA}"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02ECF-6F79-41F2-8F64-442C9B366B94}" type="slidenum">
              <a:rPr lang="en-GB" smtClean="0"/>
              <a:t>‹#›</a:t>
            </a:fld>
            <a:endParaRPr lang="en-GB"/>
          </a:p>
        </p:txBody>
      </p:sp>
    </p:spTree>
    <p:extLst>
      <p:ext uri="{BB962C8B-B14F-4D97-AF65-F5344CB8AC3E}">
        <p14:creationId xmlns:p14="http://schemas.microsoft.com/office/powerpoint/2010/main" val="42407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7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84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99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00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7" name="Google Shape;74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54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52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36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49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31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0" name="Google Shape;80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37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107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5" name="Google Shape;81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18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43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34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4" name="Google Shape;83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629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9" name="Google Shape;83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691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3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2" name="Google Shape;87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967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426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2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21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242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333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7" name="Google Shape;95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963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4" name="Google Shape;97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14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6" name="Google Shape;98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32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8" name="Google Shape;99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056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35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0" name="Google Shape;101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841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7" name="Google Shape;101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626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4" name="Google Shape;102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152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0" name="Google Shape;103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72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12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6" name="Google Shape;103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5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3" name="Google Shape;104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51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83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4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50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1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92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5400"/>
              <a:buFont typeface="Lustria"/>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0693" y="359833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lvl="0" algn="ctr">
              <a:spcBef>
                <a:spcPts val="400"/>
              </a:spcBef>
              <a:spcAft>
                <a:spcPts val="0"/>
              </a:spcAft>
              <a:buSzPts val="1400"/>
              <a:buNone/>
              <a:defRPr>
                <a:solidFill>
                  <a:schemeClr val="lt1"/>
                </a:solidFill>
              </a:defRPr>
            </a:lvl1pPr>
            <a:lvl2pPr lvl="1" algn="ctr">
              <a:spcBef>
                <a:spcPts val="600"/>
              </a:spcBef>
              <a:spcAft>
                <a:spcPts val="0"/>
              </a:spcAft>
              <a:buSzPts val="1260"/>
              <a:buNone/>
              <a:defRPr>
                <a:solidFill>
                  <a:schemeClr val="lt1"/>
                </a:solidFill>
              </a:defRPr>
            </a:lvl2pPr>
            <a:lvl3pPr lvl="2" algn="ctr">
              <a:spcBef>
                <a:spcPts val="600"/>
              </a:spcBef>
              <a:spcAft>
                <a:spcPts val="0"/>
              </a:spcAft>
              <a:buSzPts val="1120"/>
              <a:buNone/>
              <a:defRPr>
                <a:solidFill>
                  <a:schemeClr val="lt1"/>
                </a:solidFill>
              </a:defRPr>
            </a:lvl3pPr>
            <a:lvl4pPr lvl="3" algn="ctr">
              <a:spcBef>
                <a:spcPts val="600"/>
              </a:spcBef>
              <a:spcAft>
                <a:spcPts val="0"/>
              </a:spcAft>
              <a:buSzPts val="980"/>
              <a:buNone/>
              <a:defRPr>
                <a:solidFill>
                  <a:schemeClr val="lt1"/>
                </a:solidFill>
              </a:defRPr>
            </a:lvl4pPr>
            <a:lvl5pPr lvl="4" algn="ctr">
              <a:spcBef>
                <a:spcPts val="600"/>
              </a:spcBef>
              <a:spcAft>
                <a:spcPts val="0"/>
              </a:spcAft>
              <a:buSzPts val="98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4" name="Google Shape;14;p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5" name="Google Shape;15;p2"/>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6" name="Google Shape;16;p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384174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1"/>
        <p:cNvGrpSpPr/>
        <p:nvPr/>
      </p:nvGrpSpPr>
      <p:grpSpPr>
        <a:xfrm>
          <a:off x="0" y="0"/>
          <a:ext cx="0" cy="0"/>
          <a:chOff x="0" y="0"/>
          <a:chExt cx="0" cy="0"/>
        </a:xfrm>
      </p:grpSpPr>
      <p:pic>
        <p:nvPicPr>
          <p:cNvPr id="72" name="Google Shape;72;p11"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3" name="Google Shape;73;p11"/>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2800"/>
              <a:buFont typeface="Lustria"/>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txBody>
          <a:bodyPr spcFirstLastPara="1" wrap="square" lIns="91425" tIns="45700" rIns="91425" bIns="45700" anchor="t" anchorCtr="0">
            <a:noAutofit/>
          </a:bodyPr>
          <a:lstStyle>
            <a:lvl1pPr marR="0" lvl="0" algn="ctr" rtl="0">
              <a:spcBef>
                <a:spcPts val="4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9pPr>
          </a:lstStyle>
          <a:p>
            <a:endParaRPr/>
          </a:p>
        </p:txBody>
      </p:sp>
      <p:sp>
        <p:nvSpPr>
          <p:cNvPr id="75" name="Google Shape;75;p11"/>
          <p:cNvSpPr txBox="1">
            <a:spLocks noGrp="1"/>
          </p:cNvSpPr>
          <p:nvPr>
            <p:ph type="body" idx="1"/>
          </p:nvPr>
        </p:nvSpPr>
        <p:spPr>
          <a:xfrm>
            <a:off x="913795" y="5108728"/>
            <a:ext cx="10353762" cy="682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76" name="Google Shape;76;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77" name="Google Shape;77;p11"/>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78" name="Google Shape;78;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402304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2" name="Google Shape;82;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83" name="Google Shape;83;p12"/>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84" name="Google Shape;84;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78640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r">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8" name="Google Shape;88;p13"/>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9" name="Google Shape;89;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0" name="Google Shape;90;p13"/>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1" name="Google Shape;91;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2" name="Google Shape;92;p13"/>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0"/>
              <a:buFont typeface="Lustria"/>
              <a:buNone/>
              <a:tabLst/>
              <a:defRPr/>
            </a:pPr>
            <a:r>
              <a:rPr kumimoji="0" lang="en-GB" sz="8000" b="0" i="0" u="none" strike="noStrike" kern="0" cap="none" spc="0" normalizeH="0" baseline="0" noProof="0">
                <a:ln>
                  <a:noFill/>
                </a:ln>
                <a:solidFill>
                  <a:srgbClr val="FFFFFF"/>
                </a:solidFill>
                <a:effectLst/>
                <a:uLnTx/>
                <a:uFillTx/>
                <a:latin typeface="Lustria"/>
                <a:ea typeface="Lustria"/>
                <a:cs typeface="Lustria"/>
                <a:sym typeface="Lustria"/>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13"/>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8000"/>
              <a:buFont typeface="Lustria"/>
              <a:buNone/>
              <a:tabLst/>
              <a:defRPr/>
            </a:pPr>
            <a:r>
              <a:rPr kumimoji="0" lang="en-GB" sz="8000" b="0" i="0" u="none" strike="noStrike" kern="0" cap="none" spc="0" normalizeH="0" baseline="0" noProof="0">
                <a:ln>
                  <a:noFill/>
                </a:ln>
                <a:solidFill>
                  <a:srgbClr val="FFFFFF"/>
                </a:solidFill>
                <a:effectLst/>
                <a:uLnTx/>
                <a:uFillTx/>
                <a:latin typeface="Lustria"/>
                <a:ea typeface="Lustria"/>
                <a:cs typeface="Lustria"/>
                <a:sym typeface="Lustria"/>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867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3200"/>
              <a:buFont typeface="Lustri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7" name="Google Shape;97;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8" name="Google Shape;98;p14"/>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9" name="Google Shape;99;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35503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913795" y="1885950"/>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80"/>
              </a:spcBef>
              <a:spcAft>
                <a:spcPts val="0"/>
              </a:spcAft>
              <a:buSzPts val="1680"/>
              <a:buNone/>
              <a:defRPr sz="24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3" name="Google Shape;103;p15"/>
          <p:cNvSpPr txBox="1">
            <a:spLocks noGrp="1"/>
          </p:cNvSpPr>
          <p:nvPr>
            <p:ph type="body" idx="2"/>
          </p:nvPr>
        </p:nvSpPr>
        <p:spPr>
          <a:xfrm>
            <a:off x="913795" y="2571750"/>
            <a:ext cx="3300984" cy="32194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4" name="Google Shape;104;p15"/>
          <p:cNvSpPr txBox="1">
            <a:spLocks noGrp="1"/>
          </p:cNvSpPr>
          <p:nvPr>
            <p:ph type="body" idx="3"/>
          </p:nvPr>
        </p:nvSpPr>
        <p:spPr>
          <a:xfrm>
            <a:off x="4446711" y="1885950"/>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80"/>
              </a:spcBef>
              <a:spcAft>
                <a:spcPts val="0"/>
              </a:spcAft>
              <a:buSzPts val="1680"/>
              <a:buNone/>
              <a:defRPr sz="24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5" name="Google Shape;105;p15"/>
          <p:cNvSpPr txBox="1">
            <a:spLocks noGrp="1"/>
          </p:cNvSpPr>
          <p:nvPr>
            <p:ph type="body" idx="4"/>
          </p:nvPr>
        </p:nvSpPr>
        <p:spPr>
          <a:xfrm>
            <a:off x="4441435" y="2571750"/>
            <a:ext cx="3300984" cy="32194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6" name="Google Shape;106;p15"/>
          <p:cNvSpPr txBox="1">
            <a:spLocks noGrp="1"/>
          </p:cNvSpPr>
          <p:nvPr>
            <p:ph type="body" idx="5"/>
          </p:nvPr>
        </p:nvSpPr>
        <p:spPr>
          <a:xfrm>
            <a:off x="7966572" y="1885950"/>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80"/>
              </a:spcBef>
              <a:spcAft>
                <a:spcPts val="0"/>
              </a:spcAft>
              <a:buSzPts val="1680"/>
              <a:buNone/>
              <a:defRPr sz="24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15"/>
          <p:cNvSpPr txBox="1">
            <a:spLocks noGrp="1"/>
          </p:cNvSpPr>
          <p:nvPr>
            <p:ph type="body" idx="6"/>
          </p:nvPr>
        </p:nvSpPr>
        <p:spPr>
          <a:xfrm>
            <a:off x="7966572" y="2571750"/>
            <a:ext cx="3300984" cy="32194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09" name="Google Shape;109;p15"/>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10" name="Google Shape;110;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15425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pic>
        <p:nvPicPr>
          <p:cNvPr id="112" name="Google Shape;112;p16"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3" name="Google Shape;113;p16"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4" name="Google Shape;114;p16"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5" name="Google Shape;115;p16"/>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7" name="Google Shape;117;p16"/>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45700" rIns="91425" bIns="45700" anchor="t" anchorCtr="0">
            <a:noAutofit/>
          </a:bodyPr>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18" name="Google Shape;118;p16"/>
          <p:cNvSpPr txBox="1">
            <a:spLocks noGrp="1"/>
          </p:cNvSpPr>
          <p:nvPr>
            <p:ph type="body" idx="3"/>
          </p:nvPr>
        </p:nvSpPr>
        <p:spPr>
          <a:xfrm>
            <a:off x="913795" y="4480368"/>
            <a:ext cx="3300984" cy="13108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9" name="Google Shape;119;p16"/>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0" name="Google Shape;120;p16"/>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45700" rIns="91425" bIns="45700" anchor="t" anchorCtr="0">
            <a:noAutofit/>
          </a:bodyPr>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21" name="Google Shape;121;p16"/>
          <p:cNvSpPr txBox="1">
            <a:spLocks noGrp="1"/>
          </p:cNvSpPr>
          <p:nvPr>
            <p:ph type="body" idx="6"/>
          </p:nvPr>
        </p:nvSpPr>
        <p:spPr>
          <a:xfrm>
            <a:off x="4441435" y="4480367"/>
            <a:ext cx="3300984" cy="13108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2" name="Google Shape;122;p16"/>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3" name="Google Shape;123;p16"/>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45700" rIns="91425" bIns="45700" anchor="t" anchorCtr="0">
            <a:noAutofit/>
          </a:bodyPr>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24" name="Google Shape;124;p16"/>
          <p:cNvSpPr txBox="1">
            <a:spLocks noGrp="1"/>
          </p:cNvSpPr>
          <p:nvPr>
            <p:ph type="body" idx="9"/>
          </p:nvPr>
        </p:nvSpPr>
        <p:spPr>
          <a:xfrm>
            <a:off x="7966572" y="4480365"/>
            <a:ext cx="3300984" cy="131083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5" name="Google Shape;125;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26" name="Google Shape;126;p16"/>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27" name="Google Shape;127;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55890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rot="5400000">
            <a:off x="4061301" y="-1415056"/>
            <a:ext cx="4058751" cy="1035376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131" name="Google Shape;131;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32" name="Google Shape;132;p17"/>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33" name="Google Shape;133;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264653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rot="5400000">
            <a:off x="2281431" y="-758036"/>
            <a:ext cx="5181601" cy="79168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137" name="Google Shape;137;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38" name="Google Shape;138;p18"/>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39" name="Google Shape;139;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341816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47"/>
        <p:cNvGrpSpPr/>
        <p:nvPr/>
      </p:nvGrpSpPr>
      <p:grpSpPr>
        <a:xfrm>
          <a:off x="0" y="0"/>
          <a:ext cx="0" cy="0"/>
          <a:chOff x="0" y="0"/>
          <a:chExt cx="0" cy="0"/>
        </a:xfrm>
      </p:grpSpPr>
      <p:pic>
        <p:nvPicPr>
          <p:cNvPr id="248" name="Google Shape;248;p42"/>
          <p:cNvPicPr preferRelativeResize="0"/>
          <p:nvPr/>
        </p:nvPicPr>
        <p:blipFill rotWithShape="1">
          <a:blip r:embed="rId3">
            <a:alphaModFix/>
          </a:blip>
          <a:srcRect/>
          <a:stretch/>
        </p:blipFill>
        <p:spPr>
          <a:xfrm>
            <a:off x="11364384" y="6196014"/>
            <a:ext cx="768349" cy="581025"/>
          </a:xfrm>
          <a:prstGeom prst="rect">
            <a:avLst/>
          </a:prstGeom>
          <a:noFill/>
          <a:ln>
            <a:noFill/>
          </a:ln>
        </p:spPr>
      </p:pic>
    </p:spTree>
    <p:extLst>
      <p:ext uri="{BB962C8B-B14F-4D97-AF65-F5344CB8AC3E}">
        <p14:creationId xmlns:p14="http://schemas.microsoft.com/office/powerpoint/2010/main" val="4286076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9"/>
        <p:cNvGrpSpPr/>
        <p:nvPr/>
      </p:nvGrpSpPr>
      <p:grpSpPr>
        <a:xfrm>
          <a:off x="0" y="0"/>
          <a:ext cx="0" cy="0"/>
          <a:chOff x="0" y="0"/>
          <a:chExt cx="0" cy="0"/>
        </a:xfrm>
      </p:grpSpPr>
      <p:sp>
        <p:nvSpPr>
          <p:cNvPr id="250" name="Google Shape;250;p43"/>
          <p:cNvSpPr/>
          <p:nvPr/>
        </p:nvSpPr>
        <p:spPr>
          <a:xfrm>
            <a:off x="609601" y="438150"/>
            <a:ext cx="10960100"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5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43"/>
          <p:cNvSpPr>
            <a:spLocks noGrp="1"/>
          </p:cNvSpPr>
          <p:nvPr>
            <p:ph type="title"/>
          </p:nvPr>
        </p:nvSpPr>
        <p:spPr>
          <a:xfrm>
            <a:off x="609598" y="478895"/>
            <a:ext cx="10960100" cy="994306"/>
          </a:xfrm>
          <a:prstGeom prst="roundRect">
            <a:avLst>
              <a:gd name="adj" fmla="val 9639"/>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8431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913795" y="1732449"/>
            <a:ext cx="1035376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0" name="Google Shape;20;p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21" name="Google Shape;21;p3"/>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22" name="Google Shape;22;p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611710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52"/>
        <p:cNvGrpSpPr/>
        <p:nvPr/>
      </p:nvGrpSpPr>
      <p:grpSpPr>
        <a:xfrm>
          <a:off x="0" y="0"/>
          <a:ext cx="0" cy="0"/>
          <a:chOff x="0" y="0"/>
          <a:chExt cx="0" cy="0"/>
        </a:xfrm>
      </p:grpSpPr>
      <p:sp>
        <p:nvSpPr>
          <p:cNvPr id="253" name="Google Shape;253;p44"/>
          <p:cNvSpPr/>
          <p:nvPr/>
        </p:nvSpPr>
        <p:spPr>
          <a:xfrm>
            <a:off x="609601" y="438150"/>
            <a:ext cx="10960100" cy="5957888"/>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5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4" name="Google Shape;254;p44"/>
          <p:cNvPicPr preferRelativeResize="0"/>
          <p:nvPr/>
        </p:nvPicPr>
        <p:blipFill rotWithShape="1">
          <a:blip r:embed="rId2">
            <a:alphaModFix/>
          </a:blip>
          <a:srcRect/>
          <a:stretch/>
        </p:blipFill>
        <p:spPr>
          <a:xfrm>
            <a:off x="10763251" y="5734051"/>
            <a:ext cx="768349" cy="581025"/>
          </a:xfrm>
          <a:prstGeom prst="rect">
            <a:avLst/>
          </a:prstGeom>
          <a:noFill/>
          <a:ln>
            <a:noFill/>
          </a:ln>
        </p:spPr>
      </p:pic>
    </p:spTree>
    <p:extLst>
      <p:ext uri="{BB962C8B-B14F-4D97-AF65-F5344CB8AC3E}">
        <p14:creationId xmlns:p14="http://schemas.microsoft.com/office/powerpoint/2010/main" val="469368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55"/>
        <p:cNvGrpSpPr/>
        <p:nvPr/>
      </p:nvGrpSpPr>
      <p:grpSpPr>
        <a:xfrm>
          <a:off x="0" y="0"/>
          <a:ext cx="0" cy="0"/>
          <a:chOff x="0" y="0"/>
          <a:chExt cx="0" cy="0"/>
        </a:xfrm>
      </p:grpSpPr>
      <p:sp>
        <p:nvSpPr>
          <p:cNvPr id="256" name="Google Shape;256;p45"/>
          <p:cNvSpPr/>
          <p:nvPr/>
        </p:nvSpPr>
        <p:spPr>
          <a:xfrm>
            <a:off x="670985" y="2930526"/>
            <a:ext cx="10850033" cy="3414713"/>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5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45"/>
          <p:cNvSpPr/>
          <p:nvPr/>
        </p:nvSpPr>
        <p:spPr>
          <a:xfrm>
            <a:off x="670985" y="512764"/>
            <a:ext cx="10850033" cy="2192337"/>
          </a:xfrm>
          <a:prstGeom prst="roundRect">
            <a:avLst>
              <a:gd name="adj" fmla="val 6409"/>
            </a:avLst>
          </a:prstGeom>
          <a:solidFill>
            <a:srgbClr val="FFF9E7"/>
          </a:solidFill>
          <a:ln w="25400" cap="rnd" cmpd="sng">
            <a:solidFill>
              <a:srgbClr val="FEFBD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35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5"/>
          <p:cNvSpPr txBox="1"/>
          <p:nvPr/>
        </p:nvSpPr>
        <p:spPr>
          <a:xfrm>
            <a:off x="838200" y="3071813"/>
            <a:ext cx="10515600" cy="539750"/>
          </a:xfrm>
          <a:prstGeom prst="rect">
            <a:avLst/>
          </a:prstGeom>
          <a:noFill/>
          <a:ln>
            <a:noFill/>
          </a:ln>
        </p:spPr>
        <p:txBody>
          <a:bodyPr spcFirstLastPara="1" wrap="square" lIns="0" tIns="0" rIns="0" bIns="0" anchor="ctr" anchorCtr="1">
            <a:noAutofit/>
          </a:bodyPr>
          <a:lstStyle/>
          <a:p>
            <a:pPr marL="0" marR="0" lvl="0" indent="0" algn="l" defTabSz="914400" rtl="0" eaLnBrk="1" fontAlgn="auto" latinLnBrk="0" hangingPunct="1">
              <a:lnSpc>
                <a:spcPct val="90000"/>
              </a:lnSpc>
              <a:spcBef>
                <a:spcPts val="0"/>
              </a:spcBef>
              <a:spcAft>
                <a:spcPts val="0"/>
              </a:spcAft>
              <a:buClr>
                <a:srgbClr val="1C1C1C"/>
              </a:buClr>
              <a:buSzPts val="3600"/>
              <a:buFont typeface="Arial"/>
              <a:buNone/>
              <a:tabLst/>
              <a:defRPr/>
            </a:pPr>
            <a:r>
              <a:rPr kumimoji="0" lang="en-GB" sz="3600" b="1" i="0" u="none" strike="noStrike" kern="0" cap="none" spc="0" normalizeH="0" baseline="0" noProof="0">
                <a:ln>
                  <a:noFill/>
                </a:ln>
                <a:solidFill>
                  <a:srgbClr val="1C1C1C"/>
                </a:solidFill>
                <a:effectLst/>
                <a:uLnTx/>
                <a:uFillTx/>
                <a:latin typeface="Arial"/>
                <a:ea typeface="Arial"/>
                <a:cs typeface="Arial"/>
                <a:sym typeface="Arial"/>
              </a:rPr>
              <a:t>Success Criteria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45"/>
          <p:cNvSpPr txBox="1"/>
          <p:nvPr/>
        </p:nvSpPr>
        <p:spPr>
          <a:xfrm>
            <a:off x="838200" y="735013"/>
            <a:ext cx="10515600" cy="539750"/>
          </a:xfrm>
          <a:prstGeom prst="rect">
            <a:avLst/>
          </a:prstGeom>
          <a:noFill/>
          <a:ln>
            <a:noFill/>
          </a:ln>
        </p:spPr>
        <p:txBody>
          <a:bodyPr spcFirstLastPara="1" wrap="square" lIns="0" tIns="0" rIns="0" bIns="0" anchor="ctr" anchorCtr="1">
            <a:noAutofit/>
          </a:bodyPr>
          <a:lstStyle/>
          <a:p>
            <a:pPr marL="0" marR="0" lvl="0" indent="0" algn="l" defTabSz="914400" rtl="0" eaLnBrk="1" fontAlgn="auto" latinLnBrk="0" hangingPunct="1">
              <a:lnSpc>
                <a:spcPct val="90000"/>
              </a:lnSpc>
              <a:spcBef>
                <a:spcPts val="0"/>
              </a:spcBef>
              <a:spcAft>
                <a:spcPts val="0"/>
              </a:spcAft>
              <a:buClr>
                <a:srgbClr val="1C1C1C"/>
              </a:buClr>
              <a:buSzPts val="3600"/>
              <a:buFont typeface="Arial"/>
              <a:buNone/>
              <a:tabLst/>
              <a:defRPr/>
            </a:pPr>
            <a:r>
              <a:rPr kumimoji="0" lang="en-GB" sz="3600" b="1" i="0" u="none" strike="noStrike" kern="0" cap="none" spc="0" normalizeH="0" baseline="0" noProof="0">
                <a:ln>
                  <a:noFill/>
                </a:ln>
                <a:solidFill>
                  <a:srgbClr val="1C1C1C"/>
                </a:solidFill>
                <a:effectLst/>
                <a:uLnTx/>
                <a:uFillTx/>
                <a:latin typeface="Arial"/>
                <a:ea typeface="Arial"/>
                <a:cs typeface="Arial"/>
                <a:sym typeface="Arial"/>
              </a:rPr>
              <a:t>Aim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45"/>
          <p:cNvSpPr txBox="1"/>
          <p:nvPr/>
        </p:nvSpPr>
        <p:spPr>
          <a:xfrm>
            <a:off x="838200" y="3467100"/>
            <a:ext cx="10515600" cy="1409700"/>
          </a:xfrm>
          <a:prstGeom prst="rect">
            <a:avLst/>
          </a:prstGeom>
          <a:noFill/>
          <a:ln>
            <a:noFill/>
          </a:ln>
        </p:spPr>
        <p:txBody>
          <a:bodyPr spcFirstLastPara="1" wrap="square" lIns="180000" tIns="252000" rIns="252000" bIns="180000" anchor="t" anchorCtr="0">
            <a:noAutofit/>
          </a:bodyPr>
          <a:lstStyle/>
          <a:p>
            <a:pPr marL="228600" marR="0" lvl="0" indent="-228600" algn="l" defTabSz="914400" rtl="0" eaLnBrk="1" fontAlgn="auto" latinLnBrk="0" hangingPunct="1">
              <a:lnSpc>
                <a:spcPct val="90000"/>
              </a:lnSpc>
              <a:spcBef>
                <a:spcPts val="0"/>
              </a:spcBef>
              <a:spcAft>
                <a:spcPts val="0"/>
              </a:spcAft>
              <a:buClr>
                <a:srgbClr val="1C1C1C"/>
              </a:buClr>
              <a:buSzPts val="1800"/>
              <a:buFont typeface="Arial"/>
              <a:buChar char="•"/>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Statement 1 Lorem ipsum dolor sit amet, consectetur adipiscing elit.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srgbClr val="1C1C1C"/>
              </a:buClr>
              <a:buSzPts val="1800"/>
              <a:buFont typeface="Arial"/>
              <a:buChar char="•"/>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Statement 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90000"/>
              </a:lnSpc>
              <a:spcBef>
                <a:spcPts val="500"/>
              </a:spcBef>
              <a:spcAft>
                <a:spcPts val="0"/>
              </a:spcAft>
              <a:buClr>
                <a:srgbClr val="1C1C1C"/>
              </a:buClr>
              <a:buSzPts val="1600"/>
              <a:buFont typeface="Arial"/>
              <a:buChar char="•"/>
              <a:tabLst/>
              <a:defRPr/>
            </a:pP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Sub statement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45"/>
          <p:cNvSpPr>
            <a:spLocks noGrp="1"/>
          </p:cNvSpPr>
          <p:nvPr>
            <p:ph type="body" idx="1"/>
          </p:nvPr>
        </p:nvSpPr>
        <p:spPr>
          <a:xfrm>
            <a:off x="838200" y="1127760"/>
            <a:ext cx="10515600" cy="1409700"/>
          </a:xfrm>
          <a:prstGeom prst="roundRect">
            <a:avLst>
              <a:gd name="adj" fmla="val 2583"/>
            </a:avLst>
          </a:prstGeom>
          <a:noFill/>
          <a:ln>
            <a:noFill/>
          </a:ln>
        </p:spPr>
        <p:txBody>
          <a:bodyPr spcFirstLastPara="1" wrap="square" lIns="252000" tIns="252000" rIns="252000" bIns="252000" anchor="t" anchorCtr="0">
            <a:noAutofit/>
          </a:bodyPr>
          <a:lstStyle>
            <a:lvl1pPr marL="457200" lvl="0" indent="-3429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marL="914400" lvl="1" indent="-330200" algn="l">
              <a:lnSpc>
                <a:spcPct val="90000"/>
              </a:lnSpc>
              <a:spcBef>
                <a:spcPts val="500"/>
              </a:spcBef>
              <a:spcAft>
                <a:spcPts val="0"/>
              </a:spcAft>
              <a:buClr>
                <a:srgbClr val="1C1C1C"/>
              </a:buClr>
              <a:buSzPts val="1600"/>
              <a:buChar char="•"/>
              <a:defRPr sz="1480"/>
            </a:lvl2pPr>
            <a:lvl3pPr marL="1371600" lvl="2" indent="-342900" algn="l">
              <a:lnSpc>
                <a:spcPct val="90000"/>
              </a:lnSpc>
              <a:spcBef>
                <a:spcPts val="500"/>
              </a:spcBef>
              <a:spcAft>
                <a:spcPts val="0"/>
              </a:spcAft>
              <a:buClr>
                <a:srgbClr val="1C1C1C"/>
              </a:buClr>
              <a:buSzPts val="1800"/>
              <a:buChar char="•"/>
              <a:defRPr/>
            </a:lvl3pPr>
            <a:lvl4pPr marL="1828800" lvl="3" indent="-342900" algn="l">
              <a:lnSpc>
                <a:spcPct val="90000"/>
              </a:lnSpc>
              <a:spcBef>
                <a:spcPts val="500"/>
              </a:spcBef>
              <a:spcAft>
                <a:spcPts val="0"/>
              </a:spcAft>
              <a:buClr>
                <a:srgbClr val="1C1C1C"/>
              </a:buClr>
              <a:buSzPts val="1800"/>
              <a:buChar char="•"/>
              <a:defRPr/>
            </a:lvl4pPr>
            <a:lvl5pPr marL="2286000" lvl="4" indent="-342900" algn="l">
              <a:lnSpc>
                <a:spcPct val="90000"/>
              </a:lnSpc>
              <a:spcBef>
                <a:spcPts val="500"/>
              </a:spcBef>
              <a:spcAft>
                <a:spcPts val="0"/>
              </a:spcAft>
              <a:buClr>
                <a:srgbClr val="1C1C1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5082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262"/>
        <p:cNvGrpSpPr/>
        <p:nvPr/>
      </p:nvGrpSpPr>
      <p:grpSpPr>
        <a:xfrm>
          <a:off x="0" y="0"/>
          <a:ext cx="0" cy="0"/>
          <a:chOff x="0" y="0"/>
          <a:chExt cx="0" cy="0"/>
        </a:xfrm>
      </p:grpSpPr>
      <p:pic>
        <p:nvPicPr>
          <p:cNvPr id="263" name="Google Shape;263;p46"/>
          <p:cNvPicPr preferRelativeResize="0"/>
          <p:nvPr/>
        </p:nvPicPr>
        <p:blipFill rotWithShape="1">
          <a:blip r:embed="rId3">
            <a:alphaModFix/>
          </a:blip>
          <a:srcRect/>
          <a:stretch/>
        </p:blipFill>
        <p:spPr>
          <a:xfrm>
            <a:off x="11364384" y="6196014"/>
            <a:ext cx="768349" cy="581025"/>
          </a:xfrm>
          <a:prstGeom prst="rect">
            <a:avLst/>
          </a:prstGeom>
          <a:noFill/>
          <a:ln>
            <a:noFill/>
          </a:ln>
        </p:spPr>
      </p:pic>
    </p:spTree>
    <p:extLst>
      <p:ext uri="{BB962C8B-B14F-4D97-AF65-F5344CB8AC3E}">
        <p14:creationId xmlns:p14="http://schemas.microsoft.com/office/powerpoint/2010/main" val="2540159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6"/>
        <p:cNvGrpSpPr/>
        <p:nvPr/>
      </p:nvGrpSpPr>
      <p:grpSpPr>
        <a:xfrm>
          <a:off x="0" y="0"/>
          <a:ext cx="0" cy="0"/>
          <a:chOff x="0" y="0"/>
          <a:chExt cx="0" cy="0"/>
        </a:xfrm>
      </p:grpSpPr>
    </p:spTree>
    <p:extLst>
      <p:ext uri="{BB962C8B-B14F-4D97-AF65-F5344CB8AC3E}">
        <p14:creationId xmlns:p14="http://schemas.microsoft.com/office/powerpoint/2010/main" val="384031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1"/>
        <p:cNvGrpSpPr/>
        <p:nvPr/>
      </p:nvGrpSpPr>
      <p:grpSpPr>
        <a:xfrm>
          <a:off x="0" y="0"/>
          <a:ext cx="0" cy="0"/>
          <a:chOff x="0" y="0"/>
          <a:chExt cx="0" cy="0"/>
        </a:xfrm>
      </p:grpSpPr>
    </p:spTree>
    <p:extLst>
      <p:ext uri="{BB962C8B-B14F-4D97-AF65-F5344CB8AC3E}">
        <p14:creationId xmlns:p14="http://schemas.microsoft.com/office/powerpoint/2010/main" val="28407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7"/>
        <p:cNvGrpSpPr/>
        <p:nvPr/>
      </p:nvGrpSpPr>
      <p:grpSpPr>
        <a:xfrm>
          <a:off x="0" y="0"/>
          <a:ext cx="0" cy="0"/>
          <a:chOff x="0" y="0"/>
          <a:chExt cx="0" cy="0"/>
        </a:xfrm>
      </p:grpSpPr>
    </p:spTree>
    <p:extLst>
      <p:ext uri="{BB962C8B-B14F-4D97-AF65-F5344CB8AC3E}">
        <p14:creationId xmlns:p14="http://schemas.microsoft.com/office/powerpoint/2010/main" val="317149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Your turn KS1">
  <p:cSld name="Your turn KS1">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1384109" y="1989209"/>
            <a:ext cx="7605216" cy="300587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4000"/>
              <a:buFont typeface="Comic Sans MS"/>
              <a:buNone/>
              <a:defRPr sz="40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5897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Your turn KS2">
  <p:cSld name="Your turn KS2">
    <p:spTree>
      <p:nvGrpSpPr>
        <p:cNvPr id="1" name="Shape 268"/>
        <p:cNvGrpSpPr/>
        <p:nvPr/>
      </p:nvGrpSpPr>
      <p:grpSpPr>
        <a:xfrm>
          <a:off x="0" y="0"/>
          <a:ext cx="0" cy="0"/>
          <a:chOff x="0" y="0"/>
          <a:chExt cx="0" cy="0"/>
        </a:xfrm>
      </p:grpSpPr>
      <p:sp>
        <p:nvSpPr>
          <p:cNvPr id="269" name="Google Shape;269;p49"/>
          <p:cNvSpPr txBox="1">
            <a:spLocks noGrp="1"/>
          </p:cNvSpPr>
          <p:nvPr>
            <p:ph type="title"/>
          </p:nvPr>
        </p:nvSpPr>
        <p:spPr>
          <a:xfrm>
            <a:off x="1384109" y="1989209"/>
            <a:ext cx="7605216" cy="300587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4246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4000"/>
              <a:buFont typeface="Lustria"/>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95401" y="3589879"/>
            <a:ext cx="9590550" cy="150705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26" name="Google Shape;26;p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27" name="Google Shape;27;p4"/>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28" name="Google Shape;28;p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381856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913795" y="1732449"/>
            <a:ext cx="5060497" cy="40587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2" name="Google Shape;32;p5"/>
          <p:cNvSpPr txBox="1">
            <a:spLocks noGrp="1"/>
          </p:cNvSpPr>
          <p:nvPr>
            <p:ph type="body" idx="2"/>
          </p:nvPr>
        </p:nvSpPr>
        <p:spPr>
          <a:xfrm>
            <a:off x="6202892" y="1732449"/>
            <a:ext cx="5064665"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3" name="Google Shape;33;p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34" name="Google Shape;34;p5"/>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35" name="Google Shape;35;p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338795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pic>
        <p:nvPicPr>
          <p:cNvPr id="37" name="Google Shape;37;p6" descr="Slate-V2-HD-compPhotoInset.png"/>
          <p:cNvPicPr preferRelativeResize="0"/>
          <p:nvPr/>
        </p:nvPicPr>
        <p:blipFill rotWithShape="1">
          <a:blip r:embed="rId2">
            <a:alphaModFix/>
          </a:blip>
          <a:srcRect/>
          <a:stretch/>
        </p:blipFill>
        <p:spPr>
          <a:xfrm>
            <a:off x="913795" y="1734506"/>
            <a:ext cx="5089072" cy="4148769"/>
          </a:xfrm>
          <a:prstGeom prst="rect">
            <a:avLst/>
          </a:prstGeom>
          <a:noFill/>
          <a:ln>
            <a:noFill/>
          </a:ln>
        </p:spPr>
      </p:pic>
      <p:pic>
        <p:nvPicPr>
          <p:cNvPr id="38" name="Google Shape;38;p6" descr="Slate-V2-HD-compPhotoInset.png"/>
          <p:cNvPicPr preferRelativeResize="0"/>
          <p:nvPr/>
        </p:nvPicPr>
        <p:blipFill rotWithShape="1">
          <a:blip r:embed="rId2">
            <a:alphaModFix/>
          </a:blip>
          <a:srcRect/>
          <a:stretch/>
        </p:blipFill>
        <p:spPr>
          <a:xfrm>
            <a:off x="6178485" y="1734506"/>
            <a:ext cx="5089072" cy="4148769"/>
          </a:xfrm>
          <a:prstGeom prst="rect">
            <a:avLst/>
          </a:prstGeom>
          <a:noFill/>
          <a:ln>
            <a:noFill/>
          </a:ln>
        </p:spPr>
      </p:pic>
      <p:sp>
        <p:nvSpPr>
          <p:cNvPr id="39" name="Google Shape;39;p6"/>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4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005872" y="1835254"/>
            <a:ext cx="4876344" cy="54488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1" name="Google Shape;41;p6"/>
          <p:cNvSpPr txBox="1">
            <a:spLocks noGrp="1"/>
          </p:cNvSpPr>
          <p:nvPr>
            <p:ph type="body" idx="2"/>
          </p:nvPr>
        </p:nvSpPr>
        <p:spPr>
          <a:xfrm>
            <a:off x="1005872" y="2380137"/>
            <a:ext cx="4876344" cy="341106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2" name="Google Shape;42;p6"/>
          <p:cNvSpPr txBox="1">
            <a:spLocks noGrp="1"/>
          </p:cNvSpPr>
          <p:nvPr>
            <p:ph type="body" idx="3"/>
          </p:nvPr>
        </p:nvSpPr>
        <p:spPr>
          <a:xfrm>
            <a:off x="6294967" y="1835254"/>
            <a:ext cx="4895330" cy="5448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3" name="Google Shape;43;p6"/>
          <p:cNvSpPr txBox="1">
            <a:spLocks noGrp="1"/>
          </p:cNvSpPr>
          <p:nvPr>
            <p:ph type="body" idx="4"/>
          </p:nvPr>
        </p:nvSpPr>
        <p:spPr>
          <a:xfrm>
            <a:off x="6294967" y="2380137"/>
            <a:ext cx="4895330" cy="341106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4" name="Google Shape;44;p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45" name="Google Shape;45;p6"/>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46" name="Google Shape;46;p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3180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50" name="Google Shape;50;p7"/>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51" name="Google Shape;51;p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26040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54" name="Google Shape;54;p8"/>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55" name="Google Shape;55;p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03194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2400"/>
              <a:buFont typeface="Lustri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855633" y="609600"/>
            <a:ext cx="6411924" cy="518160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59" name="Google Shape;59;p9"/>
          <p:cNvSpPr txBox="1">
            <a:spLocks noGrp="1"/>
          </p:cNvSpPr>
          <p:nvPr>
            <p:ph type="body" idx="2"/>
          </p:nvPr>
        </p:nvSpPr>
        <p:spPr>
          <a:xfrm>
            <a:off x="913795" y="2431518"/>
            <a:ext cx="3706889" cy="335968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0" name="Google Shape;60;p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61" name="Google Shape;61;p9"/>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62" name="Google Shape;62;p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66674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pic>
        <p:nvPicPr>
          <p:cNvPr id="64" name="Google Shape;64;p10"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5" name="Google Shape;65;p10"/>
          <p:cNvSpPr txBox="1">
            <a:spLocks noGrp="1"/>
          </p:cNvSpPr>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3200"/>
              <a:buFont typeface="Lustria"/>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txBody>
          <a:bodyPr spcFirstLastPara="1" wrap="square" lIns="91425" tIns="45700" rIns="91425" bIns="45700" anchor="t" anchorCtr="0">
            <a:noAutofit/>
          </a:bodyPr>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67" name="Google Shape;67;p10"/>
          <p:cNvSpPr txBox="1">
            <a:spLocks noGrp="1"/>
          </p:cNvSpPr>
          <p:nvPr>
            <p:ph type="body" idx="1"/>
          </p:nvPr>
        </p:nvSpPr>
        <p:spPr>
          <a:xfrm>
            <a:off x="913795" y="2439261"/>
            <a:ext cx="5934949" cy="337613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8" name="Google Shape;68;p1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69" name="Google Shape;69;p10"/>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70" name="Google Shape;70;p1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106621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6.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1"/>
          <p:cNvSpPr txBox="1">
            <a:spLocks noGrp="1"/>
          </p:cNvSpPr>
          <p:nvPr>
            <p:ph type="body" idx="1"/>
          </p:nvPr>
        </p:nvSpPr>
        <p:spPr>
          <a:xfrm>
            <a:off x="913795" y="1732449"/>
            <a:ext cx="1035376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8" name="Google Shape;8;p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9" name="Google Shape;9;p1"/>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00" b="0" i="0" u="none" strike="noStrike" kern="0" cap="none" spc="0" normalizeH="0" baseline="0" noProof="0">
              <a:ln>
                <a:noFill/>
              </a:ln>
              <a:solidFill>
                <a:srgbClr val="F2F2F2"/>
              </a:solidFill>
              <a:effectLst/>
              <a:uLnTx/>
              <a:uFillTx/>
              <a:latin typeface="Lustria"/>
              <a:sym typeface="Lustria"/>
            </a:endParaRPr>
          </a:p>
        </p:txBody>
      </p:sp>
      <p:sp>
        <p:nvSpPr>
          <p:cNvPr id="10" name="Google Shape;10;p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F2F2F2"/>
                </a:solidFill>
                <a:latin typeface="Lustria"/>
                <a:ea typeface="Lustria"/>
                <a:cs typeface="Lustria"/>
                <a:sym typeface="Lustria"/>
              </a:defRPr>
            </a:lvl1pPr>
            <a:lvl2pPr marL="0" marR="0" lvl="1" indent="0" algn="r" rtl="0">
              <a:spcBef>
                <a:spcPts val="0"/>
              </a:spcBef>
              <a:buNone/>
              <a:defRPr sz="1000" b="0" i="0" u="none" strike="noStrike" cap="none">
                <a:solidFill>
                  <a:srgbClr val="F2F2F2"/>
                </a:solidFill>
                <a:latin typeface="Lustria"/>
                <a:ea typeface="Lustria"/>
                <a:cs typeface="Lustria"/>
                <a:sym typeface="Lustria"/>
              </a:defRPr>
            </a:lvl2pPr>
            <a:lvl3pPr marL="0" marR="0" lvl="2" indent="0" algn="r" rtl="0">
              <a:spcBef>
                <a:spcPts val="0"/>
              </a:spcBef>
              <a:buNone/>
              <a:defRPr sz="1000" b="0" i="0" u="none" strike="noStrike" cap="none">
                <a:solidFill>
                  <a:srgbClr val="F2F2F2"/>
                </a:solidFill>
                <a:latin typeface="Lustria"/>
                <a:ea typeface="Lustria"/>
                <a:cs typeface="Lustria"/>
                <a:sym typeface="Lustria"/>
              </a:defRPr>
            </a:lvl3pPr>
            <a:lvl4pPr marL="0" marR="0" lvl="3" indent="0" algn="r" rtl="0">
              <a:spcBef>
                <a:spcPts val="0"/>
              </a:spcBef>
              <a:buNone/>
              <a:defRPr sz="1000" b="0" i="0" u="none" strike="noStrike" cap="none">
                <a:solidFill>
                  <a:srgbClr val="F2F2F2"/>
                </a:solidFill>
                <a:latin typeface="Lustria"/>
                <a:ea typeface="Lustria"/>
                <a:cs typeface="Lustria"/>
                <a:sym typeface="Lustria"/>
              </a:defRPr>
            </a:lvl4pPr>
            <a:lvl5pPr marL="0" marR="0" lvl="4" indent="0" algn="r" rtl="0">
              <a:spcBef>
                <a:spcPts val="0"/>
              </a:spcBef>
              <a:buNone/>
              <a:defRPr sz="1000" b="0" i="0" u="none" strike="noStrike" cap="none">
                <a:solidFill>
                  <a:srgbClr val="F2F2F2"/>
                </a:solidFill>
                <a:latin typeface="Lustria"/>
                <a:ea typeface="Lustria"/>
                <a:cs typeface="Lustria"/>
                <a:sym typeface="Lustria"/>
              </a:defRPr>
            </a:lvl5pPr>
            <a:lvl6pPr marL="0" marR="0" lvl="5" indent="0" algn="r" rtl="0">
              <a:spcBef>
                <a:spcPts val="0"/>
              </a:spcBef>
              <a:buNone/>
              <a:defRPr sz="1000" b="0" i="0" u="none" strike="noStrike" cap="none">
                <a:solidFill>
                  <a:srgbClr val="F2F2F2"/>
                </a:solidFill>
                <a:latin typeface="Lustria"/>
                <a:ea typeface="Lustria"/>
                <a:cs typeface="Lustria"/>
                <a:sym typeface="Lustria"/>
              </a:defRPr>
            </a:lvl6pPr>
            <a:lvl7pPr marL="0" marR="0" lvl="6" indent="0" algn="r" rtl="0">
              <a:spcBef>
                <a:spcPts val="0"/>
              </a:spcBef>
              <a:buNone/>
              <a:defRPr sz="1000" b="0" i="0" u="none" strike="noStrike" cap="none">
                <a:solidFill>
                  <a:srgbClr val="F2F2F2"/>
                </a:solidFill>
                <a:latin typeface="Lustria"/>
                <a:ea typeface="Lustria"/>
                <a:cs typeface="Lustria"/>
                <a:sym typeface="Lustria"/>
              </a:defRPr>
            </a:lvl7pPr>
            <a:lvl8pPr marL="0" marR="0" lvl="7" indent="0" algn="r" rtl="0">
              <a:spcBef>
                <a:spcPts val="0"/>
              </a:spcBef>
              <a:buNone/>
              <a:defRPr sz="1000" b="0" i="0" u="none" strike="noStrike" cap="none">
                <a:solidFill>
                  <a:srgbClr val="F2F2F2"/>
                </a:solidFill>
                <a:latin typeface="Lustria"/>
                <a:ea typeface="Lustria"/>
                <a:cs typeface="Lustria"/>
                <a:sym typeface="Lustria"/>
              </a:defRPr>
            </a:lvl8pPr>
            <a:lvl9pPr marL="0" marR="0" lvl="8" indent="0" algn="r" rtl="0">
              <a:spcBef>
                <a:spcPts val="0"/>
              </a:spcBef>
              <a:buNone/>
              <a:defRPr sz="1000" b="0" i="0" u="none" strike="noStrike" cap="none">
                <a:solidFill>
                  <a:srgbClr val="F2F2F2"/>
                </a:solidFill>
                <a:latin typeface="Lustria"/>
                <a:ea typeface="Lustria"/>
                <a:cs typeface="Lustria"/>
                <a:sym typeface="Lustria"/>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2F2F2"/>
                </a:solidFill>
                <a:effectLst/>
                <a:uLnTx/>
                <a:uFillTx/>
                <a:latin typeface="Lustria"/>
                <a:sym typeface="Lustr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F2F2F2"/>
              </a:solidFill>
              <a:effectLst/>
              <a:uLnTx/>
              <a:uFillTx/>
              <a:latin typeface="Lustria"/>
              <a:sym typeface="Lustria"/>
            </a:endParaRPr>
          </a:p>
        </p:txBody>
      </p:sp>
    </p:spTree>
    <p:extLst>
      <p:ext uri="{BB962C8B-B14F-4D97-AF65-F5344CB8AC3E}">
        <p14:creationId xmlns:p14="http://schemas.microsoft.com/office/powerpoint/2010/main" val="7094420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244"/>
        <p:cNvGrpSpPr/>
        <p:nvPr/>
      </p:nvGrpSpPr>
      <p:grpSpPr>
        <a:xfrm>
          <a:off x="0" y="0"/>
          <a:ext cx="0" cy="0"/>
          <a:chOff x="0" y="0"/>
          <a:chExt cx="0" cy="0"/>
        </a:xfrm>
      </p:grpSpPr>
      <p:sp>
        <p:nvSpPr>
          <p:cNvPr id="245" name="Google Shape;245;p41"/>
          <p:cNvSpPr>
            <a:spLocks noGrp="1"/>
          </p:cNvSpPr>
          <p:nvPr>
            <p:ph type="title"/>
          </p:nvPr>
        </p:nvSpPr>
        <p:spPr>
          <a:xfrm>
            <a:off x="654051" y="695325"/>
            <a:ext cx="10883900" cy="1150938"/>
          </a:xfrm>
          <a:prstGeom prst="roundRect">
            <a:avLst>
              <a:gd name="adj" fmla="val 9639"/>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1pPr>
            <a:lvl2pPr marR="0" lvl="1"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2pPr>
            <a:lvl3pPr marR="0" lvl="2"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3pPr>
            <a:lvl4pPr marR="0" lvl="3"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4pPr>
            <a:lvl5pPr marR="0" lvl="4"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5pPr>
            <a:lvl6pPr marR="0" lvl="5"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6pPr>
            <a:lvl7pPr marR="0" lvl="6"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7pPr>
            <a:lvl8pPr marR="0" lvl="7"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8pPr>
            <a:lvl9pPr marR="0" lvl="8" algn="l" rtl="0">
              <a:lnSpc>
                <a:spcPct val="90000"/>
              </a:lnSpc>
              <a:spcBef>
                <a:spcPts val="0"/>
              </a:spcBef>
              <a:spcAft>
                <a:spcPts val="0"/>
              </a:spcAft>
              <a:buSzPts val="1400"/>
              <a:buNone/>
              <a:defRPr sz="4000" b="1" i="0" u="none" strike="noStrike" cap="none">
                <a:solidFill>
                  <a:srgbClr val="1C1C1C"/>
                </a:solidFill>
                <a:latin typeface="Arial"/>
                <a:ea typeface="Arial"/>
                <a:cs typeface="Arial"/>
                <a:sym typeface="Arial"/>
              </a:defRPr>
            </a:lvl9pPr>
          </a:lstStyle>
          <a:p>
            <a:endParaRPr/>
          </a:p>
        </p:txBody>
      </p:sp>
      <p:sp>
        <p:nvSpPr>
          <p:cNvPr id="246" name="Google Shape;246;p41"/>
          <p:cNvSpPr>
            <a:spLocks noGrp="1"/>
          </p:cNvSpPr>
          <p:nvPr>
            <p:ph type="body" idx="1"/>
          </p:nvPr>
        </p:nvSpPr>
        <p:spPr>
          <a:xfrm>
            <a:off x="654051" y="1957388"/>
            <a:ext cx="10883900" cy="4387850"/>
          </a:xfrm>
          <a:prstGeom prst="roundRect">
            <a:avLst>
              <a:gd name="adj" fmla="val 2583"/>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1787946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1"/>
          <p:cNvSpPr/>
          <p:nvPr/>
        </p:nvSpPr>
        <p:spPr>
          <a:xfrm>
            <a:off x="728869" y="606287"/>
            <a:ext cx="10031896" cy="5734878"/>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154" name="Google Shape;154;p21"/>
          <p:cNvSpPr/>
          <p:nvPr/>
        </p:nvSpPr>
        <p:spPr>
          <a:xfrm>
            <a:off x="502025" y="6553201"/>
            <a:ext cx="1960281" cy="24204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pic>
        <p:nvPicPr>
          <p:cNvPr id="155" name="Google Shape;155;p21" descr="A close 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91527768"/>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3"/>
          <p:cNvSpPr/>
          <p:nvPr/>
        </p:nvSpPr>
        <p:spPr>
          <a:xfrm>
            <a:off x="728869" y="606287"/>
            <a:ext cx="10031896" cy="5734878"/>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159" name="Google Shape;159;p23"/>
          <p:cNvSpPr/>
          <p:nvPr/>
        </p:nvSpPr>
        <p:spPr>
          <a:xfrm>
            <a:off x="502025" y="6553201"/>
            <a:ext cx="1960281" cy="24204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pic>
        <p:nvPicPr>
          <p:cNvPr id="160" name="Google Shape;160;p23" descr="A picture containing tab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039899197"/>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pic>
        <p:nvPicPr>
          <p:cNvPr id="166" name="Google Shape;166;p27" descr="A picture containing tab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94368265"/>
      </p:ext>
    </p:extLst>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pic>
        <p:nvPicPr>
          <p:cNvPr id="265" name="Google Shape;265;p47" descr="A picture containing computer&#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182634391"/>
      </p:ext>
    </p:extLst>
  </p:cSld>
  <p:clrMap bg1="lt1" tx1="dk1" bg2="dk2" tx2="lt2" accent1="accent1" accent2="accent2" accent3="accent3" accent4="accent4" accent5="accent5" accent6="accent6" hlink="hlink" folHlink="folHlink"/>
  <p:sldLayoutIdLst>
    <p:sldLayoutId id="2147483691" r:id="rId1"/>
    <p:sldLayoutId id="214748369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4"/>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5400"/>
              <a:buFont typeface="Lustria"/>
              <a:buNone/>
            </a:pPr>
            <a:r>
              <a:rPr lang="en-GB"/>
              <a:t>Tuesday 24th November 2020</a:t>
            </a:r>
            <a:endParaRPr/>
          </a:p>
        </p:txBody>
      </p:sp>
      <p:sp>
        <p:nvSpPr>
          <p:cNvPr id="564" name="Google Shape;564;p84"/>
          <p:cNvSpPr txBox="1">
            <a:spLocks noGrp="1"/>
          </p:cNvSpPr>
          <p:nvPr>
            <p:ph type="subTitle" idx="1"/>
          </p:nvPr>
        </p:nvSpPr>
        <p:spPr>
          <a:xfrm>
            <a:off x="1370693" y="359833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0" lvl="0" indent="0" algn="ctr" rtl="0">
              <a:spcBef>
                <a:spcPts val="0"/>
              </a:spcBef>
              <a:spcAft>
                <a:spcPts val="0"/>
              </a:spcAft>
              <a:buSzPts val="1400"/>
              <a:buNone/>
            </a:pPr>
            <a:endParaRPr/>
          </a:p>
        </p:txBody>
      </p:sp>
    </p:spTree>
    <p:extLst>
      <p:ext uri="{BB962C8B-B14F-4D97-AF65-F5344CB8AC3E}">
        <p14:creationId xmlns:p14="http://schemas.microsoft.com/office/powerpoint/2010/main" val="317029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3"/>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Replacing Nouns</a:t>
            </a:r>
            <a:endParaRPr/>
          </a:p>
        </p:txBody>
      </p:sp>
      <p:sp>
        <p:nvSpPr>
          <p:cNvPr id="697" name="Google Shape;697;p93"/>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Did you add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to avoid repetition?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Could more than one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make sense in the sentence?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93"/>
          <p:cNvSpPr/>
          <p:nvPr/>
        </p:nvSpPr>
        <p:spPr>
          <a:xfrm>
            <a:off x="2274888" y="2254251"/>
            <a:ext cx="7632700" cy="785813"/>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Queen wore a crown.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It</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was very sparky.</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grpSp>
        <p:nvGrpSpPr>
          <p:cNvPr id="699" name="Google Shape;699;p93"/>
          <p:cNvGrpSpPr/>
          <p:nvPr/>
        </p:nvGrpSpPr>
        <p:grpSpPr>
          <a:xfrm>
            <a:off x="2274888" y="2787651"/>
            <a:ext cx="7632700" cy="1146175"/>
            <a:chOff x="750887" y="2787340"/>
            <a:chExt cx="7632700" cy="1146362"/>
          </a:xfrm>
        </p:grpSpPr>
        <p:sp>
          <p:nvSpPr>
            <p:cNvPr id="700" name="Google Shape;700;p93"/>
            <p:cNvSpPr/>
            <p:nvPr/>
          </p:nvSpPr>
          <p:spPr>
            <a:xfrm>
              <a:off x="750887" y="3147762"/>
              <a:ext cx="7632700" cy="785940"/>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Sam was clever because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he</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loved reading.</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701" name="Google Shape;701;p93"/>
            <p:cNvPicPr preferRelativeResize="0"/>
            <p:nvPr/>
          </p:nvPicPr>
          <p:blipFill rotWithShape="1">
            <a:blip r:embed="rId3">
              <a:alphaModFix/>
            </a:blip>
            <a:srcRect/>
            <a:stretch/>
          </p:blipFill>
          <p:spPr>
            <a:xfrm>
              <a:off x="920637" y="2787340"/>
              <a:ext cx="1047277" cy="1146362"/>
            </a:xfrm>
            <a:prstGeom prst="rect">
              <a:avLst/>
            </a:prstGeom>
            <a:noFill/>
            <a:ln>
              <a:noFill/>
            </a:ln>
          </p:spPr>
        </p:pic>
      </p:grpSp>
      <p:grpSp>
        <p:nvGrpSpPr>
          <p:cNvPr id="702" name="Google Shape;702;p93"/>
          <p:cNvGrpSpPr/>
          <p:nvPr/>
        </p:nvGrpSpPr>
        <p:grpSpPr>
          <a:xfrm>
            <a:off x="2274888" y="3738563"/>
            <a:ext cx="7632700" cy="1090612"/>
            <a:chOff x="750887" y="3738266"/>
            <a:chExt cx="7632700" cy="1090230"/>
          </a:xfrm>
        </p:grpSpPr>
        <p:sp>
          <p:nvSpPr>
            <p:cNvPr id="703" name="Google Shape;703;p93"/>
            <p:cNvSpPr/>
            <p:nvPr/>
          </p:nvSpPr>
          <p:spPr>
            <a:xfrm>
              <a:off x="750887" y="4039785"/>
              <a:ext cx="7632700" cy="788711"/>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When the Collins arrived, the Collins realised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that the suitcase was not</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 theirs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704" name="Google Shape;704;p93"/>
            <p:cNvPicPr preferRelativeResize="0"/>
            <p:nvPr/>
          </p:nvPicPr>
          <p:blipFill rotWithShape="1">
            <a:blip r:embed="rId4">
              <a:alphaModFix/>
            </a:blip>
            <a:srcRect/>
            <a:stretch/>
          </p:blipFill>
          <p:spPr>
            <a:xfrm>
              <a:off x="7029778" y="3738266"/>
              <a:ext cx="1272624" cy="1044078"/>
            </a:xfrm>
            <a:prstGeom prst="rect">
              <a:avLst/>
            </a:prstGeom>
            <a:noFill/>
            <a:ln>
              <a:noFill/>
            </a:ln>
          </p:spPr>
        </p:pic>
      </p:grpSp>
      <p:sp>
        <p:nvSpPr>
          <p:cNvPr id="705" name="Google Shape;705;p93"/>
          <p:cNvSpPr/>
          <p:nvPr/>
        </p:nvSpPr>
        <p:spPr>
          <a:xfrm>
            <a:off x="2279650" y="4935538"/>
            <a:ext cx="7632700" cy="785812"/>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My sister and I love chocolate –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we</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wanted to eat the whole cake.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706" name="Google Shape;706;p93"/>
          <p:cNvPicPr preferRelativeResize="0"/>
          <p:nvPr/>
        </p:nvPicPr>
        <p:blipFill rotWithShape="1">
          <a:blip r:embed="rId5">
            <a:alphaModFix/>
          </a:blip>
          <a:srcRect/>
          <a:stretch/>
        </p:blipFill>
        <p:spPr>
          <a:xfrm>
            <a:off x="8943976" y="1928814"/>
            <a:ext cx="1133475" cy="1431925"/>
          </a:xfrm>
          <a:prstGeom prst="rect">
            <a:avLst/>
          </a:prstGeom>
          <a:noFill/>
          <a:ln>
            <a:noFill/>
          </a:ln>
        </p:spPr>
      </p:pic>
      <p:pic>
        <p:nvPicPr>
          <p:cNvPr id="707" name="Google Shape;707;p93"/>
          <p:cNvPicPr preferRelativeResize="0"/>
          <p:nvPr/>
        </p:nvPicPr>
        <p:blipFill rotWithShape="1">
          <a:blip r:embed="rId6">
            <a:alphaModFix/>
          </a:blip>
          <a:srcRect/>
          <a:stretch/>
        </p:blipFill>
        <p:spPr>
          <a:xfrm>
            <a:off x="2182814" y="4783139"/>
            <a:ext cx="1450975" cy="1011237"/>
          </a:xfrm>
          <a:prstGeom prst="rect">
            <a:avLst/>
          </a:prstGeom>
          <a:noFill/>
          <a:ln>
            <a:noFill/>
          </a:ln>
        </p:spPr>
      </p:pic>
    </p:spTree>
    <p:extLst>
      <p:ext uri="{BB962C8B-B14F-4D97-AF65-F5344CB8AC3E}">
        <p14:creationId xmlns:p14="http://schemas.microsoft.com/office/powerpoint/2010/main" val="9617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4"/>
          <p:cNvSpPr/>
          <p:nvPr/>
        </p:nvSpPr>
        <p:spPr>
          <a:xfrm>
            <a:off x="2279650" y="2532063"/>
            <a:ext cx="7632700" cy="3041650"/>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13" name="Google Shape;713;p94"/>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Avoid the Repetition!</a:t>
            </a:r>
            <a:endParaRPr/>
          </a:p>
        </p:txBody>
      </p:sp>
      <p:sp>
        <p:nvSpPr>
          <p:cNvPr id="714" name="Google Shape;714;p94"/>
          <p:cNvSpPr/>
          <p:nvPr/>
        </p:nvSpPr>
        <p:spPr>
          <a:xfrm>
            <a:off x="2279650" y="1514476"/>
            <a:ext cx="7632700" cy="976313"/>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Look at the sentence below. How many different pronouns and alternative nouns can you use in one minute to avoid repetition?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Write your answers on a whiteboard.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94"/>
          <p:cNvSpPr/>
          <p:nvPr/>
        </p:nvSpPr>
        <p:spPr>
          <a:xfrm>
            <a:off x="2279650" y="5073651"/>
            <a:ext cx="7632700" cy="377825"/>
          </a:xfrm>
          <a:prstGeom prst="rect">
            <a:avLst/>
          </a:prstGeom>
          <a:no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Jamie threw the ball to his friend and the ball almost hit his friend in the face.</a:t>
            </a:r>
            <a:endParaRPr kumimoji="0" sz="16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16" name="Google Shape;716;p94"/>
          <p:cNvSpPr/>
          <p:nvPr/>
        </p:nvSpPr>
        <p:spPr>
          <a:xfrm>
            <a:off x="2063750" y="5724525"/>
            <a:ext cx="681038" cy="3683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Start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94"/>
          <p:cNvSpPr/>
          <p:nvPr/>
        </p:nvSpPr>
        <p:spPr>
          <a:xfrm>
            <a:off x="9382126" y="5724525"/>
            <a:ext cx="703263" cy="368300"/>
          </a:xfrm>
          <a:prstGeom prst="rect">
            <a:avLst/>
          </a:prstGeom>
          <a:solidFill>
            <a:srgbClr val="FF370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End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94"/>
          <p:cNvSpPr/>
          <p:nvPr/>
        </p:nvSpPr>
        <p:spPr>
          <a:xfrm>
            <a:off x="2744788" y="5724525"/>
            <a:ext cx="6661150" cy="368300"/>
          </a:xfrm>
          <a:prstGeom prst="rect">
            <a:avLst/>
          </a:prstGeom>
          <a:gradFill>
            <a:gsLst>
              <a:gs pos="0">
                <a:srgbClr val="FFFF66"/>
              </a:gs>
              <a:gs pos="100000">
                <a:srgbClr val="FF3300"/>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endParaRPr kumimoji="0" sz="1800" b="0" i="0" u="none" strike="noStrike" kern="0" cap="none" spc="0" normalizeH="0" baseline="0" noProof="0">
              <a:ln>
                <a:noFill/>
              </a:ln>
              <a:solidFill>
                <a:srgbClr val="1C1C1C"/>
              </a:solidFill>
              <a:effectLst/>
              <a:uLnTx/>
              <a:uFillTx/>
              <a:latin typeface="Calibri"/>
              <a:ea typeface="Calibri"/>
              <a:cs typeface="Calibri"/>
              <a:sym typeface="Calibri"/>
            </a:endParaRPr>
          </a:p>
        </p:txBody>
      </p:sp>
      <p:pic>
        <p:nvPicPr>
          <p:cNvPr id="719" name="Google Shape;719;p94"/>
          <p:cNvPicPr preferRelativeResize="0"/>
          <p:nvPr/>
        </p:nvPicPr>
        <p:blipFill rotWithShape="1">
          <a:blip r:embed="rId3">
            <a:alphaModFix/>
          </a:blip>
          <a:srcRect/>
          <a:stretch/>
        </p:blipFill>
        <p:spPr>
          <a:xfrm>
            <a:off x="3797301" y="2703514"/>
            <a:ext cx="2608263" cy="2370137"/>
          </a:xfrm>
          <a:prstGeom prst="rect">
            <a:avLst/>
          </a:prstGeom>
          <a:noFill/>
          <a:ln>
            <a:noFill/>
          </a:ln>
        </p:spPr>
      </p:pic>
      <p:pic>
        <p:nvPicPr>
          <p:cNvPr id="720" name="Google Shape;720;p94"/>
          <p:cNvPicPr preferRelativeResize="0"/>
          <p:nvPr/>
        </p:nvPicPr>
        <p:blipFill rotWithShape="1">
          <a:blip r:embed="rId4">
            <a:alphaModFix/>
          </a:blip>
          <a:srcRect/>
          <a:stretch/>
        </p:blipFill>
        <p:spPr>
          <a:xfrm>
            <a:off x="6570663" y="2924175"/>
            <a:ext cx="1325562" cy="2108200"/>
          </a:xfrm>
          <a:prstGeom prst="rect">
            <a:avLst/>
          </a:prstGeom>
          <a:noFill/>
          <a:ln>
            <a:noFill/>
          </a:ln>
        </p:spPr>
      </p:pic>
    </p:spTree>
    <p:extLst>
      <p:ext uri="{BB962C8B-B14F-4D97-AF65-F5344CB8AC3E}">
        <p14:creationId xmlns:p14="http://schemas.microsoft.com/office/powerpoint/2010/main" val="27169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5000"/>
                                        <p:tgtEl>
                                          <p:spTgt spid="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95"/>
          <p:cNvSpPr/>
          <p:nvPr/>
        </p:nvSpPr>
        <p:spPr>
          <a:xfrm>
            <a:off x="6134100" y="2532063"/>
            <a:ext cx="3778250" cy="3041650"/>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26" name="Google Shape;726;p95"/>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Avoid the Repetition!</a:t>
            </a:r>
            <a:endParaRPr/>
          </a:p>
        </p:txBody>
      </p:sp>
      <p:sp>
        <p:nvSpPr>
          <p:cNvPr id="727" name="Google Shape;727;p95"/>
          <p:cNvSpPr/>
          <p:nvPr/>
        </p:nvSpPr>
        <p:spPr>
          <a:xfrm>
            <a:off x="2279650" y="1514476"/>
            <a:ext cx="7632700" cy="976313"/>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Look at the sentence below. How many different pronouns and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alternative nouns can you use in one minute to avoid repetition?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Write your answers on a whiteboard.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95"/>
          <p:cNvSpPr/>
          <p:nvPr/>
        </p:nvSpPr>
        <p:spPr>
          <a:xfrm>
            <a:off x="2279651" y="2532063"/>
            <a:ext cx="3719513" cy="3041650"/>
          </a:xfrm>
          <a:prstGeom prst="rect">
            <a:avLst/>
          </a:prstGeom>
          <a:no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children laughed as the children skipped over the rope while Leroy held onto the rope.</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29" name="Google Shape;729;p95"/>
          <p:cNvSpPr/>
          <p:nvPr/>
        </p:nvSpPr>
        <p:spPr>
          <a:xfrm>
            <a:off x="2063750" y="5724525"/>
            <a:ext cx="681038" cy="3683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Start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95"/>
          <p:cNvSpPr/>
          <p:nvPr/>
        </p:nvSpPr>
        <p:spPr>
          <a:xfrm>
            <a:off x="9382126" y="5724525"/>
            <a:ext cx="703263" cy="368300"/>
          </a:xfrm>
          <a:prstGeom prst="rect">
            <a:avLst/>
          </a:prstGeom>
          <a:solidFill>
            <a:srgbClr val="FF370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End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95"/>
          <p:cNvSpPr/>
          <p:nvPr/>
        </p:nvSpPr>
        <p:spPr>
          <a:xfrm>
            <a:off x="2744788" y="5724525"/>
            <a:ext cx="6661150" cy="368300"/>
          </a:xfrm>
          <a:prstGeom prst="rect">
            <a:avLst/>
          </a:prstGeom>
          <a:gradFill>
            <a:gsLst>
              <a:gs pos="0">
                <a:srgbClr val="FFFF66"/>
              </a:gs>
              <a:gs pos="100000">
                <a:srgbClr val="FF3300"/>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endParaRPr kumimoji="0" sz="1800" b="0" i="0" u="none" strike="noStrike" kern="0" cap="none" spc="0" normalizeH="0" baseline="0" noProof="0">
              <a:ln>
                <a:noFill/>
              </a:ln>
              <a:solidFill>
                <a:srgbClr val="1C1C1C"/>
              </a:solidFill>
              <a:effectLst/>
              <a:uLnTx/>
              <a:uFillTx/>
              <a:latin typeface="Calibri"/>
              <a:ea typeface="Calibri"/>
              <a:cs typeface="Calibri"/>
              <a:sym typeface="Calibri"/>
            </a:endParaRPr>
          </a:p>
        </p:txBody>
      </p:sp>
      <p:pic>
        <p:nvPicPr>
          <p:cNvPr id="732" name="Google Shape;732;p95"/>
          <p:cNvPicPr preferRelativeResize="0"/>
          <p:nvPr/>
        </p:nvPicPr>
        <p:blipFill rotWithShape="1">
          <a:blip r:embed="rId3">
            <a:alphaModFix/>
          </a:blip>
          <a:srcRect/>
          <a:stretch/>
        </p:blipFill>
        <p:spPr>
          <a:xfrm>
            <a:off x="6483350" y="2574925"/>
            <a:ext cx="3079750" cy="2998788"/>
          </a:xfrm>
          <a:prstGeom prst="rect">
            <a:avLst/>
          </a:prstGeom>
          <a:noFill/>
          <a:ln>
            <a:noFill/>
          </a:ln>
        </p:spPr>
      </p:pic>
    </p:spTree>
    <p:extLst>
      <p:ext uri="{BB962C8B-B14F-4D97-AF65-F5344CB8AC3E}">
        <p14:creationId xmlns:p14="http://schemas.microsoft.com/office/powerpoint/2010/main" val="15392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50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6"/>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Avoid the Repetition!</a:t>
            </a:r>
            <a:endParaRPr/>
          </a:p>
        </p:txBody>
      </p:sp>
      <p:sp>
        <p:nvSpPr>
          <p:cNvPr id="738" name="Google Shape;738;p96"/>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Read the following passage of text. How many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and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alternative nouns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can you use to stop this story from being repetitive?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96"/>
          <p:cNvSpPr/>
          <p:nvPr/>
        </p:nvSpPr>
        <p:spPr>
          <a:xfrm>
            <a:off x="2279650" y="2320925"/>
            <a:ext cx="7632700" cy="32527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Jenny carefully took the toothbrush out of the cupboard and brushed her teeth with the toothbrush. Jenny's face became covered in foam so Jenny took the towel and wiped her face with the towel.</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40" name="Google Shape;740;p96"/>
          <p:cNvSpPr/>
          <p:nvPr/>
        </p:nvSpPr>
        <p:spPr>
          <a:xfrm>
            <a:off x="2063750" y="5724525"/>
            <a:ext cx="681038" cy="3683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Start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96"/>
          <p:cNvSpPr/>
          <p:nvPr/>
        </p:nvSpPr>
        <p:spPr>
          <a:xfrm>
            <a:off x="9382126" y="5724525"/>
            <a:ext cx="703263" cy="368300"/>
          </a:xfrm>
          <a:prstGeom prst="rect">
            <a:avLst/>
          </a:prstGeom>
          <a:solidFill>
            <a:srgbClr val="FF370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End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96"/>
          <p:cNvSpPr/>
          <p:nvPr/>
        </p:nvSpPr>
        <p:spPr>
          <a:xfrm>
            <a:off x="2744788" y="5724525"/>
            <a:ext cx="6661150" cy="368300"/>
          </a:xfrm>
          <a:prstGeom prst="rect">
            <a:avLst/>
          </a:prstGeom>
          <a:gradFill>
            <a:gsLst>
              <a:gs pos="0">
                <a:srgbClr val="FFFF66"/>
              </a:gs>
              <a:gs pos="100000">
                <a:srgbClr val="FF3300"/>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endParaRPr kumimoji="0" sz="1800" b="0" i="0" u="none" strike="noStrike" kern="0" cap="none" spc="0" normalizeH="0" baseline="0" noProof="0">
              <a:ln>
                <a:noFill/>
              </a:ln>
              <a:solidFill>
                <a:srgbClr val="1C1C1C"/>
              </a:solidFill>
              <a:effectLst/>
              <a:uLnTx/>
              <a:uFillTx/>
              <a:latin typeface="Calibri"/>
              <a:ea typeface="Calibri"/>
              <a:cs typeface="Calibri"/>
              <a:sym typeface="Calibri"/>
            </a:endParaRPr>
          </a:p>
        </p:txBody>
      </p:sp>
      <p:sp>
        <p:nvSpPr>
          <p:cNvPr id="743" name="Google Shape;743;p96"/>
          <p:cNvSpPr/>
          <p:nvPr/>
        </p:nvSpPr>
        <p:spPr>
          <a:xfrm>
            <a:off x="2276475" y="2320925"/>
            <a:ext cx="7632700" cy="32527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Jenny carefully took the toothbrush out of the cupboard and brushed her teeth with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it</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Jenny's face became covered in foam so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she</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took the towel and wiped her face with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it</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744" name="Google Shape;744;p96"/>
          <p:cNvPicPr preferRelativeResize="0"/>
          <p:nvPr/>
        </p:nvPicPr>
        <p:blipFill rotWithShape="1">
          <a:blip r:embed="rId3">
            <a:alphaModFix/>
          </a:blip>
          <a:srcRect/>
          <a:stretch/>
        </p:blipFill>
        <p:spPr>
          <a:xfrm>
            <a:off x="7896225" y="3948114"/>
            <a:ext cx="2293938" cy="1709737"/>
          </a:xfrm>
          <a:prstGeom prst="rect">
            <a:avLst/>
          </a:prstGeom>
          <a:noFill/>
          <a:ln>
            <a:noFill/>
          </a:ln>
        </p:spPr>
      </p:pic>
    </p:spTree>
    <p:extLst>
      <p:ext uri="{BB962C8B-B14F-4D97-AF65-F5344CB8AC3E}">
        <p14:creationId xmlns:p14="http://schemas.microsoft.com/office/powerpoint/2010/main" val="406432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42"/>
                                        </p:tgtEl>
                                        <p:attrNameLst>
                                          <p:attrName>style.visibility</p:attrName>
                                        </p:attrNameLst>
                                      </p:cBhvr>
                                      <p:to>
                                        <p:strVal val="visible"/>
                                      </p:to>
                                    </p:set>
                                    <p:animEffect transition="in" filter="fade">
                                      <p:cBhvr>
                                        <p:cTn id="11" dur="50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97"/>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Avoid the Repetition!</a:t>
            </a:r>
            <a:endParaRPr/>
          </a:p>
        </p:txBody>
      </p:sp>
      <p:sp>
        <p:nvSpPr>
          <p:cNvPr id="750" name="Google Shape;750;p97"/>
          <p:cNvSpPr/>
          <p:nvPr/>
        </p:nvSpPr>
        <p:spPr>
          <a:xfrm>
            <a:off x="2279650" y="1514476"/>
            <a:ext cx="7632700" cy="976313"/>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Read the following passage of text. How many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pronouns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and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alternative nouns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can you use to stop this story from being repetitive?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Don't take out so many nouns that the text no longer makes sense.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97"/>
          <p:cNvSpPr/>
          <p:nvPr/>
        </p:nvSpPr>
        <p:spPr>
          <a:xfrm>
            <a:off x="2279650" y="2547939"/>
            <a:ext cx="7632700" cy="3025775"/>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Keenan took his dogs, Max and Suki, to the local park. Keenan took Max and Suki off the lead at the local park and Max ran forward. Keenan followed Max so Max ran faster and Keenan could not keep up with Max. Eventually, Max stopped and Max had a lie down on the floor. Keenan stroked Max. Keenan and Suki lay next to Max so Keenan and Suki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could recover.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52" name="Google Shape;752;p97"/>
          <p:cNvSpPr/>
          <p:nvPr/>
        </p:nvSpPr>
        <p:spPr>
          <a:xfrm>
            <a:off x="2063750" y="5724525"/>
            <a:ext cx="681038" cy="3683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Start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97"/>
          <p:cNvSpPr/>
          <p:nvPr/>
        </p:nvSpPr>
        <p:spPr>
          <a:xfrm>
            <a:off x="9382126" y="5724525"/>
            <a:ext cx="703263" cy="368300"/>
          </a:xfrm>
          <a:prstGeom prst="rect">
            <a:avLst/>
          </a:prstGeom>
          <a:solidFill>
            <a:srgbClr val="FF370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End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97"/>
          <p:cNvSpPr/>
          <p:nvPr/>
        </p:nvSpPr>
        <p:spPr>
          <a:xfrm>
            <a:off x="2744788" y="5724525"/>
            <a:ext cx="6661150" cy="368300"/>
          </a:xfrm>
          <a:prstGeom prst="rect">
            <a:avLst/>
          </a:prstGeom>
          <a:gradFill>
            <a:gsLst>
              <a:gs pos="0">
                <a:srgbClr val="FFFF66"/>
              </a:gs>
              <a:gs pos="100000">
                <a:srgbClr val="FF3300"/>
              </a:gs>
            </a:gsLst>
            <a:lin ang="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endParaRPr kumimoji="0" sz="1800" b="0" i="0" u="none" strike="noStrike" kern="0" cap="none" spc="0" normalizeH="0" baseline="0" noProof="0">
              <a:ln>
                <a:noFill/>
              </a:ln>
              <a:solidFill>
                <a:srgbClr val="1C1C1C"/>
              </a:solidFill>
              <a:effectLst/>
              <a:uLnTx/>
              <a:uFillTx/>
              <a:latin typeface="Calibri"/>
              <a:ea typeface="Calibri"/>
              <a:cs typeface="Calibri"/>
              <a:sym typeface="Calibri"/>
            </a:endParaRPr>
          </a:p>
        </p:txBody>
      </p:sp>
      <p:sp>
        <p:nvSpPr>
          <p:cNvPr id="755" name="Google Shape;755;p97"/>
          <p:cNvSpPr/>
          <p:nvPr/>
        </p:nvSpPr>
        <p:spPr>
          <a:xfrm>
            <a:off x="2279650" y="2532064"/>
            <a:ext cx="7632700" cy="3025775"/>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Keenan took his dogs, Max and Suki, to the local park. Keenan took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them</a:t>
            </a:r>
            <a:r>
              <a:rPr kumimoji="0" lang="en-GB" sz="1800" b="0" i="0" u="none" strike="noStrike" kern="0" cap="none" spc="0" normalizeH="0" baseline="0" noProof="0">
                <a:ln>
                  <a:noFill/>
                </a:ln>
                <a:solidFill>
                  <a:srgbClr val="CB065B"/>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off the lead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there</a:t>
            </a:r>
            <a:r>
              <a:rPr kumimoji="0" lang="en-GB" sz="1800" b="0" i="0" u="none" strike="noStrike" kern="0" cap="none" spc="0" normalizeH="0" baseline="0" noProof="0">
                <a:ln>
                  <a:noFill/>
                </a:ln>
                <a:solidFill>
                  <a:srgbClr val="CB065B"/>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and Max ran forward. Keenan followed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him</a:t>
            </a:r>
            <a:r>
              <a:rPr kumimoji="0" lang="en-GB" sz="1800" b="0" i="0" u="none" strike="noStrike" kern="0" cap="none" spc="0" normalizeH="0" baseline="0" noProof="0">
                <a:ln>
                  <a:noFill/>
                </a:ln>
                <a:solidFill>
                  <a:srgbClr val="CB065B"/>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so Max ran faster and Keenan could not keep up with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him</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Eventually, Max stopped and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he</a:t>
            </a:r>
            <a:r>
              <a:rPr kumimoji="0" lang="en-GB" sz="1800" b="0" i="0" u="none" strike="noStrike" kern="0" cap="none" spc="0" normalizeH="0" baseline="0" noProof="0">
                <a:ln>
                  <a:noFill/>
                </a:ln>
                <a:solidFill>
                  <a:srgbClr val="CB065B"/>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had a lie down on the floor. Keenan and Suki lay next to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him</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so </a:t>
            </a:r>
            <a:r>
              <a:rPr kumimoji="0" lang="en-GB" sz="1800" b="1" i="0" u="none" strike="noStrike" kern="0" cap="none" spc="0" normalizeH="0" baseline="0" noProof="0">
                <a:ln>
                  <a:noFill/>
                </a:ln>
                <a:solidFill>
                  <a:srgbClr val="CB065B"/>
                </a:solidFill>
                <a:effectLst/>
                <a:uLnTx/>
                <a:uFillTx/>
                <a:latin typeface="Arial"/>
                <a:ea typeface="Arial"/>
                <a:cs typeface="Arial"/>
                <a:sym typeface="Arial"/>
              </a:rPr>
              <a:t>they</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could recover.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Tree>
    <p:extLst>
      <p:ext uri="{BB962C8B-B14F-4D97-AF65-F5344CB8AC3E}">
        <p14:creationId xmlns:p14="http://schemas.microsoft.com/office/powerpoint/2010/main" val="16597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54"/>
                                        </p:tgtEl>
                                        <p:attrNameLst>
                                          <p:attrName>style.visibility</p:attrName>
                                        </p:attrNameLst>
                                      </p:cBhvr>
                                      <p:to>
                                        <p:strVal val="visible"/>
                                      </p:to>
                                    </p:set>
                                    <p:animEffect transition="in" filter="fade">
                                      <p:cBhvr>
                                        <p:cTn id="11" dur="5000"/>
                                        <p:tgtEl>
                                          <p:spTgt spid="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8"/>
          <p:cNvSpPr/>
          <p:nvPr/>
        </p:nvSpPr>
        <p:spPr>
          <a:xfrm>
            <a:off x="2279650" y="4381501"/>
            <a:ext cx="7632700" cy="1711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61" name="Google Shape;761;p98"/>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They Have Been Matched!</a:t>
            </a:r>
            <a:endParaRPr/>
          </a:p>
        </p:txBody>
      </p:sp>
      <p:sp>
        <p:nvSpPr>
          <p:cNvPr id="762" name="Google Shape;762;p98"/>
          <p:cNvSpPr/>
          <p:nvPr/>
        </p:nvSpPr>
        <p:spPr>
          <a:xfrm>
            <a:off x="2279651" y="1462089"/>
            <a:ext cx="3827463" cy="422275"/>
          </a:xfrm>
          <a:prstGeom prst="rect">
            <a:avLst/>
          </a:prstGeom>
          <a:noFill/>
          <a:ln>
            <a:noFill/>
          </a:ln>
        </p:spPr>
        <p:txBody>
          <a:bodyPr spcFirstLastPara="1" wrap="square" lIns="0" tIns="72000" rIns="0" bIns="72000" anchor="t"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Spin the wheel to select a </a:t>
            </a: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pronoun</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63" name="Google Shape;763;p98"/>
          <p:cNvPicPr preferRelativeResize="0"/>
          <p:nvPr/>
        </p:nvPicPr>
        <p:blipFill rotWithShape="1">
          <a:blip r:embed="rId3">
            <a:alphaModFix/>
          </a:blip>
          <a:srcRect/>
          <a:stretch/>
        </p:blipFill>
        <p:spPr>
          <a:xfrm>
            <a:off x="2343150" y="2019301"/>
            <a:ext cx="3644900" cy="3654425"/>
          </a:xfrm>
          <a:prstGeom prst="rect">
            <a:avLst/>
          </a:prstGeom>
          <a:noFill/>
          <a:ln>
            <a:noFill/>
          </a:ln>
        </p:spPr>
      </p:pic>
      <p:sp>
        <p:nvSpPr>
          <p:cNvPr id="764" name="Google Shape;764;p98"/>
          <p:cNvSpPr/>
          <p:nvPr/>
        </p:nvSpPr>
        <p:spPr>
          <a:xfrm rot="10800000">
            <a:off x="5894388" y="3724275"/>
            <a:ext cx="360362" cy="306388"/>
          </a:xfrm>
          <a:prstGeom prst="homePlate">
            <a:avLst>
              <a:gd name="adj" fmla="val 47878"/>
            </a:avLst>
          </a:prstGeom>
          <a:solidFill>
            <a:srgbClr val="92D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5" name="Google Shape;765;p98"/>
          <p:cNvSpPr/>
          <p:nvPr/>
        </p:nvSpPr>
        <p:spPr>
          <a:xfrm>
            <a:off x="6415089" y="1422401"/>
            <a:ext cx="1754187" cy="466725"/>
          </a:xfrm>
          <a:prstGeom prst="homePlate">
            <a:avLst>
              <a:gd name="adj" fmla="val 0"/>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Spin</a:t>
            </a:r>
            <a:endParaRPr kumimoji="0" sz="12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66" name="Google Shape;766;p98"/>
          <p:cNvSpPr/>
          <p:nvPr/>
        </p:nvSpPr>
        <p:spPr>
          <a:xfrm>
            <a:off x="5943601" y="4556126"/>
            <a:ext cx="3832225" cy="1376363"/>
          </a:xfrm>
          <a:prstGeom prst="rect">
            <a:avLst/>
          </a:prstGeom>
          <a:noFill/>
          <a:ln>
            <a:noFill/>
          </a:ln>
        </p:spPr>
        <p:txBody>
          <a:bodyPr spcFirstLastPara="1" wrap="square" lIns="0" tIns="72000" rIns="0" bIns="720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Spin the spinner to choose a </a:t>
            </a: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pronoun</a:t>
            </a: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 On your whiteboards, write your own sentences about this picture which include the pronoun the spinner has selected, and an alternative noun to avoid repetition.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98">
            <a:hlinkClick r:id="" action="ppaction://hlinkshowjump?jump=nextslide"/>
          </p:cNvPr>
          <p:cNvSpPr/>
          <p:nvPr/>
        </p:nvSpPr>
        <p:spPr>
          <a:xfrm>
            <a:off x="8307388" y="1422401"/>
            <a:ext cx="1604962" cy="461963"/>
          </a:xfrm>
          <a:prstGeom prst="homePlate">
            <a:avLst>
              <a:gd name="adj" fmla="val 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Next Slide</a:t>
            </a:r>
            <a:endParaRPr kumimoji="0" sz="12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768" name="Google Shape;768;p98"/>
          <p:cNvPicPr preferRelativeResize="0"/>
          <p:nvPr/>
        </p:nvPicPr>
        <p:blipFill rotWithShape="1">
          <a:blip r:embed="rId4">
            <a:alphaModFix/>
          </a:blip>
          <a:srcRect l="9412" t="13415"/>
          <a:stretch/>
        </p:blipFill>
        <p:spPr>
          <a:xfrm>
            <a:off x="6415088" y="1978026"/>
            <a:ext cx="3497262" cy="2225675"/>
          </a:xfrm>
          <a:prstGeom prst="rect">
            <a:avLst/>
          </a:prstGeom>
          <a:noFill/>
          <a:ln>
            <a:noFill/>
          </a:ln>
        </p:spPr>
      </p:pic>
    </p:spTree>
    <p:extLst>
      <p:ext uri="{BB962C8B-B14F-4D97-AF65-F5344CB8AC3E}">
        <p14:creationId xmlns:p14="http://schemas.microsoft.com/office/powerpoint/2010/main" val="265774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6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6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6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6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76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76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76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76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76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76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5000" fill="hold"/>
                                        <p:tgtEl>
                                          <p:spTgt spid="7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99"/>
          <p:cNvPicPr preferRelativeResize="0"/>
          <p:nvPr/>
        </p:nvPicPr>
        <p:blipFill rotWithShape="1">
          <a:blip r:embed="rId3">
            <a:alphaModFix/>
          </a:blip>
          <a:srcRect b="11435"/>
          <a:stretch/>
        </p:blipFill>
        <p:spPr>
          <a:xfrm>
            <a:off x="6415088" y="2019301"/>
            <a:ext cx="3497262" cy="2212975"/>
          </a:xfrm>
          <a:prstGeom prst="rect">
            <a:avLst/>
          </a:prstGeom>
          <a:noFill/>
          <a:ln>
            <a:noFill/>
          </a:ln>
        </p:spPr>
      </p:pic>
      <p:sp>
        <p:nvSpPr>
          <p:cNvPr id="774" name="Google Shape;774;p99"/>
          <p:cNvSpPr/>
          <p:nvPr/>
        </p:nvSpPr>
        <p:spPr>
          <a:xfrm>
            <a:off x="2279650" y="4381501"/>
            <a:ext cx="7632700" cy="1711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75" name="Google Shape;775;p99"/>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They Have Been Matched!</a:t>
            </a:r>
            <a:endParaRPr/>
          </a:p>
        </p:txBody>
      </p:sp>
      <p:pic>
        <p:nvPicPr>
          <p:cNvPr id="776" name="Google Shape;776;p99"/>
          <p:cNvPicPr preferRelativeResize="0"/>
          <p:nvPr/>
        </p:nvPicPr>
        <p:blipFill rotWithShape="1">
          <a:blip r:embed="rId4">
            <a:alphaModFix/>
          </a:blip>
          <a:srcRect/>
          <a:stretch/>
        </p:blipFill>
        <p:spPr>
          <a:xfrm>
            <a:off x="2343150" y="2019301"/>
            <a:ext cx="3644900" cy="3654425"/>
          </a:xfrm>
          <a:prstGeom prst="rect">
            <a:avLst/>
          </a:prstGeom>
          <a:noFill/>
          <a:ln>
            <a:noFill/>
          </a:ln>
        </p:spPr>
      </p:pic>
      <p:sp>
        <p:nvSpPr>
          <p:cNvPr id="777" name="Google Shape;777;p99"/>
          <p:cNvSpPr/>
          <p:nvPr/>
        </p:nvSpPr>
        <p:spPr>
          <a:xfrm rot="10800000">
            <a:off x="5894388" y="3724275"/>
            <a:ext cx="419100" cy="306388"/>
          </a:xfrm>
          <a:prstGeom prst="homePlate">
            <a:avLst>
              <a:gd name="adj" fmla="val 47878"/>
            </a:avLst>
          </a:prstGeom>
          <a:solidFill>
            <a:srgbClr val="92D050"/>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8" name="Google Shape;778;p99"/>
          <p:cNvSpPr/>
          <p:nvPr/>
        </p:nvSpPr>
        <p:spPr>
          <a:xfrm>
            <a:off x="2279651" y="1462089"/>
            <a:ext cx="3827463" cy="422275"/>
          </a:xfrm>
          <a:prstGeom prst="rect">
            <a:avLst/>
          </a:prstGeom>
          <a:noFill/>
          <a:ln>
            <a:noFill/>
          </a:ln>
        </p:spPr>
        <p:txBody>
          <a:bodyPr spcFirstLastPara="1" wrap="square" lIns="0" tIns="72000" rIns="0" bIns="72000" anchor="t" anchorCtr="0">
            <a:noAutofit/>
          </a:bodyPr>
          <a:lstStyle/>
          <a:p>
            <a:pPr marL="0" marR="0" lvl="0" indent="0" algn="l"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Spin the wheel to select a </a:t>
            </a: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pronoun</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99"/>
          <p:cNvSpPr/>
          <p:nvPr/>
        </p:nvSpPr>
        <p:spPr>
          <a:xfrm>
            <a:off x="6415089" y="1422401"/>
            <a:ext cx="1754187" cy="466725"/>
          </a:xfrm>
          <a:prstGeom prst="homePlate">
            <a:avLst>
              <a:gd name="adj" fmla="val 0"/>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Spin</a:t>
            </a:r>
            <a:endParaRPr kumimoji="0" sz="12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80" name="Google Shape;780;p99">
            <a:hlinkClick r:id="" action="ppaction://hlinkshowjump?jump=nextslide"/>
          </p:cNvPr>
          <p:cNvSpPr/>
          <p:nvPr/>
        </p:nvSpPr>
        <p:spPr>
          <a:xfrm>
            <a:off x="8307388" y="1422401"/>
            <a:ext cx="1604962" cy="461963"/>
          </a:xfrm>
          <a:prstGeom prst="homePlate">
            <a:avLst>
              <a:gd name="adj" fmla="val 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Next Slide</a:t>
            </a:r>
            <a:endParaRPr kumimoji="0" sz="12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781" name="Google Shape;781;p99"/>
          <p:cNvSpPr/>
          <p:nvPr/>
        </p:nvSpPr>
        <p:spPr>
          <a:xfrm>
            <a:off x="5943601" y="4556126"/>
            <a:ext cx="3832225" cy="1376363"/>
          </a:xfrm>
          <a:prstGeom prst="rect">
            <a:avLst/>
          </a:prstGeom>
          <a:noFill/>
          <a:ln>
            <a:noFill/>
          </a:ln>
        </p:spPr>
        <p:txBody>
          <a:bodyPr spcFirstLastPara="1" wrap="square" lIns="0" tIns="72000" rIns="0" bIns="720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Spin the spinner to choose a </a:t>
            </a:r>
            <a:r>
              <a:rPr kumimoji="0" lang="en-GB" sz="1600" b="1" i="0" u="none" strike="noStrike" kern="0" cap="none" spc="0" normalizeH="0" baseline="0" noProof="0">
                <a:ln>
                  <a:noFill/>
                </a:ln>
                <a:solidFill>
                  <a:srgbClr val="1C1C1C"/>
                </a:solidFill>
                <a:effectLst/>
                <a:uLnTx/>
                <a:uFillTx/>
                <a:latin typeface="Arial"/>
                <a:ea typeface="Arial"/>
                <a:cs typeface="Arial"/>
                <a:sym typeface="Arial"/>
              </a:rPr>
              <a:t>pronoun</a:t>
            </a:r>
            <a:r>
              <a:rPr kumimoji="0" lang="en-GB" sz="1600" b="0" i="0" u="none" strike="noStrike" kern="0" cap="none" spc="0" normalizeH="0" baseline="0" noProof="0">
                <a:ln>
                  <a:noFill/>
                </a:ln>
                <a:solidFill>
                  <a:srgbClr val="1C1C1C"/>
                </a:solidFill>
                <a:effectLst/>
                <a:uLnTx/>
                <a:uFillTx/>
                <a:latin typeface="Arial"/>
                <a:ea typeface="Arial"/>
                <a:cs typeface="Arial"/>
                <a:sym typeface="Arial"/>
              </a:rPr>
              <a:t>. On your whiteboards, write your own sentences about this picture which include the pronoun the spinner has selected, and an alternative noun to avoid repetition.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92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7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7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7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77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77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77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77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776"/>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77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5000" fill="hold"/>
                                        <p:tgtEl>
                                          <p:spTgt spid="7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931921" y="179815"/>
            <a:ext cx="4441370" cy="6668346"/>
          </a:xfrm>
          <a:prstGeom prst="rect">
            <a:avLst/>
          </a:prstGeom>
        </p:spPr>
      </p:pic>
    </p:spTree>
    <p:extLst>
      <p:ext uri="{BB962C8B-B14F-4D97-AF65-F5344CB8AC3E}">
        <p14:creationId xmlns:p14="http://schemas.microsoft.com/office/powerpoint/2010/main" val="141333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0"/>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Planning for a cold write</a:t>
            </a:r>
            <a:endParaRPr/>
          </a:p>
        </p:txBody>
      </p:sp>
      <p:sp>
        <p:nvSpPr>
          <p:cNvPr id="787" name="Google Shape;787;p100"/>
          <p:cNvSpPr txBox="1">
            <a:spLocks noGrp="1"/>
          </p:cNvSpPr>
          <p:nvPr>
            <p:ph type="body" idx="1"/>
          </p:nvPr>
        </p:nvSpPr>
        <p:spPr>
          <a:xfrm>
            <a:off x="913795" y="1732449"/>
            <a:ext cx="1035376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306000" algn="l" rtl="0">
              <a:spcBef>
                <a:spcPts val="0"/>
              </a:spcBef>
              <a:spcAft>
                <a:spcPts val="0"/>
              </a:spcAft>
              <a:buSzPts val="1400"/>
              <a:buChar char="◈"/>
            </a:pPr>
            <a:r>
              <a:rPr lang="en-GB"/>
              <a:t>Tomorrow you will complete a cold write.</a:t>
            </a:r>
            <a:endParaRPr/>
          </a:p>
          <a:p>
            <a:pPr marL="342900" lvl="0" indent="-217100" algn="l" rtl="0">
              <a:spcBef>
                <a:spcPts val="1000"/>
              </a:spcBef>
              <a:spcAft>
                <a:spcPts val="0"/>
              </a:spcAft>
              <a:buSzPts val="1400"/>
              <a:buNone/>
            </a:pPr>
            <a:endParaRPr/>
          </a:p>
          <a:p>
            <a:pPr marL="342900" lvl="0" indent="-306000" algn="l" rtl="0">
              <a:spcBef>
                <a:spcPts val="1000"/>
              </a:spcBef>
              <a:spcAft>
                <a:spcPts val="0"/>
              </a:spcAft>
              <a:buSzPts val="1400"/>
              <a:buChar char="◈"/>
            </a:pPr>
            <a:r>
              <a:rPr lang="en-GB"/>
              <a:t>This is a writing task to evaluate what you have learned so far.</a:t>
            </a:r>
            <a:endParaRPr/>
          </a:p>
          <a:p>
            <a:pPr marL="342900" lvl="0" indent="-217100" algn="l" rtl="0">
              <a:spcBef>
                <a:spcPts val="1000"/>
              </a:spcBef>
              <a:spcAft>
                <a:spcPts val="0"/>
              </a:spcAft>
              <a:buSzPts val="1400"/>
              <a:buNone/>
            </a:pPr>
            <a:endParaRPr/>
          </a:p>
          <a:p>
            <a:pPr marL="342900" lvl="0" indent="-306000" algn="l" rtl="0">
              <a:spcBef>
                <a:spcPts val="1000"/>
              </a:spcBef>
              <a:spcAft>
                <a:spcPts val="0"/>
              </a:spcAft>
              <a:buSzPts val="1400"/>
              <a:buChar char="◈"/>
            </a:pPr>
            <a:r>
              <a:rPr lang="en-GB"/>
              <a:t>You are going to write a </a:t>
            </a:r>
            <a:r>
              <a:rPr lang="en-GB" b="1" u="sng"/>
              <a:t>fictional</a:t>
            </a:r>
            <a:r>
              <a:rPr lang="en-GB"/>
              <a:t> story!!!</a:t>
            </a:r>
            <a:endParaRPr/>
          </a:p>
          <a:p>
            <a:pPr marL="342900" lvl="0" indent="-306000" algn="l" rtl="0">
              <a:spcBef>
                <a:spcPts val="1000"/>
              </a:spcBef>
              <a:spcAft>
                <a:spcPts val="0"/>
              </a:spcAft>
              <a:buSzPts val="1400"/>
              <a:buChar char="◈"/>
            </a:pPr>
            <a:r>
              <a:rPr lang="en-GB"/>
              <a:t>You will need to have a beginning, middle and end.</a:t>
            </a:r>
            <a:endParaRPr/>
          </a:p>
          <a:p>
            <a:pPr marL="342900" lvl="0" indent="-306000" algn="l" rtl="0">
              <a:spcBef>
                <a:spcPts val="1000"/>
              </a:spcBef>
              <a:spcAft>
                <a:spcPts val="0"/>
              </a:spcAft>
              <a:buSzPts val="1400"/>
              <a:buChar char="◈"/>
            </a:pPr>
            <a:r>
              <a:rPr lang="en-GB"/>
              <a:t>You need to remember to describe character and set effectively but make sure you don’t use all your time doing so.</a:t>
            </a:r>
            <a:endParaRPr/>
          </a:p>
        </p:txBody>
      </p:sp>
    </p:spTree>
    <p:extLst>
      <p:ext uri="{BB962C8B-B14F-4D97-AF65-F5344CB8AC3E}">
        <p14:creationId xmlns:p14="http://schemas.microsoft.com/office/powerpoint/2010/main" val="82774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01"/>
          <p:cNvSpPr txBox="1">
            <a:spLocks noGrp="1"/>
          </p:cNvSpPr>
          <p:nvPr>
            <p:ph type="title"/>
          </p:nvPr>
        </p:nvSpPr>
        <p:spPr>
          <a:xfrm>
            <a:off x="513745" y="42996"/>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To help you…</a:t>
            </a:r>
            <a:endParaRPr/>
          </a:p>
        </p:txBody>
      </p:sp>
      <p:sp>
        <p:nvSpPr>
          <p:cNvPr id="793" name="Google Shape;793;p101"/>
          <p:cNvSpPr txBox="1">
            <a:spLocks noGrp="1"/>
          </p:cNvSpPr>
          <p:nvPr>
            <p:ph type="body" idx="1"/>
          </p:nvPr>
        </p:nvSpPr>
        <p:spPr>
          <a:xfrm>
            <a:off x="789970" y="952163"/>
            <a:ext cx="10353762" cy="7631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306000" algn="l" rtl="0">
              <a:spcBef>
                <a:spcPts val="0"/>
              </a:spcBef>
              <a:spcAft>
                <a:spcPts val="0"/>
              </a:spcAft>
              <a:buSzPts val="1400"/>
              <a:buChar char="◈"/>
            </a:pPr>
            <a:r>
              <a:rPr lang="en-GB"/>
              <a:t>You are going to pick one of these pictures to set your story and inspire you with ideas.</a:t>
            </a:r>
            <a:endParaRPr/>
          </a:p>
        </p:txBody>
      </p:sp>
      <p:pic>
        <p:nvPicPr>
          <p:cNvPr id="794" name="Google Shape;794;p101"/>
          <p:cNvPicPr preferRelativeResize="0"/>
          <p:nvPr/>
        </p:nvPicPr>
        <p:blipFill rotWithShape="1">
          <a:blip r:embed="rId3">
            <a:alphaModFix/>
          </a:blip>
          <a:srcRect/>
          <a:stretch/>
        </p:blipFill>
        <p:spPr>
          <a:xfrm>
            <a:off x="138645" y="1528762"/>
            <a:ext cx="4300005" cy="3573938"/>
          </a:xfrm>
          <a:prstGeom prst="rect">
            <a:avLst/>
          </a:prstGeom>
          <a:noFill/>
          <a:ln>
            <a:noFill/>
          </a:ln>
        </p:spPr>
      </p:pic>
      <p:pic>
        <p:nvPicPr>
          <p:cNvPr id="795" name="Google Shape;795;p101"/>
          <p:cNvPicPr preferRelativeResize="0"/>
          <p:nvPr/>
        </p:nvPicPr>
        <p:blipFill rotWithShape="1">
          <a:blip r:embed="rId4">
            <a:alphaModFix/>
          </a:blip>
          <a:srcRect/>
          <a:stretch/>
        </p:blipFill>
        <p:spPr>
          <a:xfrm>
            <a:off x="7627475" y="1457122"/>
            <a:ext cx="4425880" cy="2957513"/>
          </a:xfrm>
          <a:prstGeom prst="rect">
            <a:avLst/>
          </a:prstGeom>
          <a:noFill/>
          <a:ln>
            <a:noFill/>
          </a:ln>
        </p:spPr>
      </p:pic>
      <p:pic>
        <p:nvPicPr>
          <p:cNvPr id="796" name="Google Shape;796;p101"/>
          <p:cNvPicPr preferRelativeResize="0"/>
          <p:nvPr/>
        </p:nvPicPr>
        <p:blipFill rotWithShape="1">
          <a:blip r:embed="rId5">
            <a:alphaModFix/>
          </a:blip>
          <a:srcRect/>
          <a:stretch/>
        </p:blipFill>
        <p:spPr>
          <a:xfrm>
            <a:off x="4323325" y="1712767"/>
            <a:ext cx="3419475" cy="1933575"/>
          </a:xfrm>
          <a:prstGeom prst="rect">
            <a:avLst/>
          </a:prstGeom>
          <a:noFill/>
          <a:ln>
            <a:noFill/>
          </a:ln>
        </p:spPr>
      </p:pic>
      <p:pic>
        <p:nvPicPr>
          <p:cNvPr id="797" name="Google Shape;797;p101"/>
          <p:cNvPicPr preferRelativeResize="0"/>
          <p:nvPr/>
        </p:nvPicPr>
        <p:blipFill rotWithShape="1">
          <a:blip r:embed="rId6">
            <a:alphaModFix/>
          </a:blip>
          <a:srcRect/>
          <a:stretch/>
        </p:blipFill>
        <p:spPr>
          <a:xfrm>
            <a:off x="4036388" y="3921595"/>
            <a:ext cx="3916990" cy="2730220"/>
          </a:xfrm>
          <a:prstGeom prst="rect">
            <a:avLst/>
          </a:prstGeom>
          <a:noFill/>
          <a:ln>
            <a:noFill/>
          </a:ln>
        </p:spPr>
      </p:pic>
    </p:spTree>
    <p:extLst>
      <p:ext uri="{BB962C8B-B14F-4D97-AF65-F5344CB8AC3E}">
        <p14:creationId xmlns:p14="http://schemas.microsoft.com/office/powerpoint/2010/main" val="254327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8"/>
        <p:cNvGrpSpPr/>
        <p:nvPr/>
      </p:nvGrpSpPr>
      <p:grpSpPr>
        <a:xfrm>
          <a:off x="0" y="0"/>
          <a:ext cx="0" cy="0"/>
          <a:chOff x="0" y="0"/>
          <a:chExt cx="0" cy="0"/>
        </a:xfrm>
      </p:grpSpPr>
      <p:pic>
        <p:nvPicPr>
          <p:cNvPr id="569" name="Google Shape;569;p85"/>
          <p:cNvPicPr preferRelativeResize="0"/>
          <p:nvPr/>
        </p:nvPicPr>
        <p:blipFill rotWithShape="1">
          <a:blip r:embed="rId4">
            <a:alphaModFix amt="35000"/>
          </a:blip>
          <a:srcRect t="25000"/>
          <a:stretch/>
        </p:blipFill>
        <p:spPr>
          <a:xfrm>
            <a:off x="20" y="10"/>
            <a:ext cx="12191980" cy="6857990"/>
          </a:xfrm>
          <a:prstGeom prst="rect">
            <a:avLst/>
          </a:prstGeom>
          <a:noFill/>
          <a:ln>
            <a:noFill/>
          </a:ln>
        </p:spPr>
      </p:pic>
      <p:sp>
        <p:nvSpPr>
          <p:cNvPr id="570" name="Google Shape;570;p85"/>
          <p:cNvSpPr txBox="1">
            <a:spLocks noGrp="1"/>
          </p:cNvSpPr>
          <p:nvPr>
            <p:ph type="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5400"/>
              <a:buFont typeface="Lustria"/>
              <a:buNone/>
            </a:pPr>
            <a:r>
              <a:rPr lang="en-GB" sz="5400"/>
              <a:t>SPaG</a:t>
            </a:r>
            <a:endParaRPr/>
          </a:p>
        </p:txBody>
      </p:sp>
      <p:sp>
        <p:nvSpPr>
          <p:cNvPr id="571" name="Google Shape;571;p85"/>
          <p:cNvSpPr txBox="1">
            <a:spLocks noGrp="1"/>
          </p:cNvSpPr>
          <p:nvPr>
            <p:ph type="body" idx="1"/>
          </p:nvPr>
        </p:nvSpPr>
        <p:spPr>
          <a:xfrm>
            <a:off x="1370693" y="359833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n-GB">
                <a:solidFill>
                  <a:schemeClr val="lt1"/>
                </a:solidFill>
              </a:rPr>
              <a:t>Using Pronouns to avoid repetition .</a:t>
            </a:r>
            <a:endParaRPr/>
          </a:p>
        </p:txBody>
      </p:sp>
    </p:spTree>
    <p:extLst>
      <p:ext uri="{BB962C8B-B14F-4D97-AF65-F5344CB8AC3E}">
        <p14:creationId xmlns:p14="http://schemas.microsoft.com/office/powerpoint/2010/main" val="368927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2"/>
          <p:cNvSpPr txBox="1">
            <a:spLocks noGrp="1"/>
          </p:cNvSpPr>
          <p:nvPr>
            <p:ph type="title"/>
          </p:nvPr>
        </p:nvSpPr>
        <p:spPr>
          <a:xfrm>
            <a:off x="913795" y="254416"/>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In your planning use a Spider Diagram</a:t>
            </a:r>
            <a:endParaRPr/>
          </a:p>
        </p:txBody>
      </p:sp>
      <p:sp>
        <p:nvSpPr>
          <p:cNvPr id="803" name="Google Shape;803;p102"/>
          <p:cNvSpPr txBox="1">
            <a:spLocks noGrp="1"/>
          </p:cNvSpPr>
          <p:nvPr>
            <p:ph type="body" idx="1"/>
          </p:nvPr>
        </p:nvSpPr>
        <p:spPr>
          <a:xfrm>
            <a:off x="913795" y="1732449"/>
            <a:ext cx="1035376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217100" algn="l" rtl="0">
              <a:spcBef>
                <a:spcPts val="0"/>
              </a:spcBef>
              <a:spcAft>
                <a:spcPts val="0"/>
              </a:spcAft>
              <a:buSzPts val="1400"/>
              <a:buNone/>
            </a:pPr>
            <a:endParaRPr/>
          </a:p>
        </p:txBody>
      </p:sp>
      <p:sp>
        <p:nvSpPr>
          <p:cNvPr id="804" name="Google Shape;804;p102"/>
          <p:cNvSpPr/>
          <p:nvPr/>
        </p:nvSpPr>
        <p:spPr>
          <a:xfrm>
            <a:off x="5095320" y="3019935"/>
            <a:ext cx="2122226" cy="1707378"/>
          </a:xfrm>
          <a:prstGeom prst="ellipse">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My Fictional Story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02"/>
          <p:cNvSpPr/>
          <p:nvPr/>
        </p:nvSpPr>
        <p:spPr>
          <a:xfrm>
            <a:off x="9203428" y="3234432"/>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How does the story fix itself when the big event happens?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02"/>
          <p:cNvSpPr/>
          <p:nvPr/>
        </p:nvSpPr>
        <p:spPr>
          <a:xfrm>
            <a:off x="612558" y="3284368"/>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What happens in the Middle?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02"/>
          <p:cNvSpPr/>
          <p:nvPr/>
        </p:nvSpPr>
        <p:spPr>
          <a:xfrm>
            <a:off x="578990" y="1510601"/>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What happens in the Beginning?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Lustria"/>
              <a:ea typeface="Lustria"/>
              <a:cs typeface="Lustria"/>
              <a:sym typeface="Lustria"/>
            </a:endParaRPr>
          </a:p>
        </p:txBody>
      </p:sp>
      <p:sp>
        <p:nvSpPr>
          <p:cNvPr id="808" name="Google Shape;808;p102"/>
          <p:cNvSpPr/>
          <p:nvPr/>
        </p:nvSpPr>
        <p:spPr>
          <a:xfrm>
            <a:off x="4909352" y="1455855"/>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What is the big event that happens in your story?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102"/>
          <p:cNvSpPr/>
          <p:nvPr/>
        </p:nvSpPr>
        <p:spPr>
          <a:xfrm>
            <a:off x="669730" y="5304407"/>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What happens in the End?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Lustria"/>
              <a:ea typeface="Lustria"/>
              <a:cs typeface="Lustria"/>
              <a:sym typeface="Lustria"/>
            </a:endParaRPr>
          </a:p>
        </p:txBody>
      </p:sp>
      <p:sp>
        <p:nvSpPr>
          <p:cNvPr id="810" name="Google Shape;810;p102"/>
          <p:cNvSpPr/>
          <p:nvPr/>
        </p:nvSpPr>
        <p:spPr>
          <a:xfrm>
            <a:off x="5074605" y="5380045"/>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Where is it set?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02"/>
          <p:cNvSpPr/>
          <p:nvPr/>
        </p:nvSpPr>
        <p:spPr>
          <a:xfrm>
            <a:off x="9203428" y="5380045"/>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Characters (names and traits)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02"/>
          <p:cNvSpPr/>
          <p:nvPr/>
        </p:nvSpPr>
        <p:spPr>
          <a:xfrm>
            <a:off x="9203428" y="1455855"/>
            <a:ext cx="2308194" cy="1278384"/>
          </a:xfrm>
          <a:prstGeom prst="rect">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FFFFFF"/>
                </a:solidFill>
                <a:effectLst/>
                <a:uLnTx/>
                <a:uFillTx/>
                <a:latin typeface="Lustria"/>
                <a:ea typeface="Lustria"/>
                <a:cs typeface="Lustria"/>
                <a:sym typeface="Lustria"/>
              </a:rPr>
              <a:t>Genre – Adventure, Mystery, Action etc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1773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6"/>
        <p:cNvGrpSpPr/>
        <p:nvPr/>
      </p:nvGrpSpPr>
      <p:grpSpPr>
        <a:xfrm>
          <a:off x="0" y="0"/>
          <a:ext cx="0" cy="0"/>
          <a:chOff x="0" y="0"/>
          <a:chExt cx="0" cy="0"/>
        </a:xfrm>
      </p:grpSpPr>
      <p:sp>
        <p:nvSpPr>
          <p:cNvPr id="817" name="Google Shape;817;p103"/>
          <p:cNvSpPr txBox="1">
            <a:spLocks noGrp="1"/>
          </p:cNvSpPr>
          <p:nvPr>
            <p:ph type="title"/>
          </p:nvPr>
        </p:nvSpPr>
        <p:spPr>
          <a:xfrm>
            <a:off x="5369441" y="1233378"/>
            <a:ext cx="5441285" cy="236496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5400"/>
              <a:buFont typeface="Lustria"/>
              <a:buNone/>
            </a:pPr>
            <a:r>
              <a:rPr lang="en-GB" sz="5400"/>
              <a:t>Break</a:t>
            </a:r>
            <a:endParaRPr/>
          </a:p>
        </p:txBody>
      </p:sp>
      <p:pic>
        <p:nvPicPr>
          <p:cNvPr id="818" name="Google Shape;818;p103"/>
          <p:cNvPicPr preferRelativeResize="0"/>
          <p:nvPr/>
        </p:nvPicPr>
        <p:blipFill rotWithShape="1">
          <a:blip r:embed="rId4">
            <a:alphaModFix/>
          </a:blip>
          <a:srcRect t="964" r="2806" b="1446"/>
          <a:stretch/>
        </p:blipFill>
        <p:spPr>
          <a:xfrm>
            <a:off x="-10649" y="1"/>
            <a:ext cx="4690532" cy="6858000"/>
          </a:xfrm>
          <a:prstGeom prst="rect">
            <a:avLst/>
          </a:prstGeom>
          <a:noFill/>
          <a:ln>
            <a:noFill/>
          </a:ln>
        </p:spPr>
      </p:pic>
      <p:pic>
        <p:nvPicPr>
          <p:cNvPr id="819" name="Google Shape;819;p103" descr="Coffee"/>
          <p:cNvPicPr preferRelativeResize="0"/>
          <p:nvPr/>
        </p:nvPicPr>
        <p:blipFill rotWithShape="1">
          <a:blip r:embed="rId5">
            <a:alphaModFix/>
          </a:blip>
          <a:srcRect/>
          <a:stretch/>
        </p:blipFill>
        <p:spPr>
          <a:xfrm>
            <a:off x="643339" y="1427660"/>
            <a:ext cx="3551912" cy="3551912"/>
          </a:xfrm>
          <a:prstGeom prst="rect">
            <a:avLst/>
          </a:prstGeom>
          <a:noFill/>
          <a:ln>
            <a:noFill/>
          </a:ln>
        </p:spPr>
      </p:pic>
    </p:spTree>
    <p:extLst>
      <p:ext uri="{BB962C8B-B14F-4D97-AF65-F5344CB8AC3E}">
        <p14:creationId xmlns:p14="http://schemas.microsoft.com/office/powerpoint/2010/main" val="110066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 stop Method…</a:t>
            </a:r>
            <a:endParaRPr lang="en-GB" dirty="0"/>
          </a:p>
        </p:txBody>
      </p:sp>
      <p:sp>
        <p:nvSpPr>
          <p:cNvPr id="3" name="Text Placeholder 2"/>
          <p:cNvSpPr>
            <a:spLocks noGrp="1"/>
          </p:cNvSpPr>
          <p:nvPr>
            <p:ph type="body" idx="1"/>
          </p:nvPr>
        </p:nvSpPr>
        <p:spPr>
          <a:xfrm>
            <a:off x="913795" y="1732449"/>
            <a:ext cx="10353762" cy="4626787"/>
          </a:xfrm>
        </p:spPr>
        <p:txBody>
          <a:bodyPr/>
          <a:lstStyle/>
          <a:p>
            <a:r>
              <a:rPr lang="en-GB" dirty="0" smtClean="0"/>
              <a:t>Yesterday we were able to identify the multiples of a specific number but we found it hard to check our answer using the bus stop method.</a:t>
            </a:r>
          </a:p>
          <a:p>
            <a:endParaRPr lang="en-GB" dirty="0"/>
          </a:p>
          <a:p>
            <a:r>
              <a:rPr lang="en-GB" dirty="0" smtClean="0"/>
              <a:t>Let’s refresh our memory from Y4 and complete some together before we start looking at Factors.</a:t>
            </a:r>
          </a:p>
          <a:p>
            <a:endParaRPr lang="en-GB" dirty="0"/>
          </a:p>
          <a:p>
            <a:r>
              <a:rPr lang="en-GB" sz="3200" dirty="0" smtClean="0"/>
              <a:t>88 ÷ 8 =                                45 ÷ 9 =</a:t>
            </a:r>
          </a:p>
          <a:p>
            <a:r>
              <a:rPr lang="en-GB" sz="3200" dirty="0" smtClean="0"/>
              <a:t>96 ÷ 2 =                                50 ÷ 10 = </a:t>
            </a:r>
          </a:p>
          <a:p>
            <a:r>
              <a:rPr lang="en-GB" sz="3200" dirty="0" smtClean="0"/>
              <a:t>54 ÷ 3 =                                  144 ÷ 12 =</a:t>
            </a:r>
          </a:p>
          <a:p>
            <a:r>
              <a:rPr lang="en-GB" sz="3200" dirty="0" smtClean="0"/>
              <a:t>85 ÷ 5 =</a:t>
            </a:r>
            <a:endParaRPr lang="en-GB" sz="3200" dirty="0"/>
          </a:p>
          <a:p>
            <a:endParaRPr lang="en-GB" dirty="0"/>
          </a:p>
          <a:p>
            <a:endParaRPr lang="en-GB" dirty="0"/>
          </a:p>
          <a:p>
            <a:endParaRPr lang="en-GB" dirty="0"/>
          </a:p>
        </p:txBody>
      </p:sp>
    </p:spTree>
    <p:extLst>
      <p:ext uri="{BB962C8B-B14F-4D97-AF65-F5344CB8AC3E}">
        <p14:creationId xmlns:p14="http://schemas.microsoft.com/office/powerpoint/2010/main" val="337332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3"/>
        <p:cNvGrpSpPr/>
        <p:nvPr/>
      </p:nvGrpSpPr>
      <p:grpSpPr>
        <a:xfrm>
          <a:off x="0" y="0"/>
          <a:ext cx="0" cy="0"/>
          <a:chOff x="0" y="0"/>
          <a:chExt cx="0" cy="0"/>
        </a:xfrm>
      </p:grpSpPr>
      <p:sp>
        <p:nvSpPr>
          <p:cNvPr id="824" name="Google Shape;824;p104"/>
          <p:cNvSpPr txBox="1">
            <a:spLocks noGrp="1"/>
          </p:cNvSpPr>
          <p:nvPr>
            <p:ph type="title"/>
          </p:nvPr>
        </p:nvSpPr>
        <p:spPr>
          <a:xfrm>
            <a:off x="5279472" y="609600"/>
            <a:ext cx="5844759"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Maths</a:t>
            </a:r>
            <a:endParaRPr/>
          </a:p>
        </p:txBody>
      </p:sp>
      <p:pic>
        <p:nvPicPr>
          <p:cNvPr id="825" name="Google Shape;825;p104"/>
          <p:cNvPicPr preferRelativeResize="0"/>
          <p:nvPr/>
        </p:nvPicPr>
        <p:blipFill rotWithShape="1">
          <a:blip r:embed="rId4">
            <a:alphaModFix/>
          </a:blip>
          <a:srcRect t="964" r="2806" b="1446"/>
          <a:stretch/>
        </p:blipFill>
        <p:spPr>
          <a:xfrm>
            <a:off x="-10650" y="1"/>
            <a:ext cx="4966697" cy="6858000"/>
          </a:xfrm>
          <a:prstGeom prst="rect">
            <a:avLst/>
          </a:prstGeom>
          <a:noFill/>
          <a:ln>
            <a:noFill/>
          </a:ln>
        </p:spPr>
      </p:pic>
      <p:pic>
        <p:nvPicPr>
          <p:cNvPr id="826" name="Google Shape;826;p104" descr="Mathematics"/>
          <p:cNvPicPr preferRelativeResize="0"/>
          <p:nvPr/>
        </p:nvPicPr>
        <p:blipFill rotWithShape="1">
          <a:blip r:embed="rId5">
            <a:alphaModFix/>
          </a:blip>
          <a:srcRect/>
          <a:stretch/>
        </p:blipFill>
        <p:spPr>
          <a:xfrm>
            <a:off x="632815" y="1193554"/>
            <a:ext cx="4003193" cy="4003193"/>
          </a:xfrm>
          <a:prstGeom prst="rect">
            <a:avLst/>
          </a:prstGeom>
          <a:noFill/>
          <a:ln>
            <a:noFill/>
          </a:ln>
        </p:spPr>
      </p:pic>
      <p:sp>
        <p:nvSpPr>
          <p:cNvPr id="827" name="Google Shape;827;p104"/>
          <p:cNvSpPr txBox="1">
            <a:spLocks noGrp="1"/>
          </p:cNvSpPr>
          <p:nvPr>
            <p:ph type="body" idx="1"/>
          </p:nvPr>
        </p:nvSpPr>
        <p:spPr>
          <a:xfrm>
            <a:off x="5279472" y="1828801"/>
            <a:ext cx="5844760" cy="3866048"/>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342900" lvl="0" indent="-306000" algn="l" rtl="0">
              <a:spcBef>
                <a:spcPts val="0"/>
              </a:spcBef>
              <a:spcAft>
                <a:spcPts val="0"/>
              </a:spcAft>
              <a:buSzPts val="2240"/>
              <a:buChar char="◈"/>
            </a:pPr>
            <a:r>
              <a:rPr lang="en-GB" sz="3200"/>
              <a:t>Factors – I can identify factors and understand their relationship with multiplication and division.</a:t>
            </a:r>
            <a:endParaRPr/>
          </a:p>
        </p:txBody>
      </p:sp>
    </p:spTree>
    <p:extLst>
      <p:ext uri="{BB962C8B-B14F-4D97-AF65-F5344CB8AC3E}">
        <p14:creationId xmlns:p14="http://schemas.microsoft.com/office/powerpoint/2010/main" val="144986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Tree>
    <p:extLst>
      <p:ext uri="{BB962C8B-B14F-4D97-AF65-F5344CB8AC3E}">
        <p14:creationId xmlns:p14="http://schemas.microsoft.com/office/powerpoint/2010/main" val="424813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6"/>
          <p:cNvSpPr txBox="1"/>
          <p:nvPr/>
        </p:nvSpPr>
        <p:spPr>
          <a:xfrm>
            <a:off x="2219550" y="334777"/>
            <a:ext cx="7497474" cy="5262979"/>
          </a:xfrm>
          <a:prstGeom prst="rect">
            <a:avLst/>
          </a:prstGeom>
          <a:blipFill rotWithShape="1">
            <a:blip r:embed="rId3">
              <a:alphaModFix/>
            </a:blip>
            <a:stretch>
              <a:fillRect l="-1706" t="-1274" b="-2431"/>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41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7"/>
          <p:cNvSpPr txBox="1"/>
          <p:nvPr/>
        </p:nvSpPr>
        <p:spPr>
          <a:xfrm>
            <a:off x="2219550" y="334777"/>
            <a:ext cx="7497474" cy="5262979"/>
          </a:xfrm>
          <a:prstGeom prst="rect">
            <a:avLst/>
          </a:prstGeom>
          <a:blipFill rotWithShape="1">
            <a:blip r:embed="rId3">
              <a:alphaModFix/>
            </a:blip>
            <a:stretch>
              <a:fillRect l="-1706" t="-1274" b="-2431"/>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107"/>
          <p:cNvSpPr txBox="1"/>
          <p:nvPr/>
        </p:nvSpPr>
        <p:spPr>
          <a:xfrm>
            <a:off x="4521872" y="761654"/>
            <a:ext cx="655169"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4472C4"/>
                </a:solidFill>
                <a:effectLst/>
                <a:uLnTx/>
                <a:uFillTx/>
                <a:latin typeface="Calibri"/>
                <a:ea typeface="Calibri"/>
                <a:cs typeface="Calibri"/>
                <a:sym typeface="Calibri"/>
              </a:rPr>
              <a:t>40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07"/>
          <p:cNvSpPr txBox="1"/>
          <p:nvPr/>
        </p:nvSpPr>
        <p:spPr>
          <a:xfrm>
            <a:off x="2779742" y="3759602"/>
            <a:ext cx="65516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07"/>
          <p:cNvSpPr txBox="1"/>
          <p:nvPr/>
        </p:nvSpPr>
        <p:spPr>
          <a:xfrm>
            <a:off x="3978196" y="5025134"/>
            <a:ext cx="65516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07"/>
          <p:cNvSpPr/>
          <p:nvPr/>
        </p:nvSpPr>
        <p:spPr>
          <a:xfrm>
            <a:off x="3097053" y="2939583"/>
            <a:ext cx="596973" cy="450821"/>
          </a:xfrm>
          <a:prstGeom prst="roundRect">
            <a:avLst>
              <a:gd name="adj" fmla="val 16667"/>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40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5"/>
                                        </p:tgtEl>
                                        <p:attrNameLst>
                                          <p:attrName>style.visibility</p:attrName>
                                        </p:attrNameLst>
                                      </p:cBhvr>
                                      <p:to>
                                        <p:strVal val="visible"/>
                                      </p:to>
                                    </p:set>
                                    <p:animEffect transition="in" filter="fade">
                                      <p:cBhvr>
                                        <p:cTn id="12" dur="500"/>
                                        <p:tgtEl>
                                          <p:spTgt spid="8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3"/>
                                        </p:tgtEl>
                                        <p:attrNameLst>
                                          <p:attrName>style.visibility</p:attrName>
                                        </p:attrNameLst>
                                      </p:cBhvr>
                                      <p:to>
                                        <p:strVal val="visible"/>
                                      </p:to>
                                    </p:set>
                                    <p:animEffect transition="in" filter="fade">
                                      <p:cBhvr>
                                        <p:cTn id="17" dur="500"/>
                                        <p:tgtEl>
                                          <p:spTgt spid="8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4"/>
                                        </p:tgtEl>
                                        <p:attrNameLst>
                                          <p:attrName>style.visibility</p:attrName>
                                        </p:attrNameLst>
                                      </p:cBhvr>
                                      <p:to>
                                        <p:strVal val="visible"/>
                                      </p:to>
                                    </p:set>
                                    <p:animEffect transition="in" filter="fade">
                                      <p:cBhvr>
                                        <p:cTn id="22"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08"/>
          <p:cNvSpPr/>
          <p:nvPr/>
        </p:nvSpPr>
        <p:spPr>
          <a:xfrm>
            <a:off x="4465942" y="1048142"/>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1" name="Google Shape;851;p108"/>
          <p:cNvSpPr txBox="1"/>
          <p:nvPr/>
        </p:nvSpPr>
        <p:spPr>
          <a:xfrm>
            <a:off x="2678358" y="417191"/>
            <a:ext cx="2972600"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What is a factor?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08"/>
          <p:cNvSpPr/>
          <p:nvPr/>
        </p:nvSpPr>
        <p:spPr>
          <a:xfrm>
            <a:off x="5482342" y="1048142"/>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3" name="Google Shape;853;p108"/>
          <p:cNvSpPr/>
          <p:nvPr/>
        </p:nvSpPr>
        <p:spPr>
          <a:xfrm>
            <a:off x="6517844" y="1048142"/>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4" name="Google Shape;854;p108"/>
          <p:cNvSpPr/>
          <p:nvPr/>
        </p:nvSpPr>
        <p:spPr>
          <a:xfrm>
            <a:off x="4465942" y="20714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5" name="Google Shape;855;p108"/>
          <p:cNvSpPr/>
          <p:nvPr/>
        </p:nvSpPr>
        <p:spPr>
          <a:xfrm>
            <a:off x="5482342" y="20714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6" name="Google Shape;856;p108"/>
          <p:cNvSpPr/>
          <p:nvPr/>
        </p:nvSpPr>
        <p:spPr>
          <a:xfrm>
            <a:off x="6517844" y="20714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7" name="Google Shape;857;p108"/>
          <p:cNvSpPr/>
          <p:nvPr/>
        </p:nvSpPr>
        <p:spPr>
          <a:xfrm>
            <a:off x="4281211" y="968494"/>
            <a:ext cx="3272188"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8" name="Google Shape;858;p108"/>
          <p:cNvSpPr/>
          <p:nvPr/>
        </p:nvSpPr>
        <p:spPr>
          <a:xfrm>
            <a:off x="4285948" y="1992410"/>
            <a:ext cx="3272188"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9" name="Google Shape;859;p108"/>
          <p:cNvSpPr txBox="1"/>
          <p:nvPr/>
        </p:nvSpPr>
        <p:spPr>
          <a:xfrm>
            <a:off x="2929350" y="3325969"/>
            <a:ext cx="402049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 rows of 3 are equal to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08"/>
          <p:cNvSpPr txBox="1"/>
          <p:nvPr/>
        </p:nvSpPr>
        <p:spPr>
          <a:xfrm>
            <a:off x="7135590" y="3325969"/>
            <a:ext cx="201621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3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08"/>
          <p:cNvSpPr/>
          <p:nvPr/>
        </p:nvSpPr>
        <p:spPr>
          <a:xfrm rot="5400000">
            <a:off x="3867306" y="1486422"/>
            <a:ext cx="2035275"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2" name="Google Shape;862;p108"/>
          <p:cNvSpPr/>
          <p:nvPr/>
        </p:nvSpPr>
        <p:spPr>
          <a:xfrm rot="5400000">
            <a:off x="4904405" y="1486422"/>
            <a:ext cx="2035275"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3" name="Google Shape;863;p108"/>
          <p:cNvSpPr/>
          <p:nvPr/>
        </p:nvSpPr>
        <p:spPr>
          <a:xfrm rot="5400000">
            <a:off x="5957270" y="1483229"/>
            <a:ext cx="2035275"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4" name="Google Shape;864;p108"/>
          <p:cNvSpPr txBox="1"/>
          <p:nvPr/>
        </p:nvSpPr>
        <p:spPr>
          <a:xfrm>
            <a:off x="2625202" y="4095560"/>
            <a:ext cx="462878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3 columns of 2 are equal to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08"/>
          <p:cNvSpPr txBox="1"/>
          <p:nvPr/>
        </p:nvSpPr>
        <p:spPr>
          <a:xfrm>
            <a:off x="7135590" y="4085083"/>
            <a:ext cx="201621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3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2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08"/>
          <p:cNvSpPr txBox="1"/>
          <p:nvPr/>
        </p:nvSpPr>
        <p:spPr>
          <a:xfrm>
            <a:off x="4118944" y="4758672"/>
            <a:ext cx="557763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2 and 3 are factors of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67" name="Google Shape;867;p108"/>
          <p:cNvPicPr preferRelativeResize="0"/>
          <p:nvPr/>
        </p:nvPicPr>
        <p:blipFill rotWithShape="1">
          <a:blip r:embed="rId3">
            <a:alphaModFix/>
          </a:blip>
          <a:srcRect/>
          <a:stretch/>
        </p:blipFill>
        <p:spPr>
          <a:xfrm>
            <a:off x="8778282" y="5058739"/>
            <a:ext cx="747045" cy="747045"/>
          </a:xfrm>
          <a:prstGeom prst="rect">
            <a:avLst/>
          </a:prstGeom>
          <a:noFill/>
          <a:ln>
            <a:noFill/>
          </a:ln>
        </p:spPr>
      </p:pic>
      <p:sp>
        <p:nvSpPr>
          <p:cNvPr id="868" name="Google Shape;868;p108"/>
          <p:cNvSpPr txBox="1"/>
          <p:nvPr/>
        </p:nvSpPr>
        <p:spPr>
          <a:xfrm>
            <a:off x="7081125" y="5201428"/>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08"/>
          <p:cNvSpPr txBox="1"/>
          <p:nvPr/>
        </p:nvSpPr>
        <p:spPr>
          <a:xfrm>
            <a:off x="2435684" y="5577598"/>
            <a:ext cx="5007824"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Are there any other factors of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9864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500"/>
                                        <p:tgtEl>
                                          <p:spTgt spid="850"/>
                                        </p:tgtEl>
                                      </p:cBhvr>
                                    </p:animEffect>
                                  </p:childTnLst>
                                </p:cTn>
                              </p:par>
                              <p:par>
                                <p:cTn id="8" presetID="10" presetClass="entr" presetSubtype="0" fill="hold" nodeType="withEffect">
                                  <p:stCondLst>
                                    <p:cond delay="0"/>
                                  </p:stCondLst>
                                  <p:childTnLst>
                                    <p:set>
                                      <p:cBhvr>
                                        <p:cTn id="9" dur="1" fill="hold">
                                          <p:stCondLst>
                                            <p:cond delay="0"/>
                                          </p:stCondLst>
                                        </p:cTn>
                                        <p:tgtEl>
                                          <p:spTgt spid="852"/>
                                        </p:tgtEl>
                                        <p:attrNameLst>
                                          <p:attrName>style.visibility</p:attrName>
                                        </p:attrNameLst>
                                      </p:cBhvr>
                                      <p:to>
                                        <p:strVal val="visible"/>
                                      </p:to>
                                    </p:set>
                                    <p:animEffect transition="in" filter="fade">
                                      <p:cBhvr>
                                        <p:cTn id="10" dur="500"/>
                                        <p:tgtEl>
                                          <p:spTgt spid="852"/>
                                        </p:tgtEl>
                                      </p:cBhvr>
                                    </p:animEffect>
                                  </p:childTnLst>
                                </p:cTn>
                              </p:par>
                              <p:par>
                                <p:cTn id="11" presetID="10" presetClass="entr" presetSubtype="0" fill="hold" nodeType="withEffect">
                                  <p:stCondLst>
                                    <p:cond delay="0"/>
                                  </p:stCondLst>
                                  <p:childTnLst>
                                    <p:set>
                                      <p:cBhvr>
                                        <p:cTn id="12" dur="1" fill="hold">
                                          <p:stCondLst>
                                            <p:cond delay="0"/>
                                          </p:stCondLst>
                                        </p:cTn>
                                        <p:tgtEl>
                                          <p:spTgt spid="853"/>
                                        </p:tgtEl>
                                        <p:attrNameLst>
                                          <p:attrName>style.visibility</p:attrName>
                                        </p:attrNameLst>
                                      </p:cBhvr>
                                      <p:to>
                                        <p:strVal val="visible"/>
                                      </p:to>
                                    </p:set>
                                    <p:animEffect transition="in" filter="fade">
                                      <p:cBhvr>
                                        <p:cTn id="13" dur="500"/>
                                        <p:tgtEl>
                                          <p:spTgt spid="853"/>
                                        </p:tgtEl>
                                      </p:cBhvr>
                                    </p:animEffect>
                                  </p:childTnLst>
                                </p:cTn>
                              </p:par>
                              <p:par>
                                <p:cTn id="14" presetID="10" presetClass="entr" presetSubtype="0" fill="hold" nodeType="withEffect">
                                  <p:stCondLst>
                                    <p:cond delay="0"/>
                                  </p:stCondLst>
                                  <p:childTnLst>
                                    <p:set>
                                      <p:cBhvr>
                                        <p:cTn id="15" dur="1" fill="hold">
                                          <p:stCondLst>
                                            <p:cond delay="0"/>
                                          </p:stCondLst>
                                        </p:cTn>
                                        <p:tgtEl>
                                          <p:spTgt spid="854"/>
                                        </p:tgtEl>
                                        <p:attrNameLst>
                                          <p:attrName>style.visibility</p:attrName>
                                        </p:attrNameLst>
                                      </p:cBhvr>
                                      <p:to>
                                        <p:strVal val="visible"/>
                                      </p:to>
                                    </p:set>
                                    <p:animEffect transition="in" filter="fade">
                                      <p:cBhvr>
                                        <p:cTn id="16" dur="500"/>
                                        <p:tgtEl>
                                          <p:spTgt spid="854"/>
                                        </p:tgtEl>
                                      </p:cBhvr>
                                    </p:animEffect>
                                  </p:childTnLst>
                                </p:cTn>
                              </p:par>
                              <p:par>
                                <p:cTn id="17" presetID="10" presetClass="entr" presetSubtype="0" fill="hold" nodeType="withEffect">
                                  <p:stCondLst>
                                    <p:cond delay="0"/>
                                  </p:stCondLst>
                                  <p:childTnLst>
                                    <p:set>
                                      <p:cBhvr>
                                        <p:cTn id="18" dur="1" fill="hold">
                                          <p:stCondLst>
                                            <p:cond delay="0"/>
                                          </p:stCondLst>
                                        </p:cTn>
                                        <p:tgtEl>
                                          <p:spTgt spid="855"/>
                                        </p:tgtEl>
                                        <p:attrNameLst>
                                          <p:attrName>style.visibility</p:attrName>
                                        </p:attrNameLst>
                                      </p:cBhvr>
                                      <p:to>
                                        <p:strVal val="visible"/>
                                      </p:to>
                                    </p:set>
                                    <p:animEffect transition="in" filter="fade">
                                      <p:cBhvr>
                                        <p:cTn id="19" dur="500"/>
                                        <p:tgtEl>
                                          <p:spTgt spid="855"/>
                                        </p:tgtEl>
                                      </p:cBhvr>
                                    </p:animEffect>
                                  </p:childTnLst>
                                </p:cTn>
                              </p:par>
                              <p:par>
                                <p:cTn id="20" presetID="10" presetClass="entr" presetSubtype="0" fill="hold" nodeType="withEffect">
                                  <p:stCondLst>
                                    <p:cond delay="0"/>
                                  </p:stCondLst>
                                  <p:childTnLst>
                                    <p:set>
                                      <p:cBhvr>
                                        <p:cTn id="21" dur="1" fill="hold">
                                          <p:stCondLst>
                                            <p:cond delay="0"/>
                                          </p:stCondLst>
                                        </p:cTn>
                                        <p:tgtEl>
                                          <p:spTgt spid="856"/>
                                        </p:tgtEl>
                                        <p:attrNameLst>
                                          <p:attrName>style.visibility</p:attrName>
                                        </p:attrNameLst>
                                      </p:cBhvr>
                                      <p:to>
                                        <p:strVal val="visible"/>
                                      </p:to>
                                    </p:set>
                                    <p:animEffect transition="in" filter="fade">
                                      <p:cBhvr>
                                        <p:cTn id="22" dur="5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7"/>
                                        </p:tgtEl>
                                        <p:attrNameLst>
                                          <p:attrName>style.visibility</p:attrName>
                                        </p:attrNameLst>
                                      </p:cBhvr>
                                      <p:to>
                                        <p:strVal val="visible"/>
                                      </p:to>
                                    </p:set>
                                    <p:animEffect transition="in" filter="fade">
                                      <p:cBhvr>
                                        <p:cTn id="27" dur="500"/>
                                        <p:tgtEl>
                                          <p:spTgt spid="857"/>
                                        </p:tgtEl>
                                      </p:cBhvr>
                                    </p:animEffect>
                                  </p:childTnLst>
                                </p:cTn>
                              </p:par>
                              <p:par>
                                <p:cTn id="28" presetID="10" presetClass="entr" presetSubtype="0" fill="hold" nodeType="withEffect">
                                  <p:stCondLst>
                                    <p:cond delay="0"/>
                                  </p:stCondLst>
                                  <p:childTnLst>
                                    <p:set>
                                      <p:cBhvr>
                                        <p:cTn id="29" dur="1" fill="hold">
                                          <p:stCondLst>
                                            <p:cond delay="0"/>
                                          </p:stCondLst>
                                        </p:cTn>
                                        <p:tgtEl>
                                          <p:spTgt spid="858"/>
                                        </p:tgtEl>
                                        <p:attrNameLst>
                                          <p:attrName>style.visibility</p:attrName>
                                        </p:attrNameLst>
                                      </p:cBhvr>
                                      <p:to>
                                        <p:strVal val="visible"/>
                                      </p:to>
                                    </p:set>
                                    <p:animEffect transition="in" filter="fade">
                                      <p:cBhvr>
                                        <p:cTn id="30" dur="500"/>
                                        <p:tgtEl>
                                          <p:spTgt spid="8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59"/>
                                        </p:tgtEl>
                                        <p:attrNameLst>
                                          <p:attrName>style.visibility</p:attrName>
                                        </p:attrNameLst>
                                      </p:cBhvr>
                                      <p:to>
                                        <p:strVal val="visible"/>
                                      </p:to>
                                    </p:set>
                                    <p:animEffect transition="in" filter="fade">
                                      <p:cBhvr>
                                        <p:cTn id="35" dur="500"/>
                                        <p:tgtEl>
                                          <p:spTgt spid="8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60"/>
                                        </p:tgtEl>
                                        <p:attrNameLst>
                                          <p:attrName>style.visibility</p:attrName>
                                        </p:attrNameLst>
                                      </p:cBhvr>
                                      <p:to>
                                        <p:strVal val="visible"/>
                                      </p:to>
                                    </p:set>
                                    <p:animEffect transition="in" filter="fade">
                                      <p:cBhvr>
                                        <p:cTn id="40" dur="500"/>
                                        <p:tgtEl>
                                          <p:spTgt spid="8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857"/>
                                        </p:tgtEl>
                                      </p:cBhvr>
                                    </p:animEffect>
                                    <p:set>
                                      <p:cBhvr>
                                        <p:cTn id="45" dur="1" fill="hold">
                                          <p:stCondLst>
                                            <p:cond delay="500"/>
                                          </p:stCondLst>
                                        </p:cTn>
                                        <p:tgtEl>
                                          <p:spTgt spid="85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58"/>
                                        </p:tgtEl>
                                      </p:cBhvr>
                                    </p:animEffect>
                                    <p:set>
                                      <p:cBhvr>
                                        <p:cTn id="48" dur="1" fill="hold">
                                          <p:stCondLst>
                                            <p:cond delay="500"/>
                                          </p:stCondLst>
                                        </p:cTn>
                                        <p:tgtEl>
                                          <p:spTgt spid="85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61"/>
                                        </p:tgtEl>
                                        <p:attrNameLst>
                                          <p:attrName>style.visibility</p:attrName>
                                        </p:attrNameLst>
                                      </p:cBhvr>
                                      <p:to>
                                        <p:strVal val="visible"/>
                                      </p:to>
                                    </p:set>
                                    <p:animEffect transition="in" filter="fade">
                                      <p:cBhvr>
                                        <p:cTn id="53" dur="500"/>
                                        <p:tgtEl>
                                          <p:spTgt spid="861"/>
                                        </p:tgtEl>
                                      </p:cBhvr>
                                    </p:animEffect>
                                  </p:childTnLst>
                                </p:cTn>
                              </p:par>
                              <p:par>
                                <p:cTn id="54" presetID="10" presetClass="entr" presetSubtype="0" fill="hold" nodeType="withEffect">
                                  <p:stCondLst>
                                    <p:cond delay="0"/>
                                  </p:stCondLst>
                                  <p:childTnLst>
                                    <p:set>
                                      <p:cBhvr>
                                        <p:cTn id="55" dur="1" fill="hold">
                                          <p:stCondLst>
                                            <p:cond delay="0"/>
                                          </p:stCondLst>
                                        </p:cTn>
                                        <p:tgtEl>
                                          <p:spTgt spid="862"/>
                                        </p:tgtEl>
                                        <p:attrNameLst>
                                          <p:attrName>style.visibility</p:attrName>
                                        </p:attrNameLst>
                                      </p:cBhvr>
                                      <p:to>
                                        <p:strVal val="visible"/>
                                      </p:to>
                                    </p:set>
                                    <p:animEffect transition="in" filter="fade">
                                      <p:cBhvr>
                                        <p:cTn id="56" dur="500"/>
                                        <p:tgtEl>
                                          <p:spTgt spid="862"/>
                                        </p:tgtEl>
                                      </p:cBhvr>
                                    </p:animEffect>
                                  </p:childTnLst>
                                </p:cTn>
                              </p:par>
                              <p:par>
                                <p:cTn id="57" presetID="10" presetClass="entr" presetSubtype="0" fill="hold" nodeType="withEffect">
                                  <p:stCondLst>
                                    <p:cond delay="0"/>
                                  </p:stCondLst>
                                  <p:childTnLst>
                                    <p:set>
                                      <p:cBhvr>
                                        <p:cTn id="58" dur="1" fill="hold">
                                          <p:stCondLst>
                                            <p:cond delay="0"/>
                                          </p:stCondLst>
                                        </p:cTn>
                                        <p:tgtEl>
                                          <p:spTgt spid="863"/>
                                        </p:tgtEl>
                                        <p:attrNameLst>
                                          <p:attrName>style.visibility</p:attrName>
                                        </p:attrNameLst>
                                      </p:cBhvr>
                                      <p:to>
                                        <p:strVal val="visible"/>
                                      </p:to>
                                    </p:set>
                                    <p:animEffect transition="in" filter="fade">
                                      <p:cBhvr>
                                        <p:cTn id="59" dur="500"/>
                                        <p:tgtEl>
                                          <p:spTgt spid="8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64"/>
                                        </p:tgtEl>
                                        <p:attrNameLst>
                                          <p:attrName>style.visibility</p:attrName>
                                        </p:attrNameLst>
                                      </p:cBhvr>
                                      <p:to>
                                        <p:strVal val="visible"/>
                                      </p:to>
                                    </p:set>
                                    <p:animEffect transition="in" filter="fade">
                                      <p:cBhvr>
                                        <p:cTn id="64" dur="500"/>
                                        <p:tgtEl>
                                          <p:spTgt spid="86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65"/>
                                        </p:tgtEl>
                                        <p:attrNameLst>
                                          <p:attrName>style.visibility</p:attrName>
                                        </p:attrNameLst>
                                      </p:cBhvr>
                                      <p:to>
                                        <p:strVal val="visible"/>
                                      </p:to>
                                    </p:set>
                                    <p:animEffect transition="in" filter="fade">
                                      <p:cBhvr>
                                        <p:cTn id="69" dur="500"/>
                                        <p:tgtEl>
                                          <p:spTgt spid="86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66"/>
                                        </p:tgtEl>
                                        <p:attrNameLst>
                                          <p:attrName>style.visibility</p:attrName>
                                        </p:attrNameLst>
                                      </p:cBhvr>
                                      <p:to>
                                        <p:strVal val="visible"/>
                                      </p:to>
                                    </p:set>
                                    <p:animEffect transition="in" filter="fade">
                                      <p:cBhvr>
                                        <p:cTn id="74" dur="500"/>
                                        <p:tgtEl>
                                          <p:spTgt spid="8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66">
                                            <p:txEl>
                                              <p:pRg st="0" end="0"/>
                                            </p:txEl>
                                          </p:spTgt>
                                        </p:tgtEl>
                                        <p:attrNameLst>
                                          <p:attrName>style.visibility</p:attrName>
                                        </p:attrNameLst>
                                      </p:cBhvr>
                                      <p:to>
                                        <p:strVal val="visible"/>
                                      </p:to>
                                    </p:set>
                                    <p:animEffect transition="in" filter="fade">
                                      <p:cBhvr>
                                        <p:cTn id="79" dur="500"/>
                                        <p:tgtEl>
                                          <p:spTgt spid="86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869"/>
                                        </p:tgtEl>
                                        <p:attrNameLst>
                                          <p:attrName>style.visibility</p:attrName>
                                        </p:attrNameLst>
                                      </p:cBhvr>
                                      <p:to>
                                        <p:strVal val="visible"/>
                                      </p:to>
                                    </p:set>
                                    <p:animEffect transition="in" filter="fade">
                                      <p:cBhvr>
                                        <p:cTn id="84" dur="500"/>
                                        <p:tgtEl>
                                          <p:spTgt spid="869"/>
                                        </p:tgtEl>
                                      </p:cBhvr>
                                    </p:animEffect>
                                  </p:childTnLst>
                                </p:cTn>
                              </p:par>
                              <p:par>
                                <p:cTn id="85" presetID="10" presetClass="entr" presetSubtype="0" fill="hold" nodeType="withEffect">
                                  <p:stCondLst>
                                    <p:cond delay="0"/>
                                  </p:stCondLst>
                                  <p:childTnLst>
                                    <p:set>
                                      <p:cBhvr>
                                        <p:cTn id="86" dur="1" fill="hold">
                                          <p:stCondLst>
                                            <p:cond delay="0"/>
                                          </p:stCondLst>
                                        </p:cTn>
                                        <p:tgtEl>
                                          <p:spTgt spid="868"/>
                                        </p:tgtEl>
                                        <p:attrNameLst>
                                          <p:attrName>style.visibility</p:attrName>
                                        </p:attrNameLst>
                                      </p:cBhvr>
                                      <p:to>
                                        <p:strVal val="visible"/>
                                      </p:to>
                                    </p:set>
                                    <p:animEffect transition="in" filter="fade">
                                      <p:cBhvr>
                                        <p:cTn id="87" dur="500"/>
                                        <p:tgtEl>
                                          <p:spTgt spid="868"/>
                                        </p:tgtEl>
                                      </p:cBhvr>
                                    </p:animEffect>
                                  </p:childTnLst>
                                </p:cTn>
                              </p:par>
                              <p:par>
                                <p:cTn id="88" presetID="10" presetClass="entr" presetSubtype="0" fill="hold" nodeType="withEffect">
                                  <p:stCondLst>
                                    <p:cond delay="0"/>
                                  </p:stCondLst>
                                  <p:childTnLst>
                                    <p:set>
                                      <p:cBhvr>
                                        <p:cTn id="89" dur="1" fill="hold">
                                          <p:stCondLst>
                                            <p:cond delay="0"/>
                                          </p:stCondLst>
                                        </p:cTn>
                                        <p:tgtEl>
                                          <p:spTgt spid="867"/>
                                        </p:tgtEl>
                                        <p:attrNameLst>
                                          <p:attrName>style.visibility</p:attrName>
                                        </p:attrNameLst>
                                      </p:cBhvr>
                                      <p:to>
                                        <p:strVal val="visible"/>
                                      </p:to>
                                    </p:set>
                                    <p:animEffect transition="in" filter="fade">
                                      <p:cBhvr>
                                        <p:cTn id="90" dur="5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09"/>
          <p:cNvSpPr/>
          <p:nvPr/>
        </p:nvSpPr>
        <p:spPr>
          <a:xfrm>
            <a:off x="3064680" y="14008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5" name="Google Shape;875;p109"/>
          <p:cNvSpPr/>
          <p:nvPr/>
        </p:nvSpPr>
        <p:spPr>
          <a:xfrm>
            <a:off x="4081080" y="14008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6" name="Google Shape;876;p109"/>
          <p:cNvSpPr/>
          <p:nvPr/>
        </p:nvSpPr>
        <p:spPr>
          <a:xfrm>
            <a:off x="5116582" y="1400839"/>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7" name="Google Shape;877;p109"/>
          <p:cNvSpPr/>
          <p:nvPr/>
        </p:nvSpPr>
        <p:spPr>
          <a:xfrm>
            <a:off x="3064680" y="2424136"/>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8" name="Google Shape;878;p109"/>
          <p:cNvSpPr/>
          <p:nvPr/>
        </p:nvSpPr>
        <p:spPr>
          <a:xfrm>
            <a:off x="4081080" y="2424136"/>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109"/>
          <p:cNvSpPr/>
          <p:nvPr/>
        </p:nvSpPr>
        <p:spPr>
          <a:xfrm>
            <a:off x="5116582" y="2424136"/>
            <a:ext cx="864000" cy="864000"/>
          </a:xfrm>
          <a:prstGeom prst="ellipse">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0" name="Google Shape;880;p109"/>
          <p:cNvSpPr/>
          <p:nvPr/>
        </p:nvSpPr>
        <p:spPr>
          <a:xfrm>
            <a:off x="2895491" y="1321191"/>
            <a:ext cx="6170183"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1" name="Google Shape;881;p109"/>
          <p:cNvSpPr txBox="1"/>
          <p:nvPr/>
        </p:nvSpPr>
        <p:spPr>
          <a:xfrm>
            <a:off x="2929350" y="3325969"/>
            <a:ext cx="402049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 row of 6 is equal to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09"/>
          <p:cNvSpPr txBox="1"/>
          <p:nvPr/>
        </p:nvSpPr>
        <p:spPr>
          <a:xfrm>
            <a:off x="7135590" y="3325969"/>
            <a:ext cx="201621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09"/>
          <p:cNvSpPr txBox="1"/>
          <p:nvPr/>
        </p:nvSpPr>
        <p:spPr>
          <a:xfrm>
            <a:off x="2625202" y="4095560"/>
            <a:ext cx="462878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6 columns of 1 are equal to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09"/>
          <p:cNvSpPr txBox="1"/>
          <p:nvPr/>
        </p:nvSpPr>
        <p:spPr>
          <a:xfrm>
            <a:off x="7135590" y="4085083"/>
            <a:ext cx="2016215"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6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1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09"/>
          <p:cNvSpPr/>
          <p:nvPr/>
        </p:nvSpPr>
        <p:spPr>
          <a:xfrm rot="5400000">
            <a:off x="2989223" y="1328461"/>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6" name="Google Shape;886;p109"/>
          <p:cNvSpPr/>
          <p:nvPr/>
        </p:nvSpPr>
        <p:spPr>
          <a:xfrm rot="5400000">
            <a:off x="4020121" y="1320708"/>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7" name="Google Shape;887;p109"/>
          <p:cNvSpPr/>
          <p:nvPr/>
        </p:nvSpPr>
        <p:spPr>
          <a:xfrm rot="5400000">
            <a:off x="5043417" y="1328461"/>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8" name="Google Shape;888;p109"/>
          <p:cNvSpPr/>
          <p:nvPr/>
        </p:nvSpPr>
        <p:spPr>
          <a:xfrm rot="5400000">
            <a:off x="6074314" y="1322687"/>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9" name="Google Shape;889;p109"/>
          <p:cNvSpPr/>
          <p:nvPr/>
        </p:nvSpPr>
        <p:spPr>
          <a:xfrm rot="5400000">
            <a:off x="7105212" y="1314934"/>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0" name="Google Shape;890;p109"/>
          <p:cNvSpPr/>
          <p:nvPr/>
        </p:nvSpPr>
        <p:spPr>
          <a:xfrm rot="5400000">
            <a:off x="8128508" y="1322687"/>
            <a:ext cx="1023297" cy="1023297"/>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1" name="Google Shape;891;p109"/>
          <p:cNvSpPr txBox="1"/>
          <p:nvPr/>
        </p:nvSpPr>
        <p:spPr>
          <a:xfrm>
            <a:off x="4118944" y="4758672"/>
            <a:ext cx="557763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1 and 6 are factors of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09"/>
          <p:cNvSpPr txBox="1"/>
          <p:nvPr/>
        </p:nvSpPr>
        <p:spPr>
          <a:xfrm>
            <a:off x="3277894" y="5502403"/>
            <a:ext cx="557763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The factors of 6 are: 1, 2, 3 and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5552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
                                        </p:tgtEl>
                                        <p:attrNameLst>
                                          <p:attrName>style.visibility</p:attrName>
                                        </p:attrNameLst>
                                      </p:cBhvr>
                                      <p:to>
                                        <p:strVal val="visible"/>
                                      </p:to>
                                    </p:set>
                                    <p:animEffect transition="in" filter="fade">
                                      <p:cBhvr>
                                        <p:cTn id="7" dur="500"/>
                                        <p:tgtEl>
                                          <p:spTgt spid="8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1"/>
                                        </p:tgtEl>
                                        <p:attrNameLst>
                                          <p:attrName>style.visibility</p:attrName>
                                        </p:attrNameLst>
                                      </p:cBhvr>
                                      <p:to>
                                        <p:strVal val="visible"/>
                                      </p:to>
                                    </p:set>
                                    <p:animEffect transition="in" filter="fade">
                                      <p:cBhvr>
                                        <p:cTn id="12" dur="500"/>
                                        <p:tgtEl>
                                          <p:spTgt spid="8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2"/>
                                        </p:tgtEl>
                                        <p:attrNameLst>
                                          <p:attrName>style.visibility</p:attrName>
                                        </p:attrNameLst>
                                      </p:cBhvr>
                                      <p:to>
                                        <p:strVal val="visible"/>
                                      </p:to>
                                    </p:set>
                                    <p:animEffect transition="in" filter="fade">
                                      <p:cBhvr>
                                        <p:cTn id="17" dur="500"/>
                                        <p:tgtEl>
                                          <p:spTgt spid="8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80"/>
                                        </p:tgtEl>
                                      </p:cBhvr>
                                    </p:animEffect>
                                    <p:set>
                                      <p:cBhvr>
                                        <p:cTn id="22" dur="1" fill="hold">
                                          <p:stCondLst>
                                            <p:cond delay="500"/>
                                          </p:stCondLst>
                                        </p:cTn>
                                        <p:tgtEl>
                                          <p:spTgt spid="8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8"/>
                                        </p:tgtEl>
                                        <p:attrNameLst>
                                          <p:attrName>style.visibility</p:attrName>
                                        </p:attrNameLst>
                                      </p:cBhvr>
                                      <p:to>
                                        <p:strVal val="visible"/>
                                      </p:to>
                                    </p:set>
                                    <p:animEffect transition="in" filter="fade">
                                      <p:cBhvr>
                                        <p:cTn id="27" dur="500"/>
                                        <p:tgtEl>
                                          <p:spTgt spid="888"/>
                                        </p:tgtEl>
                                      </p:cBhvr>
                                    </p:animEffect>
                                  </p:childTnLst>
                                </p:cTn>
                              </p:par>
                              <p:par>
                                <p:cTn id="28" presetID="10" presetClass="entr" presetSubtype="0" fill="hold" nodeType="withEffect">
                                  <p:stCondLst>
                                    <p:cond delay="0"/>
                                  </p:stCondLst>
                                  <p:childTnLst>
                                    <p:set>
                                      <p:cBhvr>
                                        <p:cTn id="29" dur="1" fill="hold">
                                          <p:stCondLst>
                                            <p:cond delay="0"/>
                                          </p:stCondLst>
                                        </p:cTn>
                                        <p:tgtEl>
                                          <p:spTgt spid="889"/>
                                        </p:tgtEl>
                                        <p:attrNameLst>
                                          <p:attrName>style.visibility</p:attrName>
                                        </p:attrNameLst>
                                      </p:cBhvr>
                                      <p:to>
                                        <p:strVal val="visible"/>
                                      </p:to>
                                    </p:set>
                                    <p:animEffect transition="in" filter="fade">
                                      <p:cBhvr>
                                        <p:cTn id="30" dur="500"/>
                                        <p:tgtEl>
                                          <p:spTgt spid="889"/>
                                        </p:tgtEl>
                                      </p:cBhvr>
                                    </p:animEffect>
                                  </p:childTnLst>
                                </p:cTn>
                              </p:par>
                              <p:par>
                                <p:cTn id="31" presetID="10" presetClass="entr" presetSubtype="0" fill="hold" nodeType="withEffect">
                                  <p:stCondLst>
                                    <p:cond delay="0"/>
                                  </p:stCondLst>
                                  <p:childTnLst>
                                    <p:set>
                                      <p:cBhvr>
                                        <p:cTn id="32" dur="1" fill="hold">
                                          <p:stCondLst>
                                            <p:cond delay="0"/>
                                          </p:stCondLst>
                                        </p:cTn>
                                        <p:tgtEl>
                                          <p:spTgt spid="890"/>
                                        </p:tgtEl>
                                        <p:attrNameLst>
                                          <p:attrName>style.visibility</p:attrName>
                                        </p:attrNameLst>
                                      </p:cBhvr>
                                      <p:to>
                                        <p:strVal val="visible"/>
                                      </p:to>
                                    </p:set>
                                    <p:animEffect transition="in" filter="fade">
                                      <p:cBhvr>
                                        <p:cTn id="33" dur="500"/>
                                        <p:tgtEl>
                                          <p:spTgt spid="890"/>
                                        </p:tgtEl>
                                      </p:cBhvr>
                                    </p:animEffect>
                                  </p:childTnLst>
                                </p:cTn>
                              </p:par>
                              <p:par>
                                <p:cTn id="34" presetID="10" presetClass="entr" presetSubtype="0" fill="hold" nodeType="withEffect">
                                  <p:stCondLst>
                                    <p:cond delay="0"/>
                                  </p:stCondLst>
                                  <p:childTnLst>
                                    <p:set>
                                      <p:cBhvr>
                                        <p:cTn id="35" dur="1" fill="hold">
                                          <p:stCondLst>
                                            <p:cond delay="0"/>
                                          </p:stCondLst>
                                        </p:cTn>
                                        <p:tgtEl>
                                          <p:spTgt spid="885"/>
                                        </p:tgtEl>
                                        <p:attrNameLst>
                                          <p:attrName>style.visibility</p:attrName>
                                        </p:attrNameLst>
                                      </p:cBhvr>
                                      <p:to>
                                        <p:strVal val="visible"/>
                                      </p:to>
                                    </p:set>
                                    <p:animEffect transition="in" filter="fade">
                                      <p:cBhvr>
                                        <p:cTn id="36" dur="500"/>
                                        <p:tgtEl>
                                          <p:spTgt spid="885"/>
                                        </p:tgtEl>
                                      </p:cBhvr>
                                    </p:animEffect>
                                  </p:childTnLst>
                                </p:cTn>
                              </p:par>
                              <p:par>
                                <p:cTn id="37" presetID="10" presetClass="entr" presetSubtype="0" fill="hold" nodeType="withEffect">
                                  <p:stCondLst>
                                    <p:cond delay="0"/>
                                  </p:stCondLst>
                                  <p:childTnLst>
                                    <p:set>
                                      <p:cBhvr>
                                        <p:cTn id="38" dur="1" fill="hold">
                                          <p:stCondLst>
                                            <p:cond delay="0"/>
                                          </p:stCondLst>
                                        </p:cTn>
                                        <p:tgtEl>
                                          <p:spTgt spid="886"/>
                                        </p:tgtEl>
                                        <p:attrNameLst>
                                          <p:attrName>style.visibility</p:attrName>
                                        </p:attrNameLst>
                                      </p:cBhvr>
                                      <p:to>
                                        <p:strVal val="visible"/>
                                      </p:to>
                                    </p:set>
                                    <p:animEffect transition="in" filter="fade">
                                      <p:cBhvr>
                                        <p:cTn id="39" dur="500"/>
                                        <p:tgtEl>
                                          <p:spTgt spid="886"/>
                                        </p:tgtEl>
                                      </p:cBhvr>
                                    </p:animEffect>
                                  </p:childTnLst>
                                </p:cTn>
                              </p:par>
                              <p:par>
                                <p:cTn id="40" presetID="10" presetClass="entr" presetSubtype="0" fill="hold" nodeType="withEffect">
                                  <p:stCondLst>
                                    <p:cond delay="0"/>
                                  </p:stCondLst>
                                  <p:childTnLst>
                                    <p:set>
                                      <p:cBhvr>
                                        <p:cTn id="41" dur="1" fill="hold">
                                          <p:stCondLst>
                                            <p:cond delay="0"/>
                                          </p:stCondLst>
                                        </p:cTn>
                                        <p:tgtEl>
                                          <p:spTgt spid="887"/>
                                        </p:tgtEl>
                                        <p:attrNameLst>
                                          <p:attrName>style.visibility</p:attrName>
                                        </p:attrNameLst>
                                      </p:cBhvr>
                                      <p:to>
                                        <p:strVal val="visible"/>
                                      </p:to>
                                    </p:set>
                                    <p:animEffect transition="in" filter="fade">
                                      <p:cBhvr>
                                        <p:cTn id="42" dur="500"/>
                                        <p:tgtEl>
                                          <p:spTgt spid="8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3"/>
                                        </p:tgtEl>
                                        <p:attrNameLst>
                                          <p:attrName>style.visibility</p:attrName>
                                        </p:attrNameLst>
                                      </p:cBhvr>
                                      <p:to>
                                        <p:strVal val="visible"/>
                                      </p:to>
                                    </p:set>
                                    <p:animEffect transition="in" filter="fade">
                                      <p:cBhvr>
                                        <p:cTn id="47" dur="500"/>
                                        <p:tgtEl>
                                          <p:spTgt spid="88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4"/>
                                        </p:tgtEl>
                                        <p:attrNameLst>
                                          <p:attrName>style.visibility</p:attrName>
                                        </p:attrNameLst>
                                      </p:cBhvr>
                                      <p:to>
                                        <p:strVal val="visible"/>
                                      </p:to>
                                    </p:set>
                                    <p:animEffect transition="in" filter="fade">
                                      <p:cBhvr>
                                        <p:cTn id="52" dur="500"/>
                                        <p:tgtEl>
                                          <p:spTgt spid="88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91"/>
                                        </p:tgtEl>
                                        <p:attrNameLst>
                                          <p:attrName>style.visibility</p:attrName>
                                        </p:attrNameLst>
                                      </p:cBhvr>
                                      <p:to>
                                        <p:strVal val="visible"/>
                                      </p:to>
                                    </p:set>
                                    <p:animEffect transition="in" filter="fade">
                                      <p:cBhvr>
                                        <p:cTn id="57" dur="500"/>
                                        <p:tgtEl>
                                          <p:spTgt spid="89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2"/>
                                        </p:tgtEl>
                                        <p:attrNameLst>
                                          <p:attrName>style.visibility</p:attrName>
                                        </p:attrNameLst>
                                      </p:cBhvr>
                                      <p:to>
                                        <p:strVal val="visible"/>
                                      </p:to>
                                    </p:set>
                                    <p:animEffect transition="in" filter="fade">
                                      <p:cBhvr>
                                        <p:cTn id="62" dur="5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10"/>
          <p:cNvSpPr/>
          <p:nvPr/>
        </p:nvSpPr>
        <p:spPr>
          <a:xfrm>
            <a:off x="5194665" y="1506207"/>
            <a:ext cx="1188000" cy="11880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8" name="Google Shape;898;p110"/>
          <p:cNvSpPr txBox="1"/>
          <p:nvPr/>
        </p:nvSpPr>
        <p:spPr>
          <a:xfrm>
            <a:off x="5449163" y="1838597"/>
            <a:ext cx="684708"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899" name="Google Shape;899;p110"/>
          <p:cNvCxnSpPr>
            <a:stCxn id="897" idx="1"/>
          </p:cNvCxnSpPr>
          <p:nvPr/>
        </p:nvCxnSpPr>
        <p:spPr>
          <a:xfrm rot="10800000">
            <a:off x="4562543" y="1069386"/>
            <a:ext cx="806100" cy="610800"/>
          </a:xfrm>
          <a:prstGeom prst="straightConnector1">
            <a:avLst/>
          </a:prstGeom>
          <a:noFill/>
          <a:ln w="38100" cap="flat" cmpd="sng">
            <a:solidFill>
              <a:schemeClr val="dk1"/>
            </a:solidFill>
            <a:prstDash val="solid"/>
            <a:miter lim="800000"/>
            <a:headEnd type="none" w="sm" len="sm"/>
            <a:tailEnd type="triangle" w="med" len="med"/>
          </a:ln>
        </p:spPr>
      </p:cxnSp>
      <p:sp>
        <p:nvSpPr>
          <p:cNvPr id="900" name="Google Shape;900;p110"/>
          <p:cNvSpPr/>
          <p:nvPr/>
        </p:nvSpPr>
        <p:spPr>
          <a:xfrm>
            <a:off x="3150326" y="747088"/>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1" name="Google Shape;901;p110"/>
          <p:cNvSpPr txBox="1"/>
          <p:nvPr/>
        </p:nvSpPr>
        <p:spPr>
          <a:xfrm>
            <a:off x="3183204" y="810951"/>
            <a:ext cx="128559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18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110"/>
          <p:cNvSpPr txBox="1"/>
          <p:nvPr/>
        </p:nvSpPr>
        <p:spPr>
          <a:xfrm>
            <a:off x="2635414" y="1389272"/>
            <a:ext cx="2263721"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Factor pair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03" name="Google Shape;903;p110"/>
          <p:cNvCxnSpPr>
            <a:stCxn id="897" idx="7"/>
          </p:cNvCxnSpPr>
          <p:nvPr/>
        </p:nvCxnSpPr>
        <p:spPr>
          <a:xfrm rot="10800000" flipH="1">
            <a:off x="6208686" y="1010886"/>
            <a:ext cx="818700" cy="669300"/>
          </a:xfrm>
          <a:prstGeom prst="straightConnector1">
            <a:avLst/>
          </a:prstGeom>
          <a:noFill/>
          <a:ln w="38100" cap="flat" cmpd="sng">
            <a:solidFill>
              <a:schemeClr val="dk1"/>
            </a:solidFill>
            <a:prstDash val="solid"/>
            <a:miter lim="800000"/>
            <a:headEnd type="none" w="sm" len="sm"/>
            <a:tailEnd type="triangle" w="med" len="med"/>
          </a:ln>
        </p:spPr>
      </p:cxnSp>
      <p:sp>
        <p:nvSpPr>
          <p:cNvPr id="904" name="Google Shape;904;p110"/>
          <p:cNvSpPr/>
          <p:nvPr/>
        </p:nvSpPr>
        <p:spPr>
          <a:xfrm>
            <a:off x="7127967" y="747088"/>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5" name="Google Shape;905;p110"/>
          <p:cNvSpPr txBox="1"/>
          <p:nvPr/>
        </p:nvSpPr>
        <p:spPr>
          <a:xfrm>
            <a:off x="7164437" y="810951"/>
            <a:ext cx="128559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9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06" name="Google Shape;906;p110"/>
          <p:cNvCxnSpPr>
            <a:stCxn id="897" idx="5"/>
          </p:cNvCxnSpPr>
          <p:nvPr/>
        </p:nvCxnSpPr>
        <p:spPr>
          <a:xfrm>
            <a:off x="6208686" y="2520228"/>
            <a:ext cx="750600" cy="610800"/>
          </a:xfrm>
          <a:prstGeom prst="straightConnector1">
            <a:avLst/>
          </a:prstGeom>
          <a:noFill/>
          <a:ln w="38100" cap="flat" cmpd="sng">
            <a:solidFill>
              <a:schemeClr val="dk1"/>
            </a:solidFill>
            <a:prstDash val="solid"/>
            <a:miter lim="800000"/>
            <a:headEnd type="none" w="sm" len="sm"/>
            <a:tailEnd type="triangle" w="med" len="med"/>
          </a:ln>
        </p:spPr>
      </p:cxnSp>
      <p:sp>
        <p:nvSpPr>
          <p:cNvPr id="907" name="Google Shape;907;p110"/>
          <p:cNvSpPr/>
          <p:nvPr/>
        </p:nvSpPr>
        <p:spPr>
          <a:xfrm>
            <a:off x="7127967" y="2977045"/>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8" name="Google Shape;908;p110"/>
          <p:cNvSpPr txBox="1"/>
          <p:nvPr/>
        </p:nvSpPr>
        <p:spPr>
          <a:xfrm>
            <a:off x="7318577" y="3040908"/>
            <a:ext cx="1015492"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6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09" name="Google Shape;909;p110"/>
          <p:cNvCxnSpPr>
            <a:stCxn id="897" idx="3"/>
          </p:cNvCxnSpPr>
          <p:nvPr/>
        </p:nvCxnSpPr>
        <p:spPr>
          <a:xfrm flipH="1">
            <a:off x="4642043" y="2520228"/>
            <a:ext cx="726600" cy="603600"/>
          </a:xfrm>
          <a:prstGeom prst="straightConnector1">
            <a:avLst/>
          </a:prstGeom>
          <a:noFill/>
          <a:ln w="38100" cap="flat" cmpd="sng">
            <a:solidFill>
              <a:schemeClr val="dk1"/>
            </a:solidFill>
            <a:prstDash val="solid"/>
            <a:miter lim="800000"/>
            <a:headEnd type="none" w="sm" len="sm"/>
            <a:tailEnd type="triangle" w="med" len="med"/>
          </a:ln>
        </p:spPr>
      </p:cxnSp>
      <p:sp>
        <p:nvSpPr>
          <p:cNvPr id="910" name="Google Shape;910;p110"/>
          <p:cNvSpPr/>
          <p:nvPr/>
        </p:nvSpPr>
        <p:spPr>
          <a:xfrm>
            <a:off x="3150326" y="2977045"/>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1" name="Google Shape;911;p110"/>
          <p:cNvSpPr txBox="1"/>
          <p:nvPr/>
        </p:nvSpPr>
        <p:spPr>
          <a:xfrm>
            <a:off x="3318256" y="3045149"/>
            <a:ext cx="1015492"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3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110"/>
          <p:cNvSpPr txBox="1"/>
          <p:nvPr/>
        </p:nvSpPr>
        <p:spPr>
          <a:xfrm>
            <a:off x="2875558" y="4343096"/>
            <a:ext cx="684146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The factors of 18 are: 1, 2, 3, 6, 9 and 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39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0"/>
                                        </p:tgtEl>
                                        <p:attrNameLst>
                                          <p:attrName>style.visibility</p:attrName>
                                        </p:attrNameLst>
                                      </p:cBhvr>
                                      <p:to>
                                        <p:strVal val="visible"/>
                                      </p:to>
                                    </p:set>
                                    <p:animEffect transition="in" filter="fade">
                                      <p:cBhvr>
                                        <p:cTn id="7" dur="500"/>
                                        <p:tgtEl>
                                          <p:spTgt spid="900"/>
                                        </p:tgtEl>
                                      </p:cBhvr>
                                    </p:animEffect>
                                  </p:childTnLst>
                                </p:cTn>
                              </p:par>
                              <p:par>
                                <p:cTn id="8" presetID="10" presetClass="entr" presetSubtype="0" fill="hold" nodeType="withEffect">
                                  <p:stCondLst>
                                    <p:cond delay="0"/>
                                  </p:stCondLst>
                                  <p:childTnLst>
                                    <p:set>
                                      <p:cBhvr>
                                        <p:cTn id="9" dur="1" fill="hold">
                                          <p:stCondLst>
                                            <p:cond delay="0"/>
                                          </p:stCondLst>
                                        </p:cTn>
                                        <p:tgtEl>
                                          <p:spTgt spid="899"/>
                                        </p:tgtEl>
                                        <p:attrNameLst>
                                          <p:attrName>style.visibility</p:attrName>
                                        </p:attrNameLst>
                                      </p:cBhvr>
                                      <p:to>
                                        <p:strVal val="visible"/>
                                      </p:to>
                                    </p:set>
                                    <p:animEffect transition="in" filter="fade">
                                      <p:cBhvr>
                                        <p:cTn id="10" dur="500"/>
                                        <p:tgtEl>
                                          <p:spTgt spid="8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1"/>
                                        </p:tgtEl>
                                        <p:attrNameLst>
                                          <p:attrName>style.visibility</p:attrName>
                                        </p:attrNameLst>
                                      </p:cBhvr>
                                      <p:to>
                                        <p:strVal val="visible"/>
                                      </p:to>
                                    </p:set>
                                    <p:animEffect transition="in" filter="fade">
                                      <p:cBhvr>
                                        <p:cTn id="15" dur="500"/>
                                        <p:tgtEl>
                                          <p:spTgt spid="9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02"/>
                                        </p:tgtEl>
                                        <p:attrNameLst>
                                          <p:attrName>style.visibility</p:attrName>
                                        </p:attrNameLst>
                                      </p:cBhvr>
                                      <p:to>
                                        <p:strVal val="visible"/>
                                      </p:to>
                                    </p:set>
                                    <p:animEffect transition="in" filter="fade">
                                      <p:cBhvr>
                                        <p:cTn id="20" dur="500"/>
                                        <p:tgtEl>
                                          <p:spTgt spid="90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04"/>
                                        </p:tgtEl>
                                        <p:attrNameLst>
                                          <p:attrName>style.visibility</p:attrName>
                                        </p:attrNameLst>
                                      </p:cBhvr>
                                      <p:to>
                                        <p:strVal val="visible"/>
                                      </p:to>
                                    </p:set>
                                    <p:animEffect transition="in" filter="fade">
                                      <p:cBhvr>
                                        <p:cTn id="25" dur="500"/>
                                        <p:tgtEl>
                                          <p:spTgt spid="904"/>
                                        </p:tgtEl>
                                      </p:cBhvr>
                                    </p:animEffect>
                                  </p:childTnLst>
                                </p:cTn>
                              </p:par>
                              <p:par>
                                <p:cTn id="26" presetID="10" presetClass="entr" presetSubtype="0" fill="hold" nodeType="withEffect">
                                  <p:stCondLst>
                                    <p:cond delay="0"/>
                                  </p:stCondLst>
                                  <p:childTnLst>
                                    <p:set>
                                      <p:cBhvr>
                                        <p:cTn id="27" dur="1" fill="hold">
                                          <p:stCondLst>
                                            <p:cond delay="0"/>
                                          </p:stCondLst>
                                        </p:cTn>
                                        <p:tgtEl>
                                          <p:spTgt spid="903"/>
                                        </p:tgtEl>
                                        <p:attrNameLst>
                                          <p:attrName>style.visibility</p:attrName>
                                        </p:attrNameLst>
                                      </p:cBhvr>
                                      <p:to>
                                        <p:strVal val="visible"/>
                                      </p:to>
                                    </p:set>
                                    <p:animEffect transition="in" filter="fade">
                                      <p:cBhvr>
                                        <p:cTn id="28" dur="500"/>
                                        <p:tgtEl>
                                          <p:spTgt spid="9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05"/>
                                        </p:tgtEl>
                                        <p:attrNameLst>
                                          <p:attrName>style.visibility</p:attrName>
                                        </p:attrNameLst>
                                      </p:cBhvr>
                                      <p:to>
                                        <p:strVal val="visible"/>
                                      </p:to>
                                    </p:set>
                                    <p:animEffect transition="in" filter="fade">
                                      <p:cBhvr>
                                        <p:cTn id="33" dur="500"/>
                                        <p:tgtEl>
                                          <p:spTgt spid="9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07"/>
                                        </p:tgtEl>
                                        <p:attrNameLst>
                                          <p:attrName>style.visibility</p:attrName>
                                        </p:attrNameLst>
                                      </p:cBhvr>
                                      <p:to>
                                        <p:strVal val="visible"/>
                                      </p:to>
                                    </p:set>
                                    <p:animEffect transition="in" filter="fade">
                                      <p:cBhvr>
                                        <p:cTn id="38" dur="500"/>
                                        <p:tgtEl>
                                          <p:spTgt spid="907"/>
                                        </p:tgtEl>
                                      </p:cBhvr>
                                    </p:animEffect>
                                  </p:childTnLst>
                                </p:cTn>
                              </p:par>
                              <p:par>
                                <p:cTn id="39" presetID="10" presetClass="entr" presetSubtype="0" fill="hold" nodeType="withEffect">
                                  <p:stCondLst>
                                    <p:cond delay="0"/>
                                  </p:stCondLst>
                                  <p:childTnLst>
                                    <p:set>
                                      <p:cBhvr>
                                        <p:cTn id="40" dur="1" fill="hold">
                                          <p:stCondLst>
                                            <p:cond delay="0"/>
                                          </p:stCondLst>
                                        </p:cTn>
                                        <p:tgtEl>
                                          <p:spTgt spid="906"/>
                                        </p:tgtEl>
                                        <p:attrNameLst>
                                          <p:attrName>style.visibility</p:attrName>
                                        </p:attrNameLst>
                                      </p:cBhvr>
                                      <p:to>
                                        <p:strVal val="visible"/>
                                      </p:to>
                                    </p:set>
                                    <p:animEffect transition="in" filter="fade">
                                      <p:cBhvr>
                                        <p:cTn id="41" dur="500"/>
                                        <p:tgtEl>
                                          <p:spTgt spid="9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08"/>
                                        </p:tgtEl>
                                        <p:attrNameLst>
                                          <p:attrName>style.visibility</p:attrName>
                                        </p:attrNameLst>
                                      </p:cBhvr>
                                      <p:to>
                                        <p:strVal val="visible"/>
                                      </p:to>
                                    </p:set>
                                    <p:animEffect transition="in" filter="fade">
                                      <p:cBhvr>
                                        <p:cTn id="46" dur="500"/>
                                        <p:tgtEl>
                                          <p:spTgt spid="90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09"/>
                                        </p:tgtEl>
                                        <p:attrNameLst>
                                          <p:attrName>style.visibility</p:attrName>
                                        </p:attrNameLst>
                                      </p:cBhvr>
                                      <p:to>
                                        <p:strVal val="visible"/>
                                      </p:to>
                                    </p:set>
                                    <p:animEffect transition="in" filter="fade">
                                      <p:cBhvr>
                                        <p:cTn id="51" dur="500"/>
                                        <p:tgtEl>
                                          <p:spTgt spid="909"/>
                                        </p:tgtEl>
                                      </p:cBhvr>
                                    </p:animEffect>
                                  </p:childTnLst>
                                </p:cTn>
                              </p:par>
                              <p:par>
                                <p:cTn id="52" presetID="10" presetClass="entr" presetSubtype="0" fill="hold" nodeType="withEffect">
                                  <p:stCondLst>
                                    <p:cond delay="0"/>
                                  </p:stCondLst>
                                  <p:childTnLst>
                                    <p:set>
                                      <p:cBhvr>
                                        <p:cTn id="53" dur="1" fill="hold">
                                          <p:stCondLst>
                                            <p:cond delay="0"/>
                                          </p:stCondLst>
                                        </p:cTn>
                                        <p:tgtEl>
                                          <p:spTgt spid="910"/>
                                        </p:tgtEl>
                                        <p:attrNameLst>
                                          <p:attrName>style.visibility</p:attrName>
                                        </p:attrNameLst>
                                      </p:cBhvr>
                                      <p:to>
                                        <p:strVal val="visible"/>
                                      </p:to>
                                    </p:set>
                                    <p:animEffect transition="in" filter="fade">
                                      <p:cBhvr>
                                        <p:cTn id="54" dur="500"/>
                                        <p:tgtEl>
                                          <p:spTgt spid="910"/>
                                        </p:tgtEl>
                                      </p:cBhvr>
                                    </p:animEffect>
                                  </p:childTnLst>
                                </p:cTn>
                              </p:par>
                              <p:par>
                                <p:cTn id="55" presetID="10" presetClass="entr" presetSubtype="0" fill="hold" nodeType="withEffect">
                                  <p:stCondLst>
                                    <p:cond delay="0"/>
                                  </p:stCondLst>
                                  <p:childTnLst>
                                    <p:set>
                                      <p:cBhvr>
                                        <p:cTn id="56" dur="1" fill="hold">
                                          <p:stCondLst>
                                            <p:cond delay="0"/>
                                          </p:stCondLst>
                                        </p:cTn>
                                        <p:tgtEl>
                                          <p:spTgt spid="911"/>
                                        </p:tgtEl>
                                        <p:attrNameLst>
                                          <p:attrName>style.visibility</p:attrName>
                                        </p:attrNameLst>
                                      </p:cBhvr>
                                      <p:to>
                                        <p:strVal val="visible"/>
                                      </p:to>
                                    </p:set>
                                    <p:animEffect transition="in" filter="fade">
                                      <p:cBhvr>
                                        <p:cTn id="57" dur="500"/>
                                        <p:tgtEl>
                                          <p:spTgt spid="9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909"/>
                                        </p:tgtEl>
                                      </p:cBhvr>
                                    </p:animEffect>
                                    <p:set>
                                      <p:cBhvr>
                                        <p:cTn id="62" dur="1" fill="hold">
                                          <p:stCondLst>
                                            <p:cond delay="500"/>
                                          </p:stCondLst>
                                        </p:cTn>
                                        <p:tgtEl>
                                          <p:spTgt spid="90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10"/>
                                        </p:tgtEl>
                                      </p:cBhvr>
                                    </p:animEffect>
                                    <p:set>
                                      <p:cBhvr>
                                        <p:cTn id="65" dur="1" fill="hold">
                                          <p:stCondLst>
                                            <p:cond delay="500"/>
                                          </p:stCondLst>
                                        </p:cTn>
                                        <p:tgtEl>
                                          <p:spTgt spid="91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11"/>
                                        </p:tgtEl>
                                      </p:cBhvr>
                                    </p:animEffect>
                                    <p:set>
                                      <p:cBhvr>
                                        <p:cTn id="68" dur="1" fill="hold">
                                          <p:stCondLst>
                                            <p:cond delay="500"/>
                                          </p:stCondLst>
                                        </p:cTn>
                                        <p:tgtEl>
                                          <p:spTgt spid="9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12"/>
                                        </p:tgtEl>
                                        <p:attrNameLst>
                                          <p:attrName>style.visibility</p:attrName>
                                        </p:attrNameLst>
                                      </p:cBhvr>
                                      <p:to>
                                        <p:strVal val="visible"/>
                                      </p:to>
                                    </p:set>
                                    <p:animEffect transition="in" filter="fade">
                                      <p:cBhvr>
                                        <p:cTn id="73" dur="500"/>
                                        <p:tgtEl>
                                          <p:spTgt spid="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Tree>
    <p:extLst>
      <p:ext uri="{BB962C8B-B14F-4D97-AF65-F5344CB8AC3E}">
        <p14:creationId xmlns:p14="http://schemas.microsoft.com/office/powerpoint/2010/main" val="397906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11"/>
          <p:cNvSpPr/>
          <p:nvPr/>
        </p:nvSpPr>
        <p:spPr>
          <a:xfrm>
            <a:off x="5194665" y="1506207"/>
            <a:ext cx="1188000" cy="11880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8" name="Google Shape;918;p111"/>
          <p:cNvSpPr txBox="1"/>
          <p:nvPr/>
        </p:nvSpPr>
        <p:spPr>
          <a:xfrm>
            <a:off x="5446311" y="1838597"/>
            <a:ext cx="684708"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19" name="Google Shape;919;p111"/>
          <p:cNvCxnSpPr>
            <a:stCxn id="917" idx="2"/>
          </p:cNvCxnSpPr>
          <p:nvPr/>
        </p:nvCxnSpPr>
        <p:spPr>
          <a:xfrm rot="10800000">
            <a:off x="4318365" y="1936707"/>
            <a:ext cx="876300" cy="163500"/>
          </a:xfrm>
          <a:prstGeom prst="straightConnector1">
            <a:avLst/>
          </a:prstGeom>
          <a:noFill/>
          <a:ln w="38100" cap="flat" cmpd="sng">
            <a:solidFill>
              <a:schemeClr val="dk1"/>
            </a:solidFill>
            <a:prstDash val="solid"/>
            <a:miter lim="800000"/>
            <a:headEnd type="none" w="sm" len="sm"/>
            <a:tailEnd type="triangle" w="med" len="med"/>
          </a:ln>
        </p:spPr>
      </p:cxnSp>
      <p:sp>
        <p:nvSpPr>
          <p:cNvPr id="920" name="Google Shape;920;p111"/>
          <p:cNvSpPr/>
          <p:nvPr/>
        </p:nvSpPr>
        <p:spPr>
          <a:xfrm>
            <a:off x="2770667" y="1590036"/>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1" name="Google Shape;921;p111"/>
          <p:cNvSpPr txBox="1"/>
          <p:nvPr/>
        </p:nvSpPr>
        <p:spPr>
          <a:xfrm>
            <a:off x="2803116" y="1653899"/>
            <a:ext cx="128559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__ </a:t>
            </a:r>
            <a:r>
              <a:rPr kumimoji="0" lang="en-GB" sz="28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22" name="Google Shape;922;p111"/>
          <p:cNvCxnSpPr/>
          <p:nvPr/>
        </p:nvCxnSpPr>
        <p:spPr>
          <a:xfrm rot="10800000" flipH="1">
            <a:off x="6382666" y="1990983"/>
            <a:ext cx="956093" cy="125194"/>
          </a:xfrm>
          <a:prstGeom prst="straightConnector1">
            <a:avLst/>
          </a:prstGeom>
          <a:noFill/>
          <a:ln w="38100" cap="flat" cmpd="sng">
            <a:solidFill>
              <a:schemeClr val="dk1"/>
            </a:solidFill>
            <a:prstDash val="solid"/>
            <a:miter lim="800000"/>
            <a:headEnd type="none" w="sm" len="sm"/>
            <a:tailEnd type="triangle" w="med" len="med"/>
          </a:ln>
        </p:spPr>
      </p:cxnSp>
      <p:sp>
        <p:nvSpPr>
          <p:cNvPr id="923" name="Google Shape;923;p111"/>
          <p:cNvSpPr/>
          <p:nvPr/>
        </p:nvSpPr>
        <p:spPr>
          <a:xfrm>
            <a:off x="7544451" y="1583478"/>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4" name="Google Shape;924;p111"/>
          <p:cNvSpPr txBox="1"/>
          <p:nvPr/>
        </p:nvSpPr>
        <p:spPr>
          <a:xfrm>
            <a:off x="7580921" y="1643675"/>
            <a:ext cx="1285599"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10 </a:t>
            </a:r>
            <a:r>
              <a:rPr kumimoji="0" lang="en-GB" sz="2800" b="0" i="0" u="none" strike="noStrike" kern="0" cap="none" spc="0" normalizeH="0" baseline="0" noProof="0">
                <a:ln>
                  <a:noFill/>
                </a:ln>
                <a:solidFill>
                  <a:srgbClr val="0070C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 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25" name="Google Shape;925;p111"/>
          <p:cNvCxnSpPr>
            <a:stCxn id="917" idx="4"/>
          </p:cNvCxnSpPr>
          <p:nvPr/>
        </p:nvCxnSpPr>
        <p:spPr>
          <a:xfrm>
            <a:off x="5788665" y="2694207"/>
            <a:ext cx="0" cy="821400"/>
          </a:xfrm>
          <a:prstGeom prst="straightConnector1">
            <a:avLst/>
          </a:prstGeom>
          <a:noFill/>
          <a:ln w="38100" cap="flat" cmpd="sng">
            <a:solidFill>
              <a:schemeClr val="dk1"/>
            </a:solidFill>
            <a:prstDash val="solid"/>
            <a:miter lim="800000"/>
            <a:headEnd type="none" w="sm" len="sm"/>
            <a:tailEnd type="triangle" w="med" len="med"/>
          </a:ln>
        </p:spPr>
      </p:cxnSp>
      <p:sp>
        <p:nvSpPr>
          <p:cNvPr id="926" name="Google Shape;926;p111"/>
          <p:cNvSpPr/>
          <p:nvPr/>
        </p:nvSpPr>
        <p:spPr>
          <a:xfrm>
            <a:off x="5109396" y="3670210"/>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7" name="Google Shape;927;p111"/>
          <p:cNvSpPr txBox="1"/>
          <p:nvPr/>
        </p:nvSpPr>
        <p:spPr>
          <a:xfrm>
            <a:off x="5280919" y="3734073"/>
            <a:ext cx="1015492"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5 </a:t>
            </a:r>
            <a:r>
              <a:rPr kumimoji="0" lang="en-GB" sz="2800" b="0" i="0" u="none" strike="noStrike" kern="0" cap="none" spc="0" normalizeH="0" baseline="0" noProof="0">
                <a:ln>
                  <a:noFill/>
                </a:ln>
                <a:solidFill>
                  <a:srgbClr val="0070C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 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111"/>
          <p:cNvSpPr txBox="1"/>
          <p:nvPr/>
        </p:nvSpPr>
        <p:spPr>
          <a:xfrm>
            <a:off x="2533535" y="5187571"/>
            <a:ext cx="684146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The factors of 20 are: _________________</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29" name="Google Shape;929;p111"/>
          <p:cNvPicPr preferRelativeResize="0"/>
          <p:nvPr/>
        </p:nvPicPr>
        <p:blipFill rotWithShape="1">
          <a:blip r:embed="rId3">
            <a:alphaModFix/>
          </a:blip>
          <a:srcRect/>
          <a:stretch/>
        </p:blipFill>
        <p:spPr>
          <a:xfrm>
            <a:off x="8944078" y="305447"/>
            <a:ext cx="747045" cy="747045"/>
          </a:xfrm>
          <a:prstGeom prst="rect">
            <a:avLst/>
          </a:prstGeom>
          <a:noFill/>
          <a:ln>
            <a:noFill/>
          </a:ln>
        </p:spPr>
      </p:pic>
      <p:sp>
        <p:nvSpPr>
          <p:cNvPr id="930" name="Google Shape;930;p111"/>
          <p:cNvSpPr txBox="1"/>
          <p:nvPr/>
        </p:nvSpPr>
        <p:spPr>
          <a:xfrm>
            <a:off x="7246921" y="448136"/>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111"/>
          <p:cNvSpPr txBox="1"/>
          <p:nvPr/>
        </p:nvSpPr>
        <p:spPr>
          <a:xfrm>
            <a:off x="2733443" y="1660680"/>
            <a:ext cx="828941"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11"/>
          <p:cNvSpPr txBox="1"/>
          <p:nvPr/>
        </p:nvSpPr>
        <p:spPr>
          <a:xfrm>
            <a:off x="5739422" y="5161751"/>
            <a:ext cx="3856700"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2, 4, 5, 10 and 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7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
                                        </p:tgtEl>
                                        <p:attrNameLst>
                                          <p:attrName>style.visibility</p:attrName>
                                        </p:attrNameLst>
                                      </p:cBhvr>
                                      <p:to>
                                        <p:strVal val="visible"/>
                                      </p:to>
                                    </p:set>
                                    <p:animEffect transition="in" filter="fade">
                                      <p:cBhvr>
                                        <p:cTn id="7" dur="5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fade">
                                      <p:cBhvr>
                                        <p:cTn id="12" dur="500"/>
                                        <p:tgtEl>
                                          <p:spTgt spid="922"/>
                                        </p:tgtEl>
                                      </p:cBhvr>
                                    </p:animEffect>
                                  </p:childTnLst>
                                </p:cTn>
                              </p:par>
                              <p:par>
                                <p:cTn id="13" presetID="10" presetClass="entr" presetSubtype="0" fill="hold" nodeType="withEffect">
                                  <p:stCondLst>
                                    <p:cond delay="0"/>
                                  </p:stCondLst>
                                  <p:childTnLst>
                                    <p:set>
                                      <p:cBhvr>
                                        <p:cTn id="14" dur="1" fill="hold">
                                          <p:stCondLst>
                                            <p:cond delay="0"/>
                                          </p:stCondLst>
                                        </p:cTn>
                                        <p:tgtEl>
                                          <p:spTgt spid="924"/>
                                        </p:tgtEl>
                                        <p:attrNameLst>
                                          <p:attrName>style.visibility</p:attrName>
                                        </p:attrNameLst>
                                      </p:cBhvr>
                                      <p:to>
                                        <p:strVal val="visible"/>
                                      </p:to>
                                    </p:set>
                                    <p:animEffect transition="in" filter="fade">
                                      <p:cBhvr>
                                        <p:cTn id="15" dur="500"/>
                                        <p:tgtEl>
                                          <p:spTgt spid="924"/>
                                        </p:tgtEl>
                                      </p:cBhvr>
                                    </p:animEffect>
                                  </p:childTnLst>
                                </p:cTn>
                              </p:par>
                              <p:par>
                                <p:cTn id="16" presetID="10" presetClass="entr" presetSubtype="0" fill="hold" nodeType="withEffect">
                                  <p:stCondLst>
                                    <p:cond delay="0"/>
                                  </p:stCondLst>
                                  <p:childTnLst>
                                    <p:set>
                                      <p:cBhvr>
                                        <p:cTn id="17" dur="1" fill="hold">
                                          <p:stCondLst>
                                            <p:cond delay="0"/>
                                          </p:stCondLst>
                                        </p:cTn>
                                        <p:tgtEl>
                                          <p:spTgt spid="923"/>
                                        </p:tgtEl>
                                        <p:attrNameLst>
                                          <p:attrName>style.visibility</p:attrName>
                                        </p:attrNameLst>
                                      </p:cBhvr>
                                      <p:to>
                                        <p:strVal val="visible"/>
                                      </p:to>
                                    </p:set>
                                    <p:animEffect transition="in" filter="fade">
                                      <p:cBhvr>
                                        <p:cTn id="18" dur="500"/>
                                        <p:tgtEl>
                                          <p:spTgt spid="9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25"/>
                                        </p:tgtEl>
                                        <p:attrNameLst>
                                          <p:attrName>style.visibility</p:attrName>
                                        </p:attrNameLst>
                                      </p:cBhvr>
                                      <p:to>
                                        <p:strVal val="visible"/>
                                      </p:to>
                                    </p:set>
                                    <p:animEffect transition="in" filter="fade">
                                      <p:cBhvr>
                                        <p:cTn id="23" dur="500"/>
                                        <p:tgtEl>
                                          <p:spTgt spid="925"/>
                                        </p:tgtEl>
                                      </p:cBhvr>
                                    </p:animEffect>
                                  </p:childTnLst>
                                </p:cTn>
                              </p:par>
                              <p:par>
                                <p:cTn id="24" presetID="10" presetClass="entr" presetSubtype="0" fill="hold" nodeType="withEffect">
                                  <p:stCondLst>
                                    <p:cond delay="0"/>
                                  </p:stCondLst>
                                  <p:childTnLst>
                                    <p:set>
                                      <p:cBhvr>
                                        <p:cTn id="25" dur="1" fill="hold">
                                          <p:stCondLst>
                                            <p:cond delay="0"/>
                                          </p:stCondLst>
                                        </p:cTn>
                                        <p:tgtEl>
                                          <p:spTgt spid="927"/>
                                        </p:tgtEl>
                                        <p:attrNameLst>
                                          <p:attrName>style.visibility</p:attrName>
                                        </p:attrNameLst>
                                      </p:cBhvr>
                                      <p:to>
                                        <p:strVal val="visible"/>
                                      </p:to>
                                    </p:set>
                                    <p:animEffect transition="in" filter="fade">
                                      <p:cBhvr>
                                        <p:cTn id="26" dur="500"/>
                                        <p:tgtEl>
                                          <p:spTgt spid="927"/>
                                        </p:tgtEl>
                                      </p:cBhvr>
                                    </p:animEffect>
                                  </p:childTnLst>
                                </p:cTn>
                              </p:par>
                              <p:par>
                                <p:cTn id="27" presetID="10" presetClass="entr" presetSubtype="0" fill="hold" nodeType="withEffect">
                                  <p:stCondLst>
                                    <p:cond delay="0"/>
                                  </p:stCondLst>
                                  <p:childTnLst>
                                    <p:set>
                                      <p:cBhvr>
                                        <p:cTn id="28" dur="1" fill="hold">
                                          <p:stCondLst>
                                            <p:cond delay="0"/>
                                          </p:stCondLst>
                                        </p:cTn>
                                        <p:tgtEl>
                                          <p:spTgt spid="926"/>
                                        </p:tgtEl>
                                        <p:attrNameLst>
                                          <p:attrName>style.visibility</p:attrName>
                                        </p:attrNameLst>
                                      </p:cBhvr>
                                      <p:to>
                                        <p:strVal val="visible"/>
                                      </p:to>
                                    </p:set>
                                    <p:animEffect transition="in" filter="fade">
                                      <p:cBhvr>
                                        <p:cTn id="29" dur="500"/>
                                        <p:tgtEl>
                                          <p:spTgt spid="9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32"/>
                                        </p:tgtEl>
                                        <p:attrNameLst>
                                          <p:attrName>style.visibility</p:attrName>
                                        </p:attrNameLst>
                                      </p:cBhvr>
                                      <p:to>
                                        <p:strVal val="visible"/>
                                      </p:to>
                                    </p:set>
                                    <p:animEffect transition="in" filter="fade">
                                      <p:cBhvr>
                                        <p:cTn id="34" dur="500"/>
                                        <p:tgtEl>
                                          <p:spTgt spid="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12"/>
          <p:cNvSpPr/>
          <p:nvPr/>
        </p:nvSpPr>
        <p:spPr>
          <a:xfrm>
            <a:off x="5194665" y="1506207"/>
            <a:ext cx="1188000" cy="11880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8" name="Google Shape;938;p112"/>
          <p:cNvSpPr txBox="1"/>
          <p:nvPr/>
        </p:nvSpPr>
        <p:spPr>
          <a:xfrm>
            <a:off x="5446854" y="1838597"/>
            <a:ext cx="684708" cy="52322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39" name="Google Shape;939;p112"/>
          <p:cNvCxnSpPr>
            <a:stCxn id="937" idx="2"/>
          </p:cNvCxnSpPr>
          <p:nvPr/>
        </p:nvCxnSpPr>
        <p:spPr>
          <a:xfrm rot="10800000">
            <a:off x="4368165" y="2100207"/>
            <a:ext cx="826500" cy="0"/>
          </a:xfrm>
          <a:prstGeom prst="straightConnector1">
            <a:avLst/>
          </a:prstGeom>
          <a:noFill/>
          <a:ln w="38100" cap="flat" cmpd="sng">
            <a:solidFill>
              <a:schemeClr val="dk1"/>
            </a:solidFill>
            <a:prstDash val="solid"/>
            <a:miter lim="800000"/>
            <a:headEnd type="none" w="sm" len="sm"/>
            <a:tailEnd type="triangle" w="med" len="med"/>
          </a:ln>
        </p:spPr>
      </p:cxnSp>
      <p:sp>
        <p:nvSpPr>
          <p:cNvPr id="940" name="Google Shape;940;p112"/>
          <p:cNvSpPr/>
          <p:nvPr/>
        </p:nvSpPr>
        <p:spPr>
          <a:xfrm>
            <a:off x="2831380" y="1774733"/>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1" name="Google Shape;941;p112"/>
          <p:cNvSpPr txBox="1"/>
          <p:nvPr/>
        </p:nvSpPr>
        <p:spPr>
          <a:xfrm>
            <a:off x="2904320" y="1838596"/>
            <a:ext cx="1285599"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25 </a:t>
            </a:r>
            <a:r>
              <a:rPr kumimoji="0" lang="en-GB" sz="2800" b="0" i="0" u="none" strike="noStrike" kern="0" cap="none" spc="0" normalizeH="0" baseline="0" noProof="0">
                <a:ln>
                  <a:noFill/>
                </a:ln>
                <a:solidFill>
                  <a:srgbClr val="0070C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 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942" name="Google Shape;942;p112"/>
          <p:cNvCxnSpPr>
            <a:stCxn id="937" idx="6"/>
          </p:cNvCxnSpPr>
          <p:nvPr/>
        </p:nvCxnSpPr>
        <p:spPr>
          <a:xfrm>
            <a:off x="6382665" y="2100207"/>
            <a:ext cx="864300" cy="0"/>
          </a:xfrm>
          <a:prstGeom prst="straightConnector1">
            <a:avLst/>
          </a:prstGeom>
          <a:noFill/>
          <a:ln w="38100" cap="flat" cmpd="sng">
            <a:solidFill>
              <a:schemeClr val="dk1"/>
            </a:solidFill>
            <a:prstDash val="solid"/>
            <a:miter lim="800000"/>
            <a:headEnd type="none" w="sm" len="sm"/>
            <a:tailEnd type="triangle" w="med" len="med"/>
          </a:ln>
        </p:spPr>
      </p:cxnSp>
      <p:sp>
        <p:nvSpPr>
          <p:cNvPr id="943" name="Google Shape;943;p112"/>
          <p:cNvSpPr/>
          <p:nvPr/>
        </p:nvSpPr>
        <p:spPr>
          <a:xfrm>
            <a:off x="7498024" y="1774733"/>
            <a:ext cx="1358538" cy="65094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4" name="Google Shape;944;p112"/>
          <p:cNvSpPr txBox="1"/>
          <p:nvPr/>
        </p:nvSpPr>
        <p:spPr>
          <a:xfrm>
            <a:off x="7708630" y="1873209"/>
            <a:ext cx="1015492"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5 </a:t>
            </a:r>
            <a:r>
              <a:rPr kumimoji="0" lang="en-GB" sz="2800" b="0" i="0" u="none" strike="noStrike" kern="0" cap="none" spc="0" normalizeH="0" baseline="0" noProof="0">
                <a:ln>
                  <a:noFill/>
                </a:ln>
                <a:solidFill>
                  <a:srgbClr val="0070C0"/>
                </a:solidFill>
                <a:effectLst/>
                <a:uLnTx/>
                <a:uFillTx/>
                <a:latin typeface="Cambria Math"/>
                <a:ea typeface="Cambria Math"/>
                <a:cs typeface="Cambria Math"/>
                <a:sym typeface="Cambria Math"/>
              </a:rPr>
              <a:t>×</a:t>
            </a: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 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12"/>
          <p:cNvSpPr txBox="1"/>
          <p:nvPr/>
        </p:nvSpPr>
        <p:spPr>
          <a:xfrm>
            <a:off x="2766531" y="3953137"/>
            <a:ext cx="684146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The factors of 25 are: _________________</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46" name="Google Shape;946;p112"/>
          <p:cNvPicPr preferRelativeResize="0"/>
          <p:nvPr/>
        </p:nvPicPr>
        <p:blipFill rotWithShape="1">
          <a:blip r:embed="rId3">
            <a:alphaModFix/>
          </a:blip>
          <a:srcRect/>
          <a:stretch/>
        </p:blipFill>
        <p:spPr>
          <a:xfrm>
            <a:off x="8796411" y="433941"/>
            <a:ext cx="747045" cy="747045"/>
          </a:xfrm>
          <a:prstGeom prst="rect">
            <a:avLst/>
          </a:prstGeom>
          <a:noFill/>
          <a:ln>
            <a:noFill/>
          </a:ln>
        </p:spPr>
      </p:pic>
      <p:sp>
        <p:nvSpPr>
          <p:cNvPr id="947" name="Google Shape;947;p112"/>
          <p:cNvSpPr txBox="1"/>
          <p:nvPr/>
        </p:nvSpPr>
        <p:spPr>
          <a:xfrm>
            <a:off x="7099254" y="576630"/>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112"/>
          <p:cNvSpPr txBox="1"/>
          <p:nvPr/>
        </p:nvSpPr>
        <p:spPr>
          <a:xfrm>
            <a:off x="5984293" y="3938653"/>
            <a:ext cx="3856700"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5, 5 and 25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12"/>
          <p:cNvSpPr txBox="1"/>
          <p:nvPr/>
        </p:nvSpPr>
        <p:spPr>
          <a:xfrm>
            <a:off x="5984293" y="3938653"/>
            <a:ext cx="2002798"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5 and 25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515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fade">
                                      <p:cBhvr>
                                        <p:cTn id="7" dur="500"/>
                                        <p:tgtEl>
                                          <p:spTgt spid="939"/>
                                        </p:tgtEl>
                                      </p:cBhvr>
                                    </p:animEffect>
                                  </p:childTnLst>
                                </p:cTn>
                              </p:par>
                              <p:par>
                                <p:cTn id="8" presetID="10" presetClass="entr" presetSubtype="0" fill="hold" nodeType="withEffect">
                                  <p:stCondLst>
                                    <p:cond delay="0"/>
                                  </p:stCondLst>
                                  <p:childTnLst>
                                    <p:set>
                                      <p:cBhvr>
                                        <p:cTn id="9" dur="1" fill="hold">
                                          <p:stCondLst>
                                            <p:cond delay="0"/>
                                          </p:stCondLst>
                                        </p:cTn>
                                        <p:tgtEl>
                                          <p:spTgt spid="941"/>
                                        </p:tgtEl>
                                        <p:attrNameLst>
                                          <p:attrName>style.visibility</p:attrName>
                                        </p:attrNameLst>
                                      </p:cBhvr>
                                      <p:to>
                                        <p:strVal val="visible"/>
                                      </p:to>
                                    </p:set>
                                    <p:animEffect transition="in" filter="fade">
                                      <p:cBhvr>
                                        <p:cTn id="10" dur="500"/>
                                        <p:tgtEl>
                                          <p:spTgt spid="941"/>
                                        </p:tgtEl>
                                      </p:cBhvr>
                                    </p:animEffect>
                                  </p:childTnLst>
                                </p:cTn>
                              </p:par>
                              <p:par>
                                <p:cTn id="11" presetID="10" presetClass="entr" presetSubtype="0" fill="hold" nodeType="withEffect">
                                  <p:stCondLst>
                                    <p:cond delay="0"/>
                                  </p:stCondLst>
                                  <p:childTnLst>
                                    <p:set>
                                      <p:cBhvr>
                                        <p:cTn id="12" dur="1" fill="hold">
                                          <p:stCondLst>
                                            <p:cond delay="0"/>
                                          </p:stCondLst>
                                        </p:cTn>
                                        <p:tgtEl>
                                          <p:spTgt spid="940"/>
                                        </p:tgtEl>
                                        <p:attrNameLst>
                                          <p:attrName>style.visibility</p:attrName>
                                        </p:attrNameLst>
                                      </p:cBhvr>
                                      <p:to>
                                        <p:strVal val="visible"/>
                                      </p:to>
                                    </p:set>
                                    <p:animEffect transition="in" filter="fade">
                                      <p:cBhvr>
                                        <p:cTn id="13" dur="500"/>
                                        <p:tgtEl>
                                          <p:spTgt spid="9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42"/>
                                        </p:tgtEl>
                                        <p:attrNameLst>
                                          <p:attrName>style.visibility</p:attrName>
                                        </p:attrNameLst>
                                      </p:cBhvr>
                                      <p:to>
                                        <p:strVal val="visible"/>
                                      </p:to>
                                    </p:set>
                                    <p:animEffect transition="in" filter="fade">
                                      <p:cBhvr>
                                        <p:cTn id="18" dur="500"/>
                                        <p:tgtEl>
                                          <p:spTgt spid="942"/>
                                        </p:tgtEl>
                                      </p:cBhvr>
                                    </p:animEffect>
                                  </p:childTnLst>
                                </p:cTn>
                              </p:par>
                              <p:par>
                                <p:cTn id="19" presetID="10" presetClass="entr" presetSubtype="0" fill="hold" nodeType="withEffect">
                                  <p:stCondLst>
                                    <p:cond delay="0"/>
                                  </p:stCondLst>
                                  <p:childTnLst>
                                    <p:set>
                                      <p:cBhvr>
                                        <p:cTn id="20" dur="1" fill="hold">
                                          <p:stCondLst>
                                            <p:cond delay="0"/>
                                          </p:stCondLst>
                                        </p:cTn>
                                        <p:tgtEl>
                                          <p:spTgt spid="944"/>
                                        </p:tgtEl>
                                        <p:attrNameLst>
                                          <p:attrName>style.visibility</p:attrName>
                                        </p:attrNameLst>
                                      </p:cBhvr>
                                      <p:to>
                                        <p:strVal val="visible"/>
                                      </p:to>
                                    </p:set>
                                    <p:animEffect transition="in" filter="fade">
                                      <p:cBhvr>
                                        <p:cTn id="21" dur="500"/>
                                        <p:tgtEl>
                                          <p:spTgt spid="944"/>
                                        </p:tgtEl>
                                      </p:cBhvr>
                                    </p:animEffect>
                                  </p:childTnLst>
                                </p:cTn>
                              </p:par>
                              <p:par>
                                <p:cTn id="22" presetID="10" presetClass="entr" presetSubtype="0" fill="hold" nodeType="withEffect">
                                  <p:stCondLst>
                                    <p:cond delay="0"/>
                                  </p:stCondLst>
                                  <p:childTnLst>
                                    <p:set>
                                      <p:cBhvr>
                                        <p:cTn id="23" dur="1" fill="hold">
                                          <p:stCondLst>
                                            <p:cond delay="0"/>
                                          </p:stCondLst>
                                        </p:cTn>
                                        <p:tgtEl>
                                          <p:spTgt spid="943"/>
                                        </p:tgtEl>
                                        <p:attrNameLst>
                                          <p:attrName>style.visibility</p:attrName>
                                        </p:attrNameLst>
                                      </p:cBhvr>
                                      <p:to>
                                        <p:strVal val="visible"/>
                                      </p:to>
                                    </p:set>
                                    <p:animEffect transition="in" filter="fade">
                                      <p:cBhvr>
                                        <p:cTn id="24" dur="500"/>
                                        <p:tgtEl>
                                          <p:spTgt spid="9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48"/>
                                        </p:tgtEl>
                                        <p:attrNameLst>
                                          <p:attrName>style.visibility</p:attrName>
                                        </p:attrNameLst>
                                      </p:cBhvr>
                                      <p:to>
                                        <p:strVal val="visible"/>
                                      </p:to>
                                    </p:set>
                                    <p:animEffect transition="in" filter="fade">
                                      <p:cBhvr>
                                        <p:cTn id="29" dur="500"/>
                                        <p:tgtEl>
                                          <p:spTgt spid="9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48"/>
                                        </p:tgtEl>
                                      </p:cBhvr>
                                    </p:animEffect>
                                    <p:set>
                                      <p:cBhvr>
                                        <p:cTn id="34" dur="1" fill="hold">
                                          <p:stCondLst>
                                            <p:cond delay="500"/>
                                          </p:stCondLst>
                                        </p:cTn>
                                        <p:tgtEl>
                                          <p:spTgt spid="94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49"/>
                                        </p:tgtEl>
                                        <p:attrNameLst>
                                          <p:attrName>style.visibility</p:attrName>
                                        </p:attrNameLst>
                                      </p:cBhvr>
                                      <p:to>
                                        <p:strVal val="visible"/>
                                      </p:to>
                                    </p:set>
                                    <p:animEffect transition="in" filter="fade">
                                      <p:cBhvr>
                                        <p:cTn id="37" dur="500"/>
                                        <p:tgtEl>
                                          <p:spTgt spid="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13"/>
          <p:cNvSpPr txBox="1">
            <a:spLocks noGrp="1"/>
          </p:cNvSpPr>
          <p:nvPr>
            <p:ph type="title"/>
          </p:nvPr>
        </p:nvSpPr>
        <p:spPr>
          <a:xfrm>
            <a:off x="1384109" y="1989209"/>
            <a:ext cx="7605216" cy="30058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GB">
                <a:latin typeface="Calibri"/>
                <a:ea typeface="Calibri"/>
                <a:cs typeface="Calibri"/>
                <a:sym typeface="Calibri"/>
              </a:rPr>
              <a:t>Have a go at questions 1 to 4 on the worksheet</a:t>
            </a:r>
            <a:endParaRPr/>
          </a:p>
        </p:txBody>
      </p:sp>
    </p:spTree>
    <p:extLst>
      <p:ext uri="{BB962C8B-B14F-4D97-AF65-F5344CB8AC3E}">
        <p14:creationId xmlns:p14="http://schemas.microsoft.com/office/powerpoint/2010/main" val="339863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14"/>
          <p:cNvSpPr txBox="1"/>
          <p:nvPr/>
        </p:nvSpPr>
        <p:spPr>
          <a:xfrm>
            <a:off x="2507633" y="524132"/>
            <a:ext cx="6841466"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 3 and 7 are all factors of a number between 40 and 50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14"/>
          <p:cNvSpPr txBox="1"/>
          <p:nvPr/>
        </p:nvSpPr>
        <p:spPr>
          <a:xfrm>
            <a:off x="2507633" y="1708612"/>
            <a:ext cx="684146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What is the number?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61" name="Google Shape;961;p114"/>
          <p:cNvPicPr preferRelativeResize="0"/>
          <p:nvPr/>
        </p:nvPicPr>
        <p:blipFill rotWithShape="1">
          <a:blip r:embed="rId3">
            <a:alphaModFix/>
          </a:blip>
          <a:srcRect/>
          <a:stretch/>
        </p:blipFill>
        <p:spPr>
          <a:xfrm>
            <a:off x="8570555" y="1335090"/>
            <a:ext cx="747045" cy="747045"/>
          </a:xfrm>
          <a:prstGeom prst="rect">
            <a:avLst/>
          </a:prstGeom>
          <a:noFill/>
          <a:ln>
            <a:noFill/>
          </a:ln>
        </p:spPr>
      </p:pic>
      <p:sp>
        <p:nvSpPr>
          <p:cNvPr id="962" name="Google Shape;962;p114"/>
          <p:cNvSpPr txBox="1"/>
          <p:nvPr/>
        </p:nvSpPr>
        <p:spPr>
          <a:xfrm>
            <a:off x="6873398" y="1477779"/>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14"/>
          <p:cNvSpPr txBox="1"/>
          <p:nvPr/>
        </p:nvSpPr>
        <p:spPr>
          <a:xfrm>
            <a:off x="2507633" y="2519939"/>
            <a:ext cx="737659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The number must be a multiple of </a:t>
            </a: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3</a:t>
            </a: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and </a:t>
            </a:r>
            <a:r>
              <a:rPr kumimoji="0" lang="en-GB" sz="2800" b="1" i="0" u="none" strike="noStrike" kern="0" cap="none" spc="0" normalizeH="0" baseline="0" noProof="0">
                <a:ln>
                  <a:noFill/>
                </a:ln>
                <a:solidFill>
                  <a:srgbClr val="000000"/>
                </a:solidFill>
                <a:effectLst/>
                <a:uLnTx/>
                <a:uFillTx/>
                <a:latin typeface="Calibri"/>
                <a:ea typeface="Calibri"/>
                <a:cs typeface="Calibri"/>
                <a:sym typeface="Calibri"/>
              </a:rPr>
              <a:t>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114"/>
          <p:cNvSpPr txBox="1"/>
          <p:nvPr/>
        </p:nvSpPr>
        <p:spPr>
          <a:xfrm>
            <a:off x="2520696" y="2887683"/>
            <a:ext cx="701476" cy="31085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9</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114"/>
          <p:cNvSpPr txBox="1"/>
          <p:nvPr/>
        </p:nvSpPr>
        <p:spPr>
          <a:xfrm>
            <a:off x="6522660" y="2911039"/>
            <a:ext cx="701476" cy="31085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14</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21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28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35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42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49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14"/>
          <p:cNvSpPr txBox="1"/>
          <p:nvPr/>
        </p:nvSpPr>
        <p:spPr>
          <a:xfrm>
            <a:off x="3261442" y="2903742"/>
            <a:ext cx="701476" cy="267765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24</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27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30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33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36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967" name="Google Shape;967;p114"/>
          <p:cNvSpPr txBox="1"/>
          <p:nvPr/>
        </p:nvSpPr>
        <p:spPr>
          <a:xfrm>
            <a:off x="7376536" y="2911039"/>
            <a:ext cx="701476" cy="224676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56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63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70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77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ED7D31"/>
                </a:solidFill>
                <a:effectLst/>
                <a:uLnTx/>
                <a:uFillTx/>
                <a:latin typeface="Calibri"/>
                <a:ea typeface="Calibri"/>
                <a:cs typeface="Calibri"/>
                <a:sym typeface="Calibri"/>
              </a:rPr>
              <a:t>84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14"/>
          <p:cNvSpPr/>
          <p:nvPr/>
        </p:nvSpPr>
        <p:spPr>
          <a:xfrm>
            <a:off x="2492958" y="5502578"/>
            <a:ext cx="596973" cy="450821"/>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9" name="Google Shape;969;p114"/>
          <p:cNvSpPr/>
          <p:nvPr/>
        </p:nvSpPr>
        <p:spPr>
          <a:xfrm>
            <a:off x="6516671" y="3780661"/>
            <a:ext cx="596973" cy="450821"/>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970" name="Google Shape;970;p114"/>
          <p:cNvCxnSpPr/>
          <p:nvPr/>
        </p:nvCxnSpPr>
        <p:spPr>
          <a:xfrm>
            <a:off x="2571751" y="1414463"/>
            <a:ext cx="1509713" cy="0"/>
          </a:xfrm>
          <a:prstGeom prst="straightConnector1">
            <a:avLst/>
          </a:prstGeom>
          <a:noFill/>
          <a:ln w="38100" cap="flat" cmpd="sng">
            <a:solidFill>
              <a:srgbClr val="00B050"/>
            </a:solidFill>
            <a:prstDash val="solid"/>
            <a:miter lim="800000"/>
            <a:headEnd type="none" w="sm" len="sm"/>
            <a:tailEnd type="none" w="sm" len="sm"/>
          </a:ln>
        </p:spPr>
      </p:cxnSp>
      <p:sp>
        <p:nvSpPr>
          <p:cNvPr id="971" name="Google Shape;971;p114"/>
          <p:cNvSpPr txBox="1"/>
          <p:nvPr/>
        </p:nvSpPr>
        <p:spPr>
          <a:xfrm>
            <a:off x="5716978" y="1708613"/>
            <a:ext cx="701476"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42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70C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44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500"/>
                                        <p:tgtEl>
                                          <p:spTgt spid="9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4"/>
                                        </p:tgtEl>
                                        <p:attrNameLst>
                                          <p:attrName>style.visibility</p:attrName>
                                        </p:attrNameLst>
                                      </p:cBhvr>
                                      <p:to>
                                        <p:strVal val="visible"/>
                                      </p:to>
                                    </p:set>
                                    <p:animEffect transition="in" filter="fade">
                                      <p:cBhvr>
                                        <p:cTn id="12" dur="500"/>
                                        <p:tgtEl>
                                          <p:spTgt spid="964"/>
                                        </p:tgtEl>
                                      </p:cBhvr>
                                    </p:animEffect>
                                  </p:childTnLst>
                                </p:cTn>
                              </p:par>
                              <p:par>
                                <p:cTn id="13" presetID="10" presetClass="entr" presetSubtype="0" fill="hold" nodeType="withEffect">
                                  <p:stCondLst>
                                    <p:cond delay="0"/>
                                  </p:stCondLst>
                                  <p:childTnLst>
                                    <p:set>
                                      <p:cBhvr>
                                        <p:cTn id="14" dur="1" fill="hold">
                                          <p:stCondLst>
                                            <p:cond delay="0"/>
                                          </p:stCondLst>
                                        </p:cTn>
                                        <p:tgtEl>
                                          <p:spTgt spid="966"/>
                                        </p:tgtEl>
                                        <p:attrNameLst>
                                          <p:attrName>style.visibility</p:attrName>
                                        </p:attrNameLst>
                                      </p:cBhvr>
                                      <p:to>
                                        <p:strVal val="visible"/>
                                      </p:to>
                                    </p:set>
                                    <p:animEffect transition="in" filter="fade">
                                      <p:cBhvr>
                                        <p:cTn id="15" dur="500"/>
                                        <p:tgtEl>
                                          <p:spTgt spid="9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65"/>
                                        </p:tgtEl>
                                        <p:attrNameLst>
                                          <p:attrName>style.visibility</p:attrName>
                                        </p:attrNameLst>
                                      </p:cBhvr>
                                      <p:to>
                                        <p:strVal val="visible"/>
                                      </p:to>
                                    </p:set>
                                    <p:animEffect transition="in" filter="fade">
                                      <p:cBhvr>
                                        <p:cTn id="20" dur="500"/>
                                        <p:tgtEl>
                                          <p:spTgt spid="965"/>
                                        </p:tgtEl>
                                      </p:cBhvr>
                                    </p:animEffect>
                                  </p:childTnLst>
                                </p:cTn>
                              </p:par>
                              <p:par>
                                <p:cTn id="21" presetID="10" presetClass="entr" presetSubtype="0" fill="hold" nodeType="withEffect">
                                  <p:stCondLst>
                                    <p:cond delay="0"/>
                                  </p:stCondLst>
                                  <p:childTnLst>
                                    <p:set>
                                      <p:cBhvr>
                                        <p:cTn id="22" dur="1" fill="hold">
                                          <p:stCondLst>
                                            <p:cond delay="0"/>
                                          </p:stCondLst>
                                        </p:cTn>
                                        <p:tgtEl>
                                          <p:spTgt spid="967"/>
                                        </p:tgtEl>
                                        <p:attrNameLst>
                                          <p:attrName>style.visibility</p:attrName>
                                        </p:attrNameLst>
                                      </p:cBhvr>
                                      <p:to>
                                        <p:strVal val="visible"/>
                                      </p:to>
                                    </p:set>
                                    <p:animEffect transition="in" filter="fade">
                                      <p:cBhvr>
                                        <p:cTn id="23" dur="500"/>
                                        <p:tgtEl>
                                          <p:spTgt spid="9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9"/>
                                        </p:tgtEl>
                                        <p:attrNameLst>
                                          <p:attrName>style.visibility</p:attrName>
                                        </p:attrNameLst>
                                      </p:cBhvr>
                                      <p:to>
                                        <p:strVal val="visible"/>
                                      </p:to>
                                    </p:set>
                                    <p:animEffect transition="in" filter="fade">
                                      <p:cBhvr>
                                        <p:cTn id="28" dur="500"/>
                                        <p:tgtEl>
                                          <p:spTgt spid="969"/>
                                        </p:tgtEl>
                                      </p:cBhvr>
                                    </p:animEffect>
                                  </p:childTnLst>
                                </p:cTn>
                              </p:par>
                              <p:par>
                                <p:cTn id="29" presetID="10" presetClass="entr" presetSubtype="0" fill="hold" nodeType="withEffect">
                                  <p:stCondLst>
                                    <p:cond delay="0"/>
                                  </p:stCondLst>
                                  <p:childTnLst>
                                    <p:set>
                                      <p:cBhvr>
                                        <p:cTn id="30" dur="1" fill="hold">
                                          <p:stCondLst>
                                            <p:cond delay="0"/>
                                          </p:stCondLst>
                                        </p:cTn>
                                        <p:tgtEl>
                                          <p:spTgt spid="968"/>
                                        </p:tgtEl>
                                        <p:attrNameLst>
                                          <p:attrName>style.visibility</p:attrName>
                                        </p:attrNameLst>
                                      </p:cBhvr>
                                      <p:to>
                                        <p:strVal val="visible"/>
                                      </p:to>
                                    </p:set>
                                    <p:animEffect transition="in" filter="fade">
                                      <p:cBhvr>
                                        <p:cTn id="31" dur="500"/>
                                        <p:tgtEl>
                                          <p:spTgt spid="9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70"/>
                                        </p:tgtEl>
                                        <p:attrNameLst>
                                          <p:attrName>style.visibility</p:attrName>
                                        </p:attrNameLst>
                                      </p:cBhvr>
                                      <p:to>
                                        <p:strVal val="visible"/>
                                      </p:to>
                                    </p:set>
                                    <p:animEffect transition="in" filter="fade">
                                      <p:cBhvr>
                                        <p:cTn id="36" dur="500"/>
                                        <p:tgtEl>
                                          <p:spTgt spid="9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71"/>
                                        </p:tgtEl>
                                        <p:attrNameLst>
                                          <p:attrName>style.visibility</p:attrName>
                                        </p:attrNameLst>
                                      </p:cBhvr>
                                      <p:to>
                                        <p:strVal val="visible"/>
                                      </p:to>
                                    </p:set>
                                    <p:animEffect transition="in" filter="fade">
                                      <p:cBhvr>
                                        <p:cTn id="41" dur="500"/>
                                        <p:tgtEl>
                                          <p:spTgt spid="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15"/>
          <p:cNvSpPr txBox="1"/>
          <p:nvPr/>
        </p:nvSpPr>
        <p:spPr>
          <a:xfrm>
            <a:off x="2165610" y="293757"/>
            <a:ext cx="8345636" cy="569386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List the factors of these numbers: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17</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What do you notice?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29</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77" name="Google Shape;977;p115"/>
          <p:cNvPicPr preferRelativeResize="0"/>
          <p:nvPr/>
        </p:nvPicPr>
        <p:blipFill rotWithShape="1">
          <a:blip r:embed="rId3">
            <a:alphaModFix/>
          </a:blip>
          <a:srcRect/>
          <a:stretch/>
        </p:blipFill>
        <p:spPr>
          <a:xfrm>
            <a:off x="8784786" y="934961"/>
            <a:ext cx="747045" cy="747045"/>
          </a:xfrm>
          <a:prstGeom prst="rect">
            <a:avLst/>
          </a:prstGeom>
          <a:noFill/>
          <a:ln>
            <a:noFill/>
          </a:ln>
        </p:spPr>
      </p:pic>
      <p:sp>
        <p:nvSpPr>
          <p:cNvPr id="978" name="Google Shape;978;p115"/>
          <p:cNvSpPr txBox="1"/>
          <p:nvPr/>
        </p:nvSpPr>
        <p:spPr>
          <a:xfrm>
            <a:off x="7087629" y="1077650"/>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115"/>
          <p:cNvSpPr txBox="1"/>
          <p:nvPr/>
        </p:nvSpPr>
        <p:spPr>
          <a:xfrm>
            <a:off x="2986841" y="1157162"/>
            <a:ext cx="145017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and 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115"/>
          <p:cNvSpPr txBox="1"/>
          <p:nvPr/>
        </p:nvSpPr>
        <p:spPr>
          <a:xfrm>
            <a:off x="2986841" y="2432968"/>
            <a:ext cx="145017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and 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115"/>
          <p:cNvSpPr txBox="1"/>
          <p:nvPr/>
        </p:nvSpPr>
        <p:spPr>
          <a:xfrm>
            <a:off x="2988959" y="3708774"/>
            <a:ext cx="145017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and 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115"/>
          <p:cNvSpPr txBox="1"/>
          <p:nvPr/>
        </p:nvSpPr>
        <p:spPr>
          <a:xfrm>
            <a:off x="2988959" y="4984580"/>
            <a:ext cx="145017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and 29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115"/>
          <p:cNvSpPr txBox="1"/>
          <p:nvPr/>
        </p:nvSpPr>
        <p:spPr>
          <a:xfrm>
            <a:off x="5332756" y="5001933"/>
            <a:ext cx="5178490"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They all only have 2 factors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4307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500"/>
                                        <p:tgtEl>
                                          <p:spTgt spid="9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0"/>
                                        </p:tgtEl>
                                        <p:attrNameLst>
                                          <p:attrName>style.visibility</p:attrName>
                                        </p:attrNameLst>
                                      </p:cBhvr>
                                      <p:to>
                                        <p:strVal val="visible"/>
                                      </p:to>
                                    </p:set>
                                    <p:animEffect transition="in" filter="fade">
                                      <p:cBhvr>
                                        <p:cTn id="12" dur="500"/>
                                        <p:tgtEl>
                                          <p:spTgt spid="9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1"/>
                                        </p:tgtEl>
                                        <p:attrNameLst>
                                          <p:attrName>style.visibility</p:attrName>
                                        </p:attrNameLst>
                                      </p:cBhvr>
                                      <p:to>
                                        <p:strVal val="visible"/>
                                      </p:to>
                                    </p:set>
                                    <p:animEffect transition="in" filter="fade">
                                      <p:cBhvr>
                                        <p:cTn id="17" dur="500"/>
                                        <p:tgtEl>
                                          <p:spTgt spid="9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2"/>
                                        </p:tgtEl>
                                        <p:attrNameLst>
                                          <p:attrName>style.visibility</p:attrName>
                                        </p:attrNameLst>
                                      </p:cBhvr>
                                      <p:to>
                                        <p:strVal val="visible"/>
                                      </p:to>
                                    </p:set>
                                    <p:animEffect transition="in" filter="fade">
                                      <p:cBhvr>
                                        <p:cTn id="22" dur="500"/>
                                        <p:tgtEl>
                                          <p:spTgt spid="9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3"/>
                                        </p:tgtEl>
                                        <p:attrNameLst>
                                          <p:attrName>style.visibility</p:attrName>
                                        </p:attrNameLst>
                                      </p:cBhvr>
                                      <p:to>
                                        <p:strVal val="visible"/>
                                      </p:to>
                                    </p:set>
                                    <p:animEffect transition="in" filter="fade">
                                      <p:cBhvr>
                                        <p:cTn id="27" dur="500"/>
                                        <p:tgtEl>
                                          <p:spTgt spid="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pic>
        <p:nvPicPr>
          <p:cNvPr id="988" name="Google Shape;988;p116"/>
          <p:cNvPicPr preferRelativeResize="0"/>
          <p:nvPr/>
        </p:nvPicPr>
        <p:blipFill rotWithShape="1">
          <a:blip r:embed="rId3">
            <a:alphaModFix/>
          </a:blip>
          <a:srcRect/>
          <a:stretch/>
        </p:blipFill>
        <p:spPr>
          <a:xfrm>
            <a:off x="6931533" y="839479"/>
            <a:ext cx="1250012" cy="875008"/>
          </a:xfrm>
          <a:prstGeom prst="rect">
            <a:avLst/>
          </a:prstGeom>
          <a:noFill/>
          <a:ln>
            <a:noFill/>
          </a:ln>
        </p:spPr>
      </p:pic>
      <p:sp>
        <p:nvSpPr>
          <p:cNvPr id="989" name="Google Shape;989;p116"/>
          <p:cNvSpPr/>
          <p:nvPr/>
        </p:nvSpPr>
        <p:spPr>
          <a:xfrm>
            <a:off x="3122448" y="718742"/>
            <a:ext cx="3265715" cy="1516688"/>
          </a:xfrm>
          <a:prstGeom prst="wedgeRoundRectCallout">
            <a:avLst>
              <a:gd name="adj1" fmla="val 68693"/>
              <a:gd name="adj2" fmla="val -20123"/>
              <a:gd name="adj3" fmla="val 16667"/>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0.5 </a:t>
            </a:r>
            <a:r>
              <a:rPr kumimoji="0" lang="en-GB" sz="24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 22 </a:t>
            </a:r>
            <a:r>
              <a:rPr kumimoji="0" lang="en-GB" sz="2400" b="0" i="0" u="none" strike="noStrike" kern="0" cap="none" spc="0" normalizeH="0" baseline="0" noProof="0">
                <a:ln>
                  <a:noFill/>
                </a:ln>
                <a:solidFill>
                  <a:srgbClr val="000000"/>
                </a:solidFill>
                <a:effectLst/>
                <a:uLnTx/>
                <a:uFillTx/>
                <a:latin typeface="Cambria Math"/>
                <a:ea typeface="Cambria Math"/>
                <a:cs typeface="Cambria Math"/>
                <a:sym typeface="Cambria Math"/>
              </a:rPr>
              <a:t>=</a:t>
            </a: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 11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This means that 0.5 is a factor of 11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116"/>
          <p:cNvSpPr/>
          <p:nvPr/>
        </p:nvSpPr>
        <p:spPr>
          <a:xfrm>
            <a:off x="6182927" y="1477086"/>
            <a:ext cx="1998618" cy="1933302"/>
          </a:xfrm>
          <a:prstGeom prst="mathMultiply">
            <a:avLst>
              <a:gd name="adj1" fmla="val 19466"/>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1" name="Google Shape;991;p116"/>
          <p:cNvSpPr txBox="1"/>
          <p:nvPr/>
        </p:nvSpPr>
        <p:spPr>
          <a:xfrm>
            <a:off x="2699864" y="3157149"/>
            <a:ext cx="7376596"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Factors have to be integers (whole numbers).</a:t>
            </a:r>
            <a:endParaRPr kumimoji="0" sz="28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992" name="Google Shape;992;p116"/>
          <p:cNvPicPr preferRelativeResize="0"/>
          <p:nvPr/>
        </p:nvPicPr>
        <p:blipFill rotWithShape="1">
          <a:blip r:embed="rId4">
            <a:alphaModFix/>
          </a:blip>
          <a:srcRect/>
          <a:stretch/>
        </p:blipFill>
        <p:spPr>
          <a:xfrm>
            <a:off x="8661692" y="3893900"/>
            <a:ext cx="747045" cy="747045"/>
          </a:xfrm>
          <a:prstGeom prst="rect">
            <a:avLst/>
          </a:prstGeom>
          <a:noFill/>
          <a:ln>
            <a:noFill/>
          </a:ln>
        </p:spPr>
      </p:pic>
      <p:sp>
        <p:nvSpPr>
          <p:cNvPr id="993" name="Google Shape;993;p116"/>
          <p:cNvSpPr txBox="1"/>
          <p:nvPr/>
        </p:nvSpPr>
        <p:spPr>
          <a:xfrm>
            <a:off x="6964535" y="4036589"/>
            <a:ext cx="2095136" cy="461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a:ln>
                  <a:noFill/>
                </a:ln>
                <a:solidFill>
                  <a:srgbClr val="000000"/>
                </a:solidFill>
                <a:effectLst/>
                <a:uLnTx/>
                <a:uFillTx/>
                <a:latin typeface="Calibri"/>
                <a:ea typeface="Calibri"/>
                <a:cs typeface="Calibri"/>
                <a:sym typeface="Calibri"/>
              </a:rPr>
              <a:t>Have a think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16"/>
          <p:cNvSpPr txBox="1"/>
          <p:nvPr/>
        </p:nvSpPr>
        <p:spPr>
          <a:xfrm>
            <a:off x="2736904" y="4571099"/>
            <a:ext cx="4343624"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What are the factors of 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116"/>
          <p:cNvSpPr txBox="1"/>
          <p:nvPr/>
        </p:nvSpPr>
        <p:spPr>
          <a:xfrm>
            <a:off x="7080529" y="4946110"/>
            <a:ext cx="1791129"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a:ln>
                  <a:noFill/>
                </a:ln>
                <a:solidFill>
                  <a:srgbClr val="0070C0"/>
                </a:solidFill>
                <a:effectLst/>
                <a:uLnTx/>
                <a:uFillTx/>
                <a:latin typeface="Calibri"/>
                <a:ea typeface="Calibri"/>
                <a:cs typeface="Calibri"/>
                <a:sym typeface="Calibri"/>
              </a:rPr>
              <a:t>1 and 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2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0"/>
                                        </p:tgtEl>
                                        <p:attrNameLst>
                                          <p:attrName>style.visibility</p:attrName>
                                        </p:attrNameLst>
                                      </p:cBhvr>
                                      <p:to>
                                        <p:strVal val="visible"/>
                                      </p:to>
                                    </p:set>
                                    <p:animEffect transition="in" filter="fade">
                                      <p:cBhvr>
                                        <p:cTn id="7" dur="500"/>
                                        <p:tgtEl>
                                          <p:spTgt spid="9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1"/>
                                        </p:tgtEl>
                                        <p:attrNameLst>
                                          <p:attrName>style.visibility</p:attrName>
                                        </p:attrNameLst>
                                      </p:cBhvr>
                                      <p:to>
                                        <p:strVal val="visible"/>
                                      </p:to>
                                    </p:set>
                                    <p:animEffect transition="in" filter="fade">
                                      <p:cBhvr>
                                        <p:cTn id="12" dur="500"/>
                                        <p:tgtEl>
                                          <p:spTgt spid="9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4"/>
                                        </p:tgtEl>
                                        <p:attrNameLst>
                                          <p:attrName>style.visibility</p:attrName>
                                        </p:attrNameLst>
                                      </p:cBhvr>
                                      <p:to>
                                        <p:strVal val="visible"/>
                                      </p:to>
                                    </p:set>
                                    <p:animEffect transition="in" filter="fade">
                                      <p:cBhvr>
                                        <p:cTn id="17" dur="500"/>
                                        <p:tgtEl>
                                          <p:spTgt spid="994"/>
                                        </p:tgtEl>
                                      </p:cBhvr>
                                    </p:animEffect>
                                  </p:childTnLst>
                                </p:cTn>
                              </p:par>
                              <p:par>
                                <p:cTn id="18" presetID="10" presetClass="entr" presetSubtype="0" fill="hold" nodeType="withEffect">
                                  <p:stCondLst>
                                    <p:cond delay="0"/>
                                  </p:stCondLst>
                                  <p:childTnLst>
                                    <p:set>
                                      <p:cBhvr>
                                        <p:cTn id="19" dur="1" fill="hold">
                                          <p:stCondLst>
                                            <p:cond delay="0"/>
                                          </p:stCondLst>
                                        </p:cTn>
                                        <p:tgtEl>
                                          <p:spTgt spid="993"/>
                                        </p:tgtEl>
                                        <p:attrNameLst>
                                          <p:attrName>style.visibility</p:attrName>
                                        </p:attrNameLst>
                                      </p:cBhvr>
                                      <p:to>
                                        <p:strVal val="visible"/>
                                      </p:to>
                                    </p:set>
                                    <p:animEffect transition="in" filter="fade">
                                      <p:cBhvr>
                                        <p:cTn id="20" dur="500"/>
                                        <p:tgtEl>
                                          <p:spTgt spid="993"/>
                                        </p:tgtEl>
                                      </p:cBhvr>
                                    </p:animEffect>
                                  </p:childTnLst>
                                </p:cTn>
                              </p:par>
                              <p:par>
                                <p:cTn id="21" presetID="10" presetClass="entr" presetSubtype="0" fill="hold" nodeType="withEffect">
                                  <p:stCondLst>
                                    <p:cond delay="0"/>
                                  </p:stCondLst>
                                  <p:childTnLst>
                                    <p:set>
                                      <p:cBhvr>
                                        <p:cTn id="22" dur="1" fill="hold">
                                          <p:stCondLst>
                                            <p:cond delay="0"/>
                                          </p:stCondLst>
                                        </p:cTn>
                                        <p:tgtEl>
                                          <p:spTgt spid="992"/>
                                        </p:tgtEl>
                                        <p:attrNameLst>
                                          <p:attrName>style.visibility</p:attrName>
                                        </p:attrNameLst>
                                      </p:cBhvr>
                                      <p:to>
                                        <p:strVal val="visible"/>
                                      </p:to>
                                    </p:set>
                                    <p:animEffect transition="in" filter="fade">
                                      <p:cBhvr>
                                        <p:cTn id="23" dur="500"/>
                                        <p:tgtEl>
                                          <p:spTgt spid="9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95"/>
                                        </p:tgtEl>
                                        <p:attrNameLst>
                                          <p:attrName>style.visibility</p:attrName>
                                        </p:attrNameLst>
                                      </p:cBhvr>
                                      <p:to>
                                        <p:strVal val="visible"/>
                                      </p:to>
                                    </p:set>
                                    <p:animEffect transition="in" filter="fade">
                                      <p:cBhvr>
                                        <p:cTn id="28" dur="5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17"/>
          <p:cNvSpPr txBox="1">
            <a:spLocks noGrp="1"/>
          </p:cNvSpPr>
          <p:nvPr>
            <p:ph type="title"/>
          </p:nvPr>
        </p:nvSpPr>
        <p:spPr>
          <a:xfrm>
            <a:off x="1384109" y="1989209"/>
            <a:ext cx="7605216" cy="30058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GB">
                <a:latin typeface="Calibri"/>
                <a:ea typeface="Calibri"/>
                <a:cs typeface="Calibri"/>
                <a:sym typeface="Calibri"/>
              </a:rPr>
              <a:t>Have a go at questions 5 to 9 on the worksheet</a:t>
            </a:r>
            <a:endParaRPr/>
          </a:p>
        </p:txBody>
      </p:sp>
    </p:spTree>
    <p:extLst>
      <p:ext uri="{BB962C8B-B14F-4D97-AF65-F5344CB8AC3E}">
        <p14:creationId xmlns:p14="http://schemas.microsoft.com/office/powerpoint/2010/main" val="664674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18"/>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endParaRPr/>
          </a:p>
        </p:txBody>
      </p:sp>
      <p:sp>
        <p:nvSpPr>
          <p:cNvPr id="1006" name="Google Shape;1006;p118"/>
          <p:cNvSpPr txBox="1">
            <a:spLocks noGrp="1"/>
          </p:cNvSpPr>
          <p:nvPr>
            <p:ph type="body" idx="1"/>
          </p:nvPr>
        </p:nvSpPr>
        <p:spPr>
          <a:xfrm>
            <a:off x="913795" y="1732449"/>
            <a:ext cx="1035376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217100" algn="l" rtl="0">
              <a:spcBef>
                <a:spcPts val="0"/>
              </a:spcBef>
              <a:spcAft>
                <a:spcPts val="0"/>
              </a:spcAft>
              <a:buSzPts val="1400"/>
              <a:buNone/>
            </a:pPr>
            <a:endParaRPr/>
          </a:p>
        </p:txBody>
      </p:sp>
      <p:pic>
        <p:nvPicPr>
          <p:cNvPr id="1007" name="Google Shape;1007;p118"/>
          <p:cNvPicPr preferRelativeResize="0"/>
          <p:nvPr/>
        </p:nvPicPr>
        <p:blipFill rotWithShape="1">
          <a:blip r:embed="rId3">
            <a:alphaModFix/>
          </a:blip>
          <a:srcRect/>
          <a:stretch/>
        </p:blipFill>
        <p:spPr>
          <a:xfrm>
            <a:off x="3424237" y="1519237"/>
            <a:ext cx="5343525" cy="3819525"/>
          </a:xfrm>
          <a:prstGeom prst="rect">
            <a:avLst/>
          </a:prstGeom>
          <a:noFill/>
          <a:ln>
            <a:noFill/>
          </a:ln>
        </p:spPr>
      </p:pic>
    </p:spTree>
    <p:extLst>
      <p:ext uri="{BB962C8B-B14F-4D97-AF65-F5344CB8AC3E}">
        <p14:creationId xmlns:p14="http://schemas.microsoft.com/office/powerpoint/2010/main" val="2494440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19"/>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endParaRPr/>
          </a:p>
        </p:txBody>
      </p:sp>
      <p:pic>
        <p:nvPicPr>
          <p:cNvPr id="1013" name="Google Shape;1013;p119"/>
          <p:cNvPicPr preferRelativeResize="0">
            <a:picLocks noGrp="1"/>
          </p:cNvPicPr>
          <p:nvPr>
            <p:ph type="body" idx="1"/>
          </p:nvPr>
        </p:nvPicPr>
        <p:blipFill rotWithShape="1">
          <a:blip r:embed="rId3">
            <a:alphaModFix/>
          </a:blip>
          <a:srcRect/>
          <a:stretch/>
        </p:blipFill>
        <p:spPr>
          <a:xfrm>
            <a:off x="269737" y="293780"/>
            <a:ext cx="4701758" cy="6013655"/>
          </a:xfrm>
          <a:prstGeom prst="rect">
            <a:avLst/>
          </a:prstGeom>
          <a:noFill/>
          <a:ln>
            <a:noFill/>
          </a:ln>
          <a:effectLst>
            <a:outerShdw blurRad="25400">
              <a:srgbClr val="000000">
                <a:alpha val="45882"/>
              </a:srgbClr>
            </a:outerShdw>
          </a:effectLst>
        </p:spPr>
      </p:pic>
      <p:pic>
        <p:nvPicPr>
          <p:cNvPr id="1014" name="Google Shape;1014;p119"/>
          <p:cNvPicPr preferRelativeResize="0"/>
          <p:nvPr/>
        </p:nvPicPr>
        <p:blipFill rotWithShape="1">
          <a:blip r:embed="rId4">
            <a:alphaModFix/>
          </a:blip>
          <a:srcRect/>
          <a:stretch/>
        </p:blipFill>
        <p:spPr>
          <a:xfrm>
            <a:off x="5615553" y="88777"/>
            <a:ext cx="4166432" cy="6452586"/>
          </a:xfrm>
          <a:prstGeom prst="rect">
            <a:avLst/>
          </a:prstGeom>
          <a:noFill/>
          <a:ln>
            <a:noFill/>
          </a:ln>
        </p:spPr>
      </p:pic>
    </p:spTree>
    <p:extLst>
      <p:ext uri="{BB962C8B-B14F-4D97-AF65-F5344CB8AC3E}">
        <p14:creationId xmlns:p14="http://schemas.microsoft.com/office/powerpoint/2010/main" val="231342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20"/>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Challenge:</a:t>
            </a:r>
            <a:endParaRPr/>
          </a:p>
        </p:txBody>
      </p:sp>
      <p:pic>
        <p:nvPicPr>
          <p:cNvPr id="1020" name="Google Shape;1020;p120"/>
          <p:cNvPicPr preferRelativeResize="0">
            <a:picLocks noGrp="1"/>
          </p:cNvPicPr>
          <p:nvPr>
            <p:ph type="body" idx="1"/>
          </p:nvPr>
        </p:nvPicPr>
        <p:blipFill rotWithShape="1">
          <a:blip r:embed="rId3">
            <a:alphaModFix/>
          </a:blip>
          <a:srcRect/>
          <a:stretch/>
        </p:blipFill>
        <p:spPr>
          <a:xfrm>
            <a:off x="819150" y="925404"/>
            <a:ext cx="3682297" cy="5043349"/>
          </a:xfrm>
          <a:prstGeom prst="rect">
            <a:avLst/>
          </a:prstGeom>
          <a:noFill/>
          <a:ln>
            <a:noFill/>
          </a:ln>
          <a:effectLst>
            <a:outerShdw blurRad="25400">
              <a:srgbClr val="000000">
                <a:alpha val="45882"/>
              </a:srgbClr>
            </a:outerShdw>
          </a:effectLst>
        </p:spPr>
      </p:pic>
      <p:pic>
        <p:nvPicPr>
          <p:cNvPr id="1021" name="Google Shape;1021;p120"/>
          <p:cNvPicPr preferRelativeResize="0"/>
          <p:nvPr/>
        </p:nvPicPr>
        <p:blipFill rotWithShape="1">
          <a:blip r:embed="rId4">
            <a:alphaModFix/>
          </a:blip>
          <a:srcRect/>
          <a:stretch/>
        </p:blipFill>
        <p:spPr>
          <a:xfrm>
            <a:off x="9010651" y="551981"/>
            <a:ext cx="1909762" cy="5581570"/>
          </a:xfrm>
          <a:prstGeom prst="rect">
            <a:avLst/>
          </a:prstGeom>
          <a:noFill/>
          <a:ln>
            <a:noFill/>
          </a:ln>
        </p:spPr>
      </p:pic>
    </p:spTree>
    <p:extLst>
      <p:ext uri="{BB962C8B-B14F-4D97-AF65-F5344CB8AC3E}">
        <p14:creationId xmlns:p14="http://schemas.microsoft.com/office/powerpoint/2010/main" val="361792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7"/>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How Can We Avoid Repetition?</a:t>
            </a:r>
            <a:endParaRPr/>
          </a:p>
        </p:txBody>
      </p:sp>
      <p:sp>
        <p:nvSpPr>
          <p:cNvPr id="581" name="Google Shape;581;p87"/>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Repetition is when something that is said or written is used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over and over again, for example: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87"/>
          <p:cNvSpPr/>
          <p:nvPr/>
        </p:nvSpPr>
        <p:spPr>
          <a:xfrm>
            <a:off x="2274888" y="2317750"/>
            <a:ext cx="7632700" cy="742950"/>
          </a:xfrm>
          <a:prstGeom prst="rect">
            <a:avLst/>
          </a:prstGeom>
          <a:solidFill>
            <a:srgbClr val="0070C0"/>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Gary</a:t>
            </a:r>
            <a:r>
              <a:rPr kumimoji="0" lang="en-GB" sz="1800" b="0" i="0" u="none" strike="noStrike" kern="0" cap="none" spc="0" normalizeH="0" baseline="0" noProof="0">
                <a:ln>
                  <a:noFill/>
                </a:ln>
                <a:solidFill>
                  <a:srgbClr val="FFFFFF"/>
                </a:solidFill>
                <a:effectLst/>
                <a:uLnTx/>
                <a:uFillTx/>
                <a:latin typeface="Arial"/>
                <a:ea typeface="Arial"/>
                <a:cs typeface="Arial"/>
                <a:sym typeface="Arial"/>
              </a:rPr>
              <a:t> ate supper when </a:t>
            </a: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Gary</a:t>
            </a:r>
            <a:r>
              <a:rPr kumimoji="0" lang="en-GB" sz="1800" b="0" i="0" u="none" strike="noStrike" kern="0" cap="none" spc="0" normalizeH="0" baseline="0" noProof="0">
                <a:ln>
                  <a:noFill/>
                </a:ln>
                <a:solidFill>
                  <a:srgbClr val="FFFFFF"/>
                </a:solidFill>
                <a:effectLst/>
                <a:uLnTx/>
                <a:uFillTx/>
                <a:latin typeface="Arial"/>
                <a:ea typeface="Arial"/>
                <a:cs typeface="Arial"/>
                <a:sym typeface="Arial"/>
              </a:rPr>
              <a:t> got home. </a:t>
            </a: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Gary</a:t>
            </a:r>
            <a:r>
              <a:rPr kumimoji="0" lang="en-GB" sz="1800" b="0" i="0" u="none" strike="noStrike" kern="0" cap="none" spc="0" normalizeH="0" baseline="0" noProof="0">
                <a:ln>
                  <a:noFill/>
                </a:ln>
                <a:solidFill>
                  <a:srgbClr val="FFFFFF"/>
                </a:solidFill>
                <a:effectLst/>
                <a:uLnTx/>
                <a:uFillTx/>
                <a:latin typeface="Arial"/>
                <a:ea typeface="Arial"/>
                <a:cs typeface="Arial"/>
                <a:sym typeface="Arial"/>
              </a:rPr>
              <a:t> enjoyed the food.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87"/>
          <p:cNvSpPr/>
          <p:nvPr/>
        </p:nvSpPr>
        <p:spPr>
          <a:xfrm>
            <a:off x="2279650" y="3932239"/>
            <a:ext cx="7632700" cy="744537"/>
          </a:xfrm>
          <a:prstGeom prst="rect">
            <a:avLst/>
          </a:prstGeom>
          <a:solidFill>
            <a:srgbClr val="F0DD8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DE1E5A"/>
                </a:solidFill>
                <a:effectLst/>
                <a:uLnTx/>
                <a:uFillTx/>
                <a:latin typeface="Arial"/>
                <a:ea typeface="Arial"/>
                <a:cs typeface="Arial"/>
                <a:sym typeface="Arial"/>
              </a:rPr>
              <a:t>Gary</a:t>
            </a:r>
            <a:r>
              <a:rPr kumimoji="0" lang="en-GB" sz="1800" b="0" i="0" u="none" strike="noStrike" kern="0" cap="none" spc="0" normalizeH="0" baseline="0" noProof="0">
                <a:ln>
                  <a:noFill/>
                </a:ln>
                <a:solidFill>
                  <a:srgbClr val="DE1E5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ate his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1" i="0" u="none" strike="noStrike" kern="0" cap="none" spc="0" normalizeH="0" baseline="0" noProof="0">
                <a:ln>
                  <a:noFill/>
                </a:ln>
                <a:solidFill>
                  <a:srgbClr val="DE1E5A"/>
                </a:solidFill>
                <a:effectLst/>
                <a:uLnTx/>
                <a:uFillTx/>
                <a:latin typeface="Arial"/>
                <a:ea typeface="Arial"/>
                <a:cs typeface="Arial"/>
                <a:sym typeface="Arial"/>
              </a:rPr>
              <a:t>supper</a:t>
            </a:r>
            <a:r>
              <a:rPr kumimoji="0" lang="en-GB" sz="1800" b="0" i="0" u="none" strike="noStrike" kern="0" cap="none" spc="0" normalizeH="0" baseline="0" noProof="0">
                <a:ln>
                  <a:noFill/>
                </a:ln>
                <a:solidFill>
                  <a:srgbClr val="DE1E5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when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he</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got home.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He</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enjoyed the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food</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87"/>
          <p:cNvSpPr/>
          <p:nvPr/>
        </p:nvSpPr>
        <p:spPr>
          <a:xfrm>
            <a:off x="2274888" y="3163889"/>
            <a:ext cx="7632700" cy="700087"/>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After its first use, instead of repeating 'Gary', we could replace further uses with pronouns to avoid repetition, such 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87"/>
          <p:cNvSpPr/>
          <p:nvPr/>
        </p:nvSpPr>
        <p:spPr>
          <a:xfrm>
            <a:off x="2274888" y="55022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We can also replace the noun 'supper' with another noun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which means the same thing (or simply use 'it').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6" name="Google Shape;586;p87"/>
          <p:cNvGrpSpPr/>
          <p:nvPr/>
        </p:nvGrpSpPr>
        <p:grpSpPr>
          <a:xfrm>
            <a:off x="2279650" y="4484688"/>
            <a:ext cx="1073150" cy="887412"/>
            <a:chOff x="755650" y="4485467"/>
            <a:chExt cx="1073150" cy="886634"/>
          </a:xfrm>
        </p:grpSpPr>
        <p:sp>
          <p:nvSpPr>
            <p:cNvPr id="587" name="Google Shape;587;p87"/>
            <p:cNvSpPr/>
            <p:nvPr/>
          </p:nvSpPr>
          <p:spPr>
            <a:xfrm>
              <a:off x="755650" y="4858202"/>
              <a:ext cx="1073150" cy="513899"/>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noun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87"/>
            <p:cNvSpPr/>
            <p:nvPr/>
          </p:nvSpPr>
          <p:spPr>
            <a:xfrm>
              <a:off x="1576388" y="4485467"/>
              <a:ext cx="252412" cy="510727"/>
            </a:xfrm>
            <a:prstGeom prst="upArrow">
              <a:avLst>
                <a:gd name="adj1" fmla="val 36076"/>
                <a:gd name="adj2" fmla="val 60442"/>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89" name="Google Shape;589;p87"/>
          <p:cNvGrpSpPr/>
          <p:nvPr/>
        </p:nvGrpSpPr>
        <p:grpSpPr>
          <a:xfrm>
            <a:off x="5289550" y="4476750"/>
            <a:ext cx="1073150" cy="895350"/>
            <a:chOff x="881947" y="4468226"/>
            <a:chExt cx="1073150" cy="895480"/>
          </a:xfrm>
        </p:grpSpPr>
        <p:sp>
          <p:nvSpPr>
            <p:cNvPr id="590" name="Google Shape;590;p87"/>
            <p:cNvSpPr/>
            <p:nvPr/>
          </p:nvSpPr>
          <p:spPr>
            <a:xfrm>
              <a:off x="881947" y="4850870"/>
              <a:ext cx="1073150" cy="512836"/>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pronoun</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591" name="Google Shape;591;p87"/>
            <p:cNvSpPr/>
            <p:nvPr/>
          </p:nvSpPr>
          <p:spPr>
            <a:xfrm>
              <a:off x="1291522" y="4468226"/>
              <a:ext cx="254000" cy="509662"/>
            </a:xfrm>
            <a:prstGeom prst="upArrow">
              <a:avLst>
                <a:gd name="adj1" fmla="val 36076"/>
                <a:gd name="adj2" fmla="val 60442"/>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92" name="Google Shape;592;p87"/>
          <p:cNvGrpSpPr/>
          <p:nvPr/>
        </p:nvGrpSpPr>
        <p:grpSpPr>
          <a:xfrm>
            <a:off x="6713538" y="4476750"/>
            <a:ext cx="1073150" cy="895350"/>
            <a:chOff x="881947" y="4468226"/>
            <a:chExt cx="1073150" cy="895480"/>
          </a:xfrm>
        </p:grpSpPr>
        <p:sp>
          <p:nvSpPr>
            <p:cNvPr id="593" name="Google Shape;593;p87"/>
            <p:cNvSpPr/>
            <p:nvPr/>
          </p:nvSpPr>
          <p:spPr>
            <a:xfrm>
              <a:off x="881947" y="4850870"/>
              <a:ext cx="1073150" cy="512836"/>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pronoun</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594" name="Google Shape;594;p87"/>
            <p:cNvSpPr/>
            <p:nvPr/>
          </p:nvSpPr>
          <p:spPr>
            <a:xfrm>
              <a:off x="1291522" y="4468226"/>
              <a:ext cx="254000" cy="509662"/>
            </a:xfrm>
            <a:prstGeom prst="upArrow">
              <a:avLst>
                <a:gd name="adj1" fmla="val 36076"/>
                <a:gd name="adj2" fmla="val 60442"/>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595" name="Google Shape;595;p87"/>
          <p:cNvGrpSpPr/>
          <p:nvPr/>
        </p:nvGrpSpPr>
        <p:grpSpPr>
          <a:xfrm>
            <a:off x="8139113" y="4484689"/>
            <a:ext cx="1757362" cy="896937"/>
            <a:chOff x="628572" y="4468226"/>
            <a:chExt cx="1758463" cy="895480"/>
          </a:xfrm>
        </p:grpSpPr>
        <p:sp>
          <p:nvSpPr>
            <p:cNvPr id="596" name="Google Shape;596;p87"/>
            <p:cNvSpPr/>
            <p:nvPr/>
          </p:nvSpPr>
          <p:spPr>
            <a:xfrm>
              <a:off x="1292563" y="4468226"/>
              <a:ext cx="252570" cy="510345"/>
            </a:xfrm>
            <a:prstGeom prst="upArrow">
              <a:avLst>
                <a:gd name="adj1" fmla="val 36076"/>
                <a:gd name="adj2" fmla="val 60442"/>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7" name="Google Shape;597;p87"/>
            <p:cNvSpPr/>
            <p:nvPr/>
          </p:nvSpPr>
          <p:spPr>
            <a:xfrm>
              <a:off x="628572" y="4850192"/>
              <a:ext cx="1758463" cy="513514"/>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alternate noun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grpSp>
    </p:spTree>
    <p:extLst>
      <p:ext uri="{BB962C8B-B14F-4D97-AF65-F5344CB8AC3E}">
        <p14:creationId xmlns:p14="http://schemas.microsoft.com/office/powerpoint/2010/main" val="4658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21"/>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Plenary</a:t>
            </a:r>
            <a:endParaRPr/>
          </a:p>
        </p:txBody>
      </p:sp>
      <p:pic>
        <p:nvPicPr>
          <p:cNvPr id="1027" name="Google Shape;1027;p121"/>
          <p:cNvPicPr preferRelativeResize="0">
            <a:picLocks noGrp="1"/>
          </p:cNvPicPr>
          <p:nvPr>
            <p:ph type="body" idx="1"/>
          </p:nvPr>
        </p:nvPicPr>
        <p:blipFill rotWithShape="1">
          <a:blip r:embed="rId3">
            <a:alphaModFix/>
          </a:blip>
          <a:srcRect/>
          <a:stretch/>
        </p:blipFill>
        <p:spPr>
          <a:xfrm>
            <a:off x="2537236" y="2762250"/>
            <a:ext cx="7117527" cy="1647031"/>
          </a:xfrm>
          <a:prstGeom prst="rect">
            <a:avLst/>
          </a:prstGeom>
          <a:noFill/>
          <a:ln>
            <a:noFill/>
          </a:ln>
          <a:effectLst>
            <a:outerShdw blurRad="25400">
              <a:srgbClr val="000000">
                <a:alpha val="45882"/>
              </a:srgbClr>
            </a:outerShdw>
          </a:effectLst>
        </p:spPr>
      </p:pic>
    </p:spTree>
    <p:extLst>
      <p:ext uri="{BB962C8B-B14F-4D97-AF65-F5344CB8AC3E}">
        <p14:creationId xmlns:p14="http://schemas.microsoft.com/office/powerpoint/2010/main" val="595784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22"/>
          <p:cNvSpPr txBox="1">
            <a:spLocks noGrp="1"/>
          </p:cNvSpPr>
          <p:nvPr>
            <p:ph type="title"/>
          </p:nvPr>
        </p:nvSpPr>
        <p:spPr>
          <a:xfrm>
            <a:off x="913795" y="9635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Lustria"/>
              <a:buNone/>
            </a:pPr>
            <a:r>
              <a:rPr lang="en-GB"/>
              <a:t>D.M.M</a:t>
            </a:r>
            <a:endParaRPr/>
          </a:p>
        </p:txBody>
      </p:sp>
      <p:sp>
        <p:nvSpPr>
          <p:cNvPr id="1033" name="Google Shape;1033;p122"/>
          <p:cNvSpPr txBox="1">
            <a:spLocks noGrp="1"/>
          </p:cNvSpPr>
          <p:nvPr>
            <p:ph type="body" idx="1"/>
          </p:nvPr>
        </p:nvSpPr>
        <p:spPr>
          <a:xfrm>
            <a:off x="106532" y="1066801"/>
            <a:ext cx="11771790" cy="5573696"/>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lvl="0" indent="-306000" algn="l" rtl="0">
              <a:spcBef>
                <a:spcPts val="0"/>
              </a:spcBef>
              <a:spcAft>
                <a:spcPts val="0"/>
              </a:spcAft>
              <a:buSzPts val="1400"/>
              <a:buChar char="◈"/>
            </a:pPr>
            <a:r>
              <a:rPr lang="en-GB"/>
              <a:t>What is the difference between:</a:t>
            </a:r>
            <a:endParaRPr/>
          </a:p>
          <a:p>
            <a:pPr marL="342900" lvl="0" indent="-306000" algn="l" rtl="0">
              <a:spcBef>
                <a:spcPts val="1000"/>
              </a:spcBef>
              <a:spcAft>
                <a:spcPts val="0"/>
              </a:spcAft>
              <a:buSzPts val="1400"/>
              <a:buChar char="◈"/>
            </a:pPr>
            <a:r>
              <a:rPr lang="en-GB"/>
              <a:t>A) 100 and 58               B) 5,005 and 1,005            C) 79,540 and 65,780</a:t>
            </a:r>
            <a:endParaRPr/>
          </a:p>
          <a:p>
            <a:pPr marL="342900" lvl="0" indent="-217100" algn="l" rtl="0">
              <a:spcBef>
                <a:spcPts val="1000"/>
              </a:spcBef>
              <a:spcAft>
                <a:spcPts val="0"/>
              </a:spcAft>
              <a:buSzPts val="1400"/>
              <a:buNone/>
            </a:pPr>
            <a:endParaRPr/>
          </a:p>
          <a:p>
            <a:pPr marL="342900" lvl="0" indent="-306000" algn="l" rtl="0">
              <a:spcBef>
                <a:spcPts val="1000"/>
              </a:spcBef>
              <a:spcAft>
                <a:spcPts val="0"/>
              </a:spcAft>
              <a:buSzPts val="1400"/>
              <a:buChar char="◈"/>
            </a:pPr>
            <a:r>
              <a:rPr lang="en-GB"/>
              <a:t>What is the total of:</a:t>
            </a:r>
            <a:endParaRPr/>
          </a:p>
          <a:p>
            <a:pPr marL="342900" lvl="0" indent="-306000" algn="l" rtl="0">
              <a:spcBef>
                <a:spcPts val="1000"/>
              </a:spcBef>
              <a:spcAft>
                <a:spcPts val="0"/>
              </a:spcAft>
              <a:buSzPts val="1400"/>
              <a:buChar char="◈"/>
            </a:pPr>
            <a:r>
              <a:rPr lang="en-GB"/>
              <a:t>A) 900 and 500            B) 7,500 and 800           C) 60,350 and 9,677</a:t>
            </a:r>
            <a:endParaRPr/>
          </a:p>
          <a:p>
            <a:pPr marL="342900" lvl="0" indent="-217100" algn="l" rtl="0">
              <a:spcBef>
                <a:spcPts val="1000"/>
              </a:spcBef>
              <a:spcAft>
                <a:spcPts val="0"/>
              </a:spcAft>
              <a:buSzPts val="1400"/>
              <a:buNone/>
            </a:pPr>
            <a:endParaRPr/>
          </a:p>
          <a:p>
            <a:pPr marL="342900" lvl="0" indent="-306000" algn="l" rtl="0">
              <a:spcBef>
                <a:spcPts val="1000"/>
              </a:spcBef>
              <a:spcAft>
                <a:spcPts val="0"/>
              </a:spcAft>
              <a:buSzPts val="1400"/>
              <a:buChar char="◈"/>
            </a:pPr>
            <a:r>
              <a:rPr lang="en-GB"/>
              <a:t>Complete the sequence:</a:t>
            </a:r>
            <a:endParaRPr/>
          </a:p>
          <a:p>
            <a:pPr marL="342900" lvl="0" indent="-306000" algn="l" rtl="0">
              <a:spcBef>
                <a:spcPts val="1000"/>
              </a:spcBef>
              <a:spcAft>
                <a:spcPts val="0"/>
              </a:spcAft>
              <a:buSzPts val="1400"/>
              <a:buChar char="◈"/>
            </a:pPr>
            <a:r>
              <a:rPr lang="en-GB"/>
              <a:t>A)100, ____,____, 400,____. </a:t>
            </a:r>
            <a:endParaRPr/>
          </a:p>
          <a:p>
            <a:pPr marL="342900" lvl="0" indent="-306000" algn="l" rtl="0">
              <a:spcBef>
                <a:spcPts val="1000"/>
              </a:spcBef>
              <a:spcAft>
                <a:spcPts val="0"/>
              </a:spcAft>
              <a:buSzPts val="1400"/>
              <a:buChar char="◈"/>
            </a:pPr>
            <a:r>
              <a:rPr lang="en-GB"/>
              <a:t>B) 850, 820, 790, ____, ____,____  </a:t>
            </a:r>
            <a:endParaRPr/>
          </a:p>
          <a:p>
            <a:pPr marL="342900" lvl="0" indent="-306000" algn="l" rtl="0">
              <a:spcBef>
                <a:spcPts val="1000"/>
              </a:spcBef>
              <a:spcAft>
                <a:spcPts val="0"/>
              </a:spcAft>
              <a:buSzPts val="1400"/>
              <a:buChar char="◈"/>
            </a:pPr>
            <a:r>
              <a:rPr lang="en-GB"/>
              <a:t>C) 3,645, 3845, 4045,_____,_____,____.</a:t>
            </a:r>
            <a:endParaRPr/>
          </a:p>
          <a:p>
            <a:pPr marL="342900" lvl="0" indent="-217100" algn="l" rtl="0">
              <a:spcBef>
                <a:spcPts val="1000"/>
              </a:spcBef>
              <a:spcAft>
                <a:spcPts val="0"/>
              </a:spcAft>
              <a:buSzPts val="1400"/>
              <a:buNone/>
            </a:pPr>
            <a:endParaRPr/>
          </a:p>
          <a:p>
            <a:pPr marL="342900" lvl="0" indent="-306000" algn="l" rtl="0">
              <a:spcBef>
                <a:spcPts val="1000"/>
              </a:spcBef>
              <a:spcAft>
                <a:spcPts val="0"/>
              </a:spcAft>
              <a:buSzPts val="1400"/>
              <a:buChar char="◈"/>
            </a:pPr>
            <a:r>
              <a:rPr lang="en-GB"/>
              <a:t>Write down the multiples of 5</a:t>
            </a:r>
            <a:endParaRPr/>
          </a:p>
        </p:txBody>
      </p:sp>
    </p:spTree>
    <p:extLst>
      <p:ext uri="{BB962C8B-B14F-4D97-AF65-F5344CB8AC3E}">
        <p14:creationId xmlns:p14="http://schemas.microsoft.com/office/powerpoint/2010/main" val="196119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sp>
        <p:nvSpPr>
          <p:cNvPr id="1038" name="Google Shape;1038;p123"/>
          <p:cNvSpPr txBox="1">
            <a:spLocks noGrp="1"/>
          </p:cNvSpPr>
          <p:nvPr>
            <p:ph type="title"/>
          </p:nvPr>
        </p:nvSpPr>
        <p:spPr>
          <a:xfrm>
            <a:off x="5369441" y="1233378"/>
            <a:ext cx="5441285" cy="236496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5400"/>
              <a:buFont typeface="Lustria"/>
              <a:buNone/>
            </a:pPr>
            <a:r>
              <a:rPr lang="en-GB" sz="5400"/>
              <a:t>Lunch</a:t>
            </a:r>
            <a:endParaRPr/>
          </a:p>
        </p:txBody>
      </p:sp>
      <p:pic>
        <p:nvPicPr>
          <p:cNvPr id="1039" name="Google Shape;1039;p123"/>
          <p:cNvPicPr preferRelativeResize="0"/>
          <p:nvPr/>
        </p:nvPicPr>
        <p:blipFill rotWithShape="1">
          <a:blip r:embed="rId4">
            <a:alphaModFix/>
          </a:blip>
          <a:srcRect t="964" r="2806" b="1446"/>
          <a:stretch/>
        </p:blipFill>
        <p:spPr>
          <a:xfrm>
            <a:off x="-10649" y="1"/>
            <a:ext cx="4690532" cy="6858000"/>
          </a:xfrm>
          <a:prstGeom prst="rect">
            <a:avLst/>
          </a:prstGeom>
          <a:noFill/>
          <a:ln>
            <a:noFill/>
          </a:ln>
        </p:spPr>
      </p:pic>
      <p:pic>
        <p:nvPicPr>
          <p:cNvPr id="1040" name="Google Shape;1040;p123" descr="Burger and Drink"/>
          <p:cNvPicPr preferRelativeResize="0"/>
          <p:nvPr/>
        </p:nvPicPr>
        <p:blipFill rotWithShape="1">
          <a:blip r:embed="rId5">
            <a:alphaModFix/>
          </a:blip>
          <a:srcRect/>
          <a:stretch/>
        </p:blipFill>
        <p:spPr>
          <a:xfrm>
            <a:off x="643339" y="1427660"/>
            <a:ext cx="3551912" cy="3551912"/>
          </a:xfrm>
          <a:prstGeom prst="rect">
            <a:avLst/>
          </a:prstGeom>
          <a:noFill/>
          <a:ln>
            <a:noFill/>
          </a:ln>
        </p:spPr>
      </p:pic>
    </p:spTree>
    <p:extLst>
      <p:ext uri="{BB962C8B-B14F-4D97-AF65-F5344CB8AC3E}">
        <p14:creationId xmlns:p14="http://schemas.microsoft.com/office/powerpoint/2010/main" val="909248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4"/>
        <p:cNvGrpSpPr/>
        <p:nvPr/>
      </p:nvGrpSpPr>
      <p:grpSpPr>
        <a:xfrm>
          <a:off x="0" y="0"/>
          <a:ext cx="0" cy="0"/>
          <a:chOff x="0" y="0"/>
          <a:chExt cx="0" cy="0"/>
        </a:xfrm>
      </p:grpSpPr>
      <p:sp>
        <p:nvSpPr>
          <p:cNvPr id="1045" name="Google Shape;1045;p124"/>
          <p:cNvSpPr txBox="1">
            <a:spLocks noGrp="1"/>
          </p:cNvSpPr>
          <p:nvPr>
            <p:ph type="title"/>
          </p:nvPr>
        </p:nvSpPr>
        <p:spPr>
          <a:xfrm>
            <a:off x="5369441" y="1233378"/>
            <a:ext cx="5441285" cy="236496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5400"/>
              <a:buFont typeface="Lustria"/>
              <a:buNone/>
            </a:pPr>
            <a:r>
              <a:rPr lang="en-GB" sz="5400"/>
              <a:t>Geography Lesson 4</a:t>
            </a:r>
            <a:endParaRPr/>
          </a:p>
        </p:txBody>
      </p:sp>
      <p:sp>
        <p:nvSpPr>
          <p:cNvPr id="1046" name="Google Shape;1046;p124"/>
          <p:cNvSpPr txBox="1">
            <a:spLocks noGrp="1"/>
          </p:cNvSpPr>
          <p:nvPr>
            <p:ph type="body" idx="1"/>
          </p:nvPr>
        </p:nvSpPr>
        <p:spPr>
          <a:xfrm>
            <a:off x="5369441" y="3598339"/>
            <a:ext cx="5441286" cy="167533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0" lvl="0" indent="0" algn="ctr" rtl="0">
              <a:spcBef>
                <a:spcPts val="0"/>
              </a:spcBef>
              <a:spcAft>
                <a:spcPts val="0"/>
              </a:spcAft>
              <a:buSzPts val="2240"/>
              <a:buNone/>
            </a:pPr>
            <a:r>
              <a:rPr lang="en-GB" sz="3200">
                <a:solidFill>
                  <a:schemeClr val="lt1"/>
                </a:solidFill>
              </a:rPr>
              <a:t>Scandinavia </a:t>
            </a:r>
            <a:endParaRPr/>
          </a:p>
        </p:txBody>
      </p:sp>
      <p:pic>
        <p:nvPicPr>
          <p:cNvPr id="1047" name="Google Shape;1047;p124"/>
          <p:cNvPicPr preferRelativeResize="0"/>
          <p:nvPr/>
        </p:nvPicPr>
        <p:blipFill rotWithShape="1">
          <a:blip r:embed="rId4">
            <a:alphaModFix/>
          </a:blip>
          <a:srcRect t="964" r="2806" b="1446"/>
          <a:stretch/>
        </p:blipFill>
        <p:spPr>
          <a:xfrm>
            <a:off x="-10649" y="1"/>
            <a:ext cx="4690532" cy="6858000"/>
          </a:xfrm>
          <a:prstGeom prst="rect">
            <a:avLst/>
          </a:prstGeom>
          <a:noFill/>
          <a:ln>
            <a:noFill/>
          </a:ln>
        </p:spPr>
      </p:pic>
      <p:pic>
        <p:nvPicPr>
          <p:cNvPr id="1048" name="Google Shape;1048;p124" descr="Earth Globe Americas"/>
          <p:cNvPicPr preferRelativeResize="0"/>
          <p:nvPr/>
        </p:nvPicPr>
        <p:blipFill rotWithShape="1">
          <a:blip r:embed="rId5">
            <a:alphaModFix/>
          </a:blip>
          <a:srcRect/>
          <a:stretch/>
        </p:blipFill>
        <p:spPr>
          <a:xfrm>
            <a:off x="643339" y="1427660"/>
            <a:ext cx="3551912" cy="3551912"/>
          </a:xfrm>
          <a:prstGeom prst="rect">
            <a:avLst/>
          </a:prstGeom>
          <a:noFill/>
          <a:ln>
            <a:noFill/>
          </a:ln>
        </p:spPr>
      </p:pic>
    </p:spTree>
    <p:extLst>
      <p:ext uri="{BB962C8B-B14F-4D97-AF65-F5344CB8AC3E}">
        <p14:creationId xmlns:p14="http://schemas.microsoft.com/office/powerpoint/2010/main" val="258566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8"/>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Pronouns</a:t>
            </a:r>
            <a:endParaRPr/>
          </a:p>
        </p:txBody>
      </p:sp>
      <p:sp>
        <p:nvSpPr>
          <p:cNvPr id="603" name="Google Shape;603;p88"/>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How many different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can you think of? Don’t forget to include personal, possessive, relative and reflexive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88"/>
          <p:cNvSpPr/>
          <p:nvPr/>
        </p:nvSpPr>
        <p:spPr>
          <a:xfrm>
            <a:off x="4862514" y="2347914"/>
            <a:ext cx="2466975" cy="509587"/>
          </a:xfrm>
          <a:prstGeom prst="rect">
            <a:avLst/>
          </a:prstGeom>
          <a:solidFill>
            <a:srgbClr val="0070C0"/>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FFFFFF"/>
                </a:solidFill>
                <a:effectLst/>
                <a:uLnTx/>
                <a:uFillTx/>
                <a:latin typeface="Arial"/>
                <a:ea typeface="Arial"/>
                <a:cs typeface="Arial"/>
                <a:sym typeface="Arial"/>
              </a:rPr>
              <a:t>Pronouns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88"/>
          <p:cNvSpPr/>
          <p:nvPr/>
        </p:nvSpPr>
        <p:spPr>
          <a:xfrm>
            <a:off x="2279650" y="2347914"/>
            <a:ext cx="2465388" cy="50958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yourself</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88"/>
          <p:cNvSpPr/>
          <p:nvPr/>
        </p:nvSpPr>
        <p:spPr>
          <a:xfrm>
            <a:off x="7446964" y="2347914"/>
            <a:ext cx="2465387" cy="50958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his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88"/>
          <p:cNvSpPr/>
          <p:nvPr/>
        </p:nvSpPr>
        <p:spPr>
          <a:xfrm>
            <a:off x="4862514" y="2990850"/>
            <a:ext cx="2466975"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88"/>
          <p:cNvSpPr/>
          <p:nvPr/>
        </p:nvSpPr>
        <p:spPr>
          <a:xfrm>
            <a:off x="2279650" y="2990850"/>
            <a:ext cx="2465388"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themselves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88"/>
          <p:cNvSpPr/>
          <p:nvPr/>
        </p:nvSpPr>
        <p:spPr>
          <a:xfrm>
            <a:off x="7446964" y="2990850"/>
            <a:ext cx="2465387"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our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88"/>
          <p:cNvSpPr/>
          <p:nvPr/>
        </p:nvSpPr>
        <p:spPr>
          <a:xfrm>
            <a:off x="4862514" y="3635375"/>
            <a:ext cx="2466975"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8"/>
          <p:cNvSpPr/>
          <p:nvPr/>
        </p:nvSpPr>
        <p:spPr>
          <a:xfrm>
            <a:off x="2279650" y="3635375"/>
            <a:ext cx="2465388"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I</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8"/>
          <p:cNvSpPr/>
          <p:nvPr/>
        </p:nvSpPr>
        <p:spPr>
          <a:xfrm>
            <a:off x="7446964" y="3635375"/>
            <a:ext cx="2465387"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8"/>
          <p:cNvSpPr/>
          <p:nvPr/>
        </p:nvSpPr>
        <p:spPr>
          <a:xfrm>
            <a:off x="4862514" y="4278314"/>
            <a:ext cx="2466975" cy="50958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mine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8"/>
          <p:cNvSpPr/>
          <p:nvPr/>
        </p:nvSpPr>
        <p:spPr>
          <a:xfrm>
            <a:off x="2279650" y="4278314"/>
            <a:ext cx="2465388" cy="50958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you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8"/>
          <p:cNvSpPr/>
          <p:nvPr/>
        </p:nvSpPr>
        <p:spPr>
          <a:xfrm>
            <a:off x="7446964" y="4278314"/>
            <a:ext cx="2465387" cy="509587"/>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which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8"/>
          <p:cNvSpPr/>
          <p:nvPr/>
        </p:nvSpPr>
        <p:spPr>
          <a:xfrm>
            <a:off x="4862514" y="4921251"/>
            <a:ext cx="2466975" cy="511175"/>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yours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8"/>
          <p:cNvSpPr/>
          <p:nvPr/>
        </p:nvSpPr>
        <p:spPr>
          <a:xfrm>
            <a:off x="2279650" y="4921251"/>
            <a:ext cx="2465388" cy="511175"/>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8"/>
          <p:cNvSpPr/>
          <p:nvPr/>
        </p:nvSpPr>
        <p:spPr>
          <a:xfrm>
            <a:off x="7446964" y="4921251"/>
            <a:ext cx="2465387" cy="511175"/>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8"/>
          <p:cNvSpPr/>
          <p:nvPr/>
        </p:nvSpPr>
        <p:spPr>
          <a:xfrm>
            <a:off x="4862514" y="5565775"/>
            <a:ext cx="2466975"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theirs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8"/>
          <p:cNvSpPr/>
          <p:nvPr/>
        </p:nvSpPr>
        <p:spPr>
          <a:xfrm>
            <a:off x="2279650" y="5565775"/>
            <a:ext cx="2465388"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she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8"/>
          <p:cNvSpPr/>
          <p:nvPr/>
        </p:nvSpPr>
        <p:spPr>
          <a:xfrm>
            <a:off x="7446964" y="5565775"/>
            <a:ext cx="2465387" cy="509588"/>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myself</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5540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9"/>
          <p:cNvSpPr/>
          <p:nvPr/>
        </p:nvSpPr>
        <p:spPr>
          <a:xfrm>
            <a:off x="2279650" y="2117725"/>
            <a:ext cx="7632700" cy="73025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7" name="Google Shape;627;p89"/>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Pronoun or Not?</a:t>
            </a:r>
            <a:endParaRPr/>
          </a:p>
        </p:txBody>
      </p:sp>
      <p:sp>
        <p:nvSpPr>
          <p:cNvPr id="628" name="Google Shape;628;p89"/>
          <p:cNvSpPr/>
          <p:nvPr/>
        </p:nvSpPr>
        <p:spPr>
          <a:xfrm>
            <a:off x="2279650" y="1373189"/>
            <a:ext cx="7632700" cy="700087"/>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Keeping in mind that ‘a pronoun is a word which takes the place of a noun’, sort the following words into the correct circles.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9"/>
          <p:cNvSpPr/>
          <p:nvPr/>
        </p:nvSpPr>
        <p:spPr>
          <a:xfrm>
            <a:off x="2798763" y="3032125"/>
            <a:ext cx="3086100" cy="3087688"/>
          </a:xfrm>
          <a:prstGeom prst="ellipse">
            <a:avLst/>
          </a:prstGeom>
          <a:solidFill>
            <a:schemeClr val="lt1"/>
          </a:solidFill>
          <a:ln w="38100" cap="flat" cmpd="sng">
            <a:solidFill>
              <a:srgbClr val="03568A"/>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Pronouns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9"/>
          <p:cNvSpPr/>
          <p:nvPr/>
        </p:nvSpPr>
        <p:spPr>
          <a:xfrm>
            <a:off x="6324600" y="3032125"/>
            <a:ext cx="3087688" cy="3087688"/>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Not Pronouns</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
        <p:nvSpPr>
          <p:cNvPr id="631" name="Google Shape;631;p89"/>
          <p:cNvSpPr txBox="1"/>
          <p:nvPr/>
        </p:nvSpPr>
        <p:spPr>
          <a:xfrm>
            <a:off x="2279651" y="2152650"/>
            <a:ext cx="1160463" cy="3698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orange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9"/>
          <p:cNvSpPr txBox="1"/>
          <p:nvPr/>
        </p:nvSpPr>
        <p:spPr>
          <a:xfrm>
            <a:off x="3897313" y="2152650"/>
            <a:ext cx="1162050" cy="3698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yours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9"/>
          <p:cNvSpPr txBox="1"/>
          <p:nvPr/>
        </p:nvSpPr>
        <p:spPr>
          <a:xfrm>
            <a:off x="5514975" y="2152650"/>
            <a:ext cx="1162050" cy="3698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himself</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9"/>
          <p:cNvSpPr txBox="1"/>
          <p:nvPr/>
        </p:nvSpPr>
        <p:spPr>
          <a:xfrm>
            <a:off x="7132638" y="2152650"/>
            <a:ext cx="1162050" cy="3698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Larry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9"/>
          <p:cNvSpPr txBox="1"/>
          <p:nvPr/>
        </p:nvSpPr>
        <p:spPr>
          <a:xfrm>
            <a:off x="8751888" y="2152650"/>
            <a:ext cx="1160462" cy="3698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9"/>
          <p:cNvSpPr txBox="1"/>
          <p:nvPr/>
        </p:nvSpPr>
        <p:spPr>
          <a:xfrm>
            <a:off x="2279651" y="2468564"/>
            <a:ext cx="1160463"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9"/>
          <p:cNvSpPr txBox="1"/>
          <p:nvPr/>
        </p:nvSpPr>
        <p:spPr>
          <a:xfrm>
            <a:off x="3897313" y="2468564"/>
            <a:ext cx="1162050"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9"/>
          <p:cNvSpPr txBox="1"/>
          <p:nvPr/>
        </p:nvSpPr>
        <p:spPr>
          <a:xfrm>
            <a:off x="5514975" y="2468564"/>
            <a:ext cx="1162050"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home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9"/>
          <p:cNvSpPr txBox="1"/>
          <p:nvPr/>
        </p:nvSpPr>
        <p:spPr>
          <a:xfrm>
            <a:off x="7132638" y="2468564"/>
            <a:ext cx="1162050"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piano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9"/>
          <p:cNvSpPr txBox="1"/>
          <p:nvPr/>
        </p:nvSpPr>
        <p:spPr>
          <a:xfrm>
            <a:off x="8751888" y="2468564"/>
            <a:ext cx="1160462" cy="369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him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344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0"/>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Spot the Pronouns </a:t>
            </a:r>
            <a:endParaRPr/>
          </a:p>
        </p:txBody>
      </p:sp>
      <p:sp>
        <p:nvSpPr>
          <p:cNvPr id="646" name="Google Shape;646;p90"/>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Read the sentences below and spot the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which take the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place of a noun. There could be more than one.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7" name="Google Shape;647;p90"/>
          <p:cNvGrpSpPr/>
          <p:nvPr/>
        </p:nvGrpSpPr>
        <p:grpSpPr>
          <a:xfrm>
            <a:off x="2279650" y="5191126"/>
            <a:ext cx="7632700" cy="1095375"/>
            <a:chOff x="755650" y="5190636"/>
            <a:chExt cx="7632700" cy="1095620"/>
          </a:xfrm>
        </p:grpSpPr>
        <p:sp>
          <p:nvSpPr>
            <p:cNvPr id="648" name="Google Shape;648;p90"/>
            <p:cNvSpPr/>
            <p:nvPr/>
          </p:nvSpPr>
          <p:spPr>
            <a:xfrm>
              <a:off x="755650" y="5190636"/>
              <a:ext cx="7632700" cy="901902"/>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We taught ourselves how to play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cards over the summer break.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49" name="Google Shape;649;p90"/>
            <p:cNvPicPr preferRelativeResize="0"/>
            <p:nvPr/>
          </p:nvPicPr>
          <p:blipFill rotWithShape="1">
            <a:blip r:embed="rId3">
              <a:alphaModFix/>
            </a:blip>
            <a:srcRect/>
            <a:stretch/>
          </p:blipFill>
          <p:spPr>
            <a:xfrm>
              <a:off x="1230990" y="5311444"/>
              <a:ext cx="974248" cy="974812"/>
            </a:xfrm>
            <a:prstGeom prst="rect">
              <a:avLst/>
            </a:prstGeom>
            <a:noFill/>
            <a:ln>
              <a:noFill/>
            </a:ln>
          </p:spPr>
        </p:pic>
      </p:grpSp>
      <p:grpSp>
        <p:nvGrpSpPr>
          <p:cNvPr id="650" name="Google Shape;650;p90"/>
          <p:cNvGrpSpPr/>
          <p:nvPr/>
        </p:nvGrpSpPr>
        <p:grpSpPr>
          <a:xfrm>
            <a:off x="2279650" y="4118021"/>
            <a:ext cx="7632700" cy="1975590"/>
            <a:chOff x="755650" y="4118447"/>
            <a:chExt cx="7632700" cy="1974378"/>
          </a:xfrm>
        </p:grpSpPr>
        <p:sp>
          <p:nvSpPr>
            <p:cNvPr id="651" name="Google Shape;651;p90"/>
            <p:cNvSpPr/>
            <p:nvPr/>
          </p:nvSpPr>
          <p:spPr>
            <a:xfrm>
              <a:off x="755650" y="4210421"/>
              <a:ext cx="7632700" cy="904320"/>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flute is his, not ours,” replied Tomasz.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52" name="Google Shape;652;p90"/>
            <p:cNvPicPr preferRelativeResize="0"/>
            <p:nvPr/>
          </p:nvPicPr>
          <p:blipFill rotWithShape="1">
            <a:blip r:embed="rId4">
              <a:alphaModFix/>
            </a:blip>
            <a:srcRect/>
            <a:stretch/>
          </p:blipFill>
          <p:spPr>
            <a:xfrm rot="-793435">
              <a:off x="2460307" y="4569805"/>
              <a:ext cx="4070394" cy="1071663"/>
            </a:xfrm>
            <a:prstGeom prst="rect">
              <a:avLst/>
            </a:prstGeom>
            <a:noFill/>
            <a:ln>
              <a:noFill/>
            </a:ln>
          </p:spPr>
        </p:pic>
      </p:grpSp>
      <p:grpSp>
        <p:nvGrpSpPr>
          <p:cNvPr id="653" name="Google Shape;653;p90"/>
          <p:cNvGrpSpPr/>
          <p:nvPr/>
        </p:nvGrpSpPr>
        <p:grpSpPr>
          <a:xfrm>
            <a:off x="2284413" y="1976764"/>
            <a:ext cx="7632700" cy="1721787"/>
            <a:chOff x="760413" y="1977439"/>
            <a:chExt cx="7632700" cy="1721091"/>
          </a:xfrm>
        </p:grpSpPr>
        <p:sp>
          <p:nvSpPr>
            <p:cNvPr id="654" name="Google Shape;654;p90"/>
            <p:cNvSpPr/>
            <p:nvPr/>
          </p:nvSpPr>
          <p:spPr>
            <a:xfrm>
              <a:off x="760413" y="2254814"/>
              <a:ext cx="7632700" cy="901336"/>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Ash loves to play tennis; she is really good at it.</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655" name="Google Shape;655;p90"/>
            <p:cNvPicPr preferRelativeResize="0"/>
            <p:nvPr/>
          </p:nvPicPr>
          <p:blipFill rotWithShape="1">
            <a:blip r:embed="rId5">
              <a:alphaModFix/>
            </a:blip>
            <a:srcRect/>
            <a:stretch/>
          </p:blipFill>
          <p:spPr>
            <a:xfrm rot="-491648">
              <a:off x="1021150" y="2016785"/>
              <a:ext cx="669762" cy="1642399"/>
            </a:xfrm>
            <a:prstGeom prst="rect">
              <a:avLst/>
            </a:prstGeom>
            <a:noFill/>
            <a:ln>
              <a:noFill/>
            </a:ln>
          </p:spPr>
        </p:pic>
        <p:pic>
          <p:nvPicPr>
            <p:cNvPr id="656" name="Google Shape;656;p90"/>
            <p:cNvPicPr preferRelativeResize="0"/>
            <p:nvPr/>
          </p:nvPicPr>
          <p:blipFill rotWithShape="1">
            <a:blip r:embed="rId6">
              <a:alphaModFix/>
            </a:blip>
            <a:srcRect/>
            <a:stretch/>
          </p:blipFill>
          <p:spPr>
            <a:xfrm>
              <a:off x="1697029" y="2548131"/>
              <a:ext cx="327499" cy="326201"/>
            </a:xfrm>
            <a:prstGeom prst="rect">
              <a:avLst/>
            </a:prstGeom>
            <a:noFill/>
            <a:ln>
              <a:noFill/>
            </a:ln>
          </p:spPr>
        </p:pic>
      </p:grpSp>
      <p:sp>
        <p:nvSpPr>
          <p:cNvPr id="657" name="Google Shape;657;p90"/>
          <p:cNvSpPr/>
          <p:nvPr/>
        </p:nvSpPr>
        <p:spPr>
          <a:xfrm>
            <a:off x="2284413" y="3232150"/>
            <a:ext cx="7632700" cy="901700"/>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Peter went for a walk and he stopped when he arrived at the cafe.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spTree>
    <p:extLst>
      <p:ext uri="{BB962C8B-B14F-4D97-AF65-F5344CB8AC3E}">
        <p14:creationId xmlns:p14="http://schemas.microsoft.com/office/powerpoint/2010/main" val="29269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1"/>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Spot the Pronouns </a:t>
            </a:r>
            <a:endParaRPr/>
          </a:p>
        </p:txBody>
      </p:sp>
      <p:sp>
        <p:nvSpPr>
          <p:cNvPr id="663" name="Google Shape;663;p91"/>
          <p:cNvSpPr/>
          <p:nvPr/>
        </p:nvSpPr>
        <p:spPr>
          <a:xfrm>
            <a:off x="2279650" y="1514476"/>
            <a:ext cx="7632700" cy="422275"/>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Were you able to spot the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which take the place of a noun?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4" name="Google Shape;664;p91"/>
          <p:cNvGrpSpPr/>
          <p:nvPr/>
        </p:nvGrpSpPr>
        <p:grpSpPr>
          <a:xfrm>
            <a:off x="2284413" y="1976764"/>
            <a:ext cx="7632700" cy="1721787"/>
            <a:chOff x="760413" y="1977439"/>
            <a:chExt cx="7632700" cy="1721091"/>
          </a:xfrm>
        </p:grpSpPr>
        <p:sp>
          <p:nvSpPr>
            <p:cNvPr id="665" name="Google Shape;665;p91"/>
            <p:cNvSpPr/>
            <p:nvPr/>
          </p:nvSpPr>
          <p:spPr>
            <a:xfrm>
              <a:off x="760413" y="2254814"/>
              <a:ext cx="7632700" cy="901336"/>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Ash loves to play tennis;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she</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is really good at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it</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666" name="Google Shape;666;p91"/>
            <p:cNvPicPr preferRelativeResize="0"/>
            <p:nvPr/>
          </p:nvPicPr>
          <p:blipFill rotWithShape="1">
            <a:blip r:embed="rId3">
              <a:alphaModFix/>
            </a:blip>
            <a:srcRect/>
            <a:stretch/>
          </p:blipFill>
          <p:spPr>
            <a:xfrm rot="-491648">
              <a:off x="1021150" y="2016785"/>
              <a:ext cx="669762" cy="1642399"/>
            </a:xfrm>
            <a:prstGeom prst="rect">
              <a:avLst/>
            </a:prstGeom>
            <a:noFill/>
            <a:ln>
              <a:noFill/>
            </a:ln>
          </p:spPr>
        </p:pic>
        <p:pic>
          <p:nvPicPr>
            <p:cNvPr id="667" name="Google Shape;667;p91"/>
            <p:cNvPicPr preferRelativeResize="0"/>
            <p:nvPr/>
          </p:nvPicPr>
          <p:blipFill rotWithShape="1">
            <a:blip r:embed="rId4">
              <a:alphaModFix/>
            </a:blip>
            <a:srcRect/>
            <a:stretch/>
          </p:blipFill>
          <p:spPr>
            <a:xfrm>
              <a:off x="1718114" y="2527753"/>
              <a:ext cx="327499" cy="326201"/>
            </a:xfrm>
            <a:prstGeom prst="rect">
              <a:avLst/>
            </a:prstGeom>
            <a:noFill/>
            <a:ln>
              <a:noFill/>
            </a:ln>
          </p:spPr>
        </p:pic>
      </p:grpSp>
      <p:grpSp>
        <p:nvGrpSpPr>
          <p:cNvPr id="668" name="Google Shape;668;p91"/>
          <p:cNvGrpSpPr/>
          <p:nvPr/>
        </p:nvGrpSpPr>
        <p:grpSpPr>
          <a:xfrm>
            <a:off x="2279650" y="4027281"/>
            <a:ext cx="7632700" cy="1973858"/>
            <a:chOff x="755650" y="4027603"/>
            <a:chExt cx="7632700" cy="1974378"/>
          </a:xfrm>
        </p:grpSpPr>
        <p:sp>
          <p:nvSpPr>
            <p:cNvPr id="669" name="Google Shape;669;p91"/>
            <p:cNvSpPr/>
            <p:nvPr/>
          </p:nvSpPr>
          <p:spPr>
            <a:xfrm>
              <a:off x="755650" y="4210421"/>
              <a:ext cx="7632700" cy="903526"/>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flute is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his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not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ours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replied Tomasz.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70" name="Google Shape;670;p91"/>
            <p:cNvPicPr preferRelativeResize="0"/>
            <p:nvPr/>
          </p:nvPicPr>
          <p:blipFill rotWithShape="1">
            <a:blip r:embed="rId5">
              <a:alphaModFix/>
            </a:blip>
            <a:srcRect/>
            <a:stretch/>
          </p:blipFill>
          <p:spPr>
            <a:xfrm rot="-793435">
              <a:off x="2513064" y="4478961"/>
              <a:ext cx="4070394" cy="1071663"/>
            </a:xfrm>
            <a:prstGeom prst="rect">
              <a:avLst/>
            </a:prstGeom>
            <a:noFill/>
            <a:ln>
              <a:noFill/>
            </a:ln>
          </p:spPr>
        </p:pic>
      </p:grpSp>
      <p:sp>
        <p:nvSpPr>
          <p:cNvPr id="671" name="Google Shape;671;p91"/>
          <p:cNvSpPr/>
          <p:nvPr/>
        </p:nvSpPr>
        <p:spPr>
          <a:xfrm>
            <a:off x="2284413" y="3232150"/>
            <a:ext cx="7632700" cy="901700"/>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Peter went for a walk and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he</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stopped when he arrived at the cafe.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grpSp>
        <p:nvGrpSpPr>
          <p:cNvPr id="672" name="Google Shape;672;p91"/>
          <p:cNvGrpSpPr/>
          <p:nvPr/>
        </p:nvGrpSpPr>
        <p:grpSpPr>
          <a:xfrm>
            <a:off x="2279650" y="5191126"/>
            <a:ext cx="7632700" cy="1095375"/>
            <a:chOff x="755650" y="5190636"/>
            <a:chExt cx="7632700" cy="1095620"/>
          </a:xfrm>
        </p:grpSpPr>
        <p:sp>
          <p:nvSpPr>
            <p:cNvPr id="673" name="Google Shape;673;p91"/>
            <p:cNvSpPr/>
            <p:nvPr/>
          </p:nvSpPr>
          <p:spPr>
            <a:xfrm>
              <a:off x="755650" y="5190636"/>
              <a:ext cx="7632700" cy="901902"/>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We</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taught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ourselves</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how to play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cards over the summer break.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74" name="Google Shape;674;p91"/>
            <p:cNvPicPr preferRelativeResize="0"/>
            <p:nvPr/>
          </p:nvPicPr>
          <p:blipFill rotWithShape="1">
            <a:blip r:embed="rId6">
              <a:alphaModFix/>
            </a:blip>
            <a:srcRect/>
            <a:stretch/>
          </p:blipFill>
          <p:spPr>
            <a:xfrm>
              <a:off x="1230990" y="5311444"/>
              <a:ext cx="974248" cy="974812"/>
            </a:xfrm>
            <a:prstGeom prst="rect">
              <a:avLst/>
            </a:prstGeom>
            <a:noFill/>
            <a:ln>
              <a:noFill/>
            </a:ln>
          </p:spPr>
        </p:pic>
      </p:grpSp>
    </p:spTree>
    <p:extLst>
      <p:ext uri="{BB962C8B-B14F-4D97-AF65-F5344CB8AC3E}">
        <p14:creationId xmlns:p14="http://schemas.microsoft.com/office/powerpoint/2010/main" val="4735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92"/>
          <p:cNvSpPr>
            <a:spLocks noGrp="1"/>
          </p:cNvSpPr>
          <p:nvPr>
            <p:ph type="title"/>
          </p:nvPr>
        </p:nvSpPr>
        <p:spPr>
          <a:xfrm>
            <a:off x="1981201" y="479426"/>
            <a:ext cx="8220075" cy="993775"/>
          </a:xfrm>
          <a:prstGeom prst="roundRect">
            <a:avLst>
              <a:gd name="adj" fmla="val 9639"/>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None/>
            </a:pPr>
            <a:r>
              <a:rPr lang="en-GB" sz="3600"/>
              <a:t>Replacing Nouns</a:t>
            </a:r>
            <a:endParaRPr/>
          </a:p>
        </p:txBody>
      </p:sp>
      <p:sp>
        <p:nvSpPr>
          <p:cNvPr id="680" name="Google Shape;680;p92"/>
          <p:cNvSpPr/>
          <p:nvPr/>
        </p:nvSpPr>
        <p:spPr>
          <a:xfrm>
            <a:off x="2279650" y="1514475"/>
            <a:ext cx="7632700" cy="700088"/>
          </a:xfrm>
          <a:prstGeom prst="rect">
            <a:avLst/>
          </a:prstGeom>
          <a:noFill/>
          <a:ln>
            <a:noFill/>
          </a:ln>
        </p:spPr>
        <p:txBody>
          <a:bodyPr spcFirstLastPara="1" wrap="square" lIns="0" tIns="72000" rIns="0" bIns="72000" anchor="t" anchorCtr="0">
            <a:noAutofit/>
          </a:bodyPr>
          <a:lstStyle/>
          <a:p>
            <a:pPr marL="0" marR="0" lvl="0" indent="0" algn="ctr" defTabSz="914400" rtl="0" eaLnBrk="1" fontAlgn="auto" latinLnBrk="0" hangingPunct="1">
              <a:lnSpc>
                <a:spcPct val="100000"/>
              </a:lnSpc>
              <a:spcBef>
                <a:spcPts val="0"/>
              </a:spcBef>
              <a:spcAft>
                <a:spcPts val="0"/>
              </a:spcAft>
              <a:buClr>
                <a:srgbClr val="1C1C1C"/>
              </a:buClr>
              <a:buSzPts val="1800"/>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Read the sentences below and replace certain nouns </a:t>
            </a:r>
            <a:br>
              <a:rPr kumimoji="0" lang="en-GB" sz="1800" b="0" i="0" u="none" strike="noStrike" kern="0" cap="none" spc="0" normalizeH="0" baseline="0" noProof="0">
                <a:ln>
                  <a:noFill/>
                </a:ln>
                <a:solidFill>
                  <a:srgbClr val="1C1C1C"/>
                </a:solidFill>
                <a:effectLst/>
                <a:uLnTx/>
                <a:uFillTx/>
                <a:latin typeface="Arial"/>
                <a:ea typeface="Arial"/>
                <a:cs typeface="Arial"/>
                <a:sym typeface="Arial"/>
              </a:rPr>
            </a:b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with </a:t>
            </a:r>
            <a:r>
              <a:rPr kumimoji="0" lang="en-GB" sz="1800" b="1" i="0" u="none" strike="noStrike" kern="0" cap="none" spc="0" normalizeH="0" baseline="0" noProof="0">
                <a:ln>
                  <a:noFill/>
                </a:ln>
                <a:solidFill>
                  <a:srgbClr val="1C1C1C"/>
                </a:solidFill>
                <a:effectLst/>
                <a:uLnTx/>
                <a:uFillTx/>
                <a:latin typeface="Arial"/>
                <a:ea typeface="Arial"/>
                <a:cs typeface="Arial"/>
                <a:sym typeface="Arial"/>
              </a:rPr>
              <a:t>pronouns</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 to avoid repetition.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92"/>
          <p:cNvSpPr/>
          <p:nvPr/>
        </p:nvSpPr>
        <p:spPr>
          <a:xfrm>
            <a:off x="2274888" y="5780088"/>
            <a:ext cx="7632700" cy="374650"/>
          </a:xfrm>
          <a:prstGeom prst="rect">
            <a:avLst/>
          </a:prstGeom>
          <a:no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Is there more than one </a:t>
            </a:r>
            <a:r>
              <a:rPr kumimoji="0" lang="en-GB" sz="1800" b="1" i="0" u="none" strike="noStrike" kern="0" cap="none" spc="0" normalizeH="0" baseline="0" noProof="0">
                <a:ln>
                  <a:noFill/>
                </a:ln>
                <a:solidFill>
                  <a:srgbClr val="03568A"/>
                </a:solidFill>
                <a:effectLst/>
                <a:uLnTx/>
                <a:uFillTx/>
                <a:latin typeface="Arial"/>
                <a:ea typeface="Arial"/>
                <a:cs typeface="Arial"/>
                <a:sym typeface="Arial"/>
              </a:rPr>
              <a:t>pronoun</a:t>
            </a:r>
            <a:r>
              <a:rPr kumimoji="0" lang="en-GB" sz="1800" b="0" i="0" u="none" strike="noStrike" kern="0" cap="none" spc="0" normalizeH="0" baseline="0" noProof="0">
                <a:ln>
                  <a:noFill/>
                </a:ln>
                <a:solidFill>
                  <a:srgbClr val="03568A"/>
                </a:solidFill>
                <a:effectLst/>
                <a:uLnTx/>
                <a:uFillTx/>
                <a:latin typeface="Arial"/>
                <a:ea typeface="Arial"/>
                <a:cs typeface="Arial"/>
                <a:sym typeface="Arial"/>
              </a:rPr>
              <a:t> </a:t>
            </a: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which could make sense?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92"/>
          <p:cNvSpPr/>
          <p:nvPr/>
        </p:nvSpPr>
        <p:spPr>
          <a:xfrm>
            <a:off x="2274888" y="2254251"/>
            <a:ext cx="7632700" cy="785813"/>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Queen wore a crown. The crown was very sparkly.</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grpSp>
        <p:nvGrpSpPr>
          <p:cNvPr id="683" name="Google Shape;683;p92"/>
          <p:cNvGrpSpPr/>
          <p:nvPr/>
        </p:nvGrpSpPr>
        <p:grpSpPr>
          <a:xfrm>
            <a:off x="2274888" y="2787651"/>
            <a:ext cx="7632700" cy="1146175"/>
            <a:chOff x="750887" y="2787340"/>
            <a:chExt cx="7632700" cy="1146362"/>
          </a:xfrm>
        </p:grpSpPr>
        <p:sp>
          <p:nvSpPr>
            <p:cNvPr id="684" name="Google Shape;684;p92"/>
            <p:cNvSpPr/>
            <p:nvPr/>
          </p:nvSpPr>
          <p:spPr>
            <a:xfrm>
              <a:off x="750887" y="3147762"/>
              <a:ext cx="7632700" cy="785940"/>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Sam was clever because Sam loved reading.</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685" name="Google Shape;685;p92"/>
            <p:cNvPicPr preferRelativeResize="0"/>
            <p:nvPr/>
          </p:nvPicPr>
          <p:blipFill rotWithShape="1">
            <a:blip r:embed="rId3">
              <a:alphaModFix/>
            </a:blip>
            <a:srcRect/>
            <a:stretch/>
          </p:blipFill>
          <p:spPr>
            <a:xfrm>
              <a:off x="920637" y="2787340"/>
              <a:ext cx="1047277" cy="1146362"/>
            </a:xfrm>
            <a:prstGeom prst="rect">
              <a:avLst/>
            </a:prstGeom>
            <a:noFill/>
            <a:ln>
              <a:noFill/>
            </a:ln>
          </p:spPr>
        </p:pic>
      </p:grpSp>
      <p:grpSp>
        <p:nvGrpSpPr>
          <p:cNvPr id="686" name="Google Shape;686;p92"/>
          <p:cNvGrpSpPr/>
          <p:nvPr/>
        </p:nvGrpSpPr>
        <p:grpSpPr>
          <a:xfrm>
            <a:off x="2274888" y="3738563"/>
            <a:ext cx="7632700" cy="1090612"/>
            <a:chOff x="750887" y="3738266"/>
            <a:chExt cx="7632700" cy="1090230"/>
          </a:xfrm>
        </p:grpSpPr>
        <p:sp>
          <p:nvSpPr>
            <p:cNvPr id="687" name="Google Shape;687;p92"/>
            <p:cNvSpPr/>
            <p:nvPr/>
          </p:nvSpPr>
          <p:spPr>
            <a:xfrm>
              <a:off x="750887" y="4039785"/>
              <a:ext cx="7632700" cy="788711"/>
            </a:xfrm>
            <a:prstGeom prst="rect">
              <a:avLst/>
            </a:prstGeom>
            <a:solidFill>
              <a:schemeClr val="accent3"/>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When the Collins arrived, the Collins realised that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the suitcase was not the Collins' suitcase. </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688" name="Google Shape;688;p92"/>
            <p:cNvPicPr preferRelativeResize="0"/>
            <p:nvPr/>
          </p:nvPicPr>
          <p:blipFill rotWithShape="1">
            <a:blip r:embed="rId4">
              <a:alphaModFix/>
            </a:blip>
            <a:srcRect/>
            <a:stretch/>
          </p:blipFill>
          <p:spPr>
            <a:xfrm>
              <a:off x="7029778" y="3738266"/>
              <a:ext cx="1272624" cy="1044078"/>
            </a:xfrm>
            <a:prstGeom prst="rect">
              <a:avLst/>
            </a:prstGeom>
            <a:noFill/>
            <a:ln>
              <a:noFill/>
            </a:ln>
          </p:spPr>
        </p:pic>
      </p:grpSp>
      <p:sp>
        <p:nvSpPr>
          <p:cNvPr id="689" name="Google Shape;689;p92"/>
          <p:cNvSpPr/>
          <p:nvPr/>
        </p:nvSpPr>
        <p:spPr>
          <a:xfrm>
            <a:off x="2279650" y="4935538"/>
            <a:ext cx="7632700" cy="785812"/>
          </a:xfrm>
          <a:prstGeom prst="rect">
            <a:avLst/>
          </a:prstGeom>
          <a:solidFill>
            <a:srgbClr val="F5E8AC"/>
          </a:solidFill>
          <a:ln>
            <a:noFill/>
          </a:ln>
        </p:spPr>
        <p:txBody>
          <a:bodyPr spcFirstLastPara="1" wrap="square" lIns="108000" tIns="108000" rIns="108000" bIns="108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My sister and I love chocolate – my sister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1C1C1C"/>
                </a:solidFill>
                <a:effectLst/>
                <a:uLnTx/>
                <a:uFillTx/>
                <a:latin typeface="Arial"/>
                <a:ea typeface="Arial"/>
                <a:cs typeface="Arial"/>
                <a:sym typeface="Arial"/>
              </a:rPr>
              <a:t>and I wanted to eat the whole cake.</a:t>
            </a:r>
            <a:endParaRPr kumimoji="0" sz="1800" b="0" i="0" u="none" strike="noStrike" kern="0" cap="none" spc="0" normalizeH="0" baseline="0" noProof="0">
              <a:ln>
                <a:noFill/>
              </a:ln>
              <a:solidFill>
                <a:srgbClr val="1C1C1C"/>
              </a:solidFill>
              <a:effectLst/>
              <a:uLnTx/>
              <a:uFillTx/>
              <a:latin typeface="Arial"/>
              <a:ea typeface="Arial"/>
              <a:cs typeface="Arial"/>
              <a:sym typeface="Arial"/>
            </a:endParaRPr>
          </a:p>
        </p:txBody>
      </p:sp>
      <p:pic>
        <p:nvPicPr>
          <p:cNvPr id="690" name="Google Shape;690;p92"/>
          <p:cNvPicPr preferRelativeResize="0"/>
          <p:nvPr/>
        </p:nvPicPr>
        <p:blipFill rotWithShape="1">
          <a:blip r:embed="rId5">
            <a:alphaModFix/>
          </a:blip>
          <a:srcRect/>
          <a:stretch/>
        </p:blipFill>
        <p:spPr>
          <a:xfrm>
            <a:off x="8943976" y="1928814"/>
            <a:ext cx="1133475" cy="1431925"/>
          </a:xfrm>
          <a:prstGeom prst="rect">
            <a:avLst/>
          </a:prstGeom>
          <a:noFill/>
          <a:ln>
            <a:noFill/>
          </a:ln>
        </p:spPr>
      </p:pic>
      <p:pic>
        <p:nvPicPr>
          <p:cNvPr id="691" name="Google Shape;691;p92"/>
          <p:cNvPicPr preferRelativeResize="0"/>
          <p:nvPr/>
        </p:nvPicPr>
        <p:blipFill rotWithShape="1">
          <a:blip r:embed="rId6">
            <a:alphaModFix/>
          </a:blip>
          <a:srcRect/>
          <a:stretch/>
        </p:blipFill>
        <p:spPr>
          <a:xfrm>
            <a:off x="2182814" y="4783139"/>
            <a:ext cx="1450975" cy="1011237"/>
          </a:xfrm>
          <a:prstGeom prst="rect">
            <a:avLst/>
          </a:prstGeom>
          <a:noFill/>
          <a:ln>
            <a:noFill/>
          </a:ln>
        </p:spPr>
      </p:pic>
    </p:spTree>
    <p:extLst>
      <p:ext uri="{BB962C8B-B14F-4D97-AF65-F5344CB8AC3E}">
        <p14:creationId xmlns:p14="http://schemas.microsoft.com/office/powerpoint/2010/main" val="18642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t ready ti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t ready question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t's lear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Your tur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1593</Words>
  <Application>Microsoft Office PowerPoint</Application>
  <PresentationFormat>Widescreen</PresentationFormat>
  <Paragraphs>258</Paragraphs>
  <Slides>43</Slides>
  <Notes>41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43</vt:i4>
      </vt:variant>
    </vt:vector>
  </HeadingPairs>
  <TitlesOfParts>
    <vt:vector size="55" baseType="lpstr">
      <vt:lpstr>Arial</vt:lpstr>
      <vt:lpstr>Calibri</vt:lpstr>
      <vt:lpstr>Cambria Math</vt:lpstr>
      <vt:lpstr>Comic Sans MS</vt:lpstr>
      <vt:lpstr>Lustria</vt:lpstr>
      <vt:lpstr>Noto Sans Symbols</vt:lpstr>
      <vt:lpstr>Slate</vt:lpstr>
      <vt:lpstr>1_Office Theme</vt:lpstr>
      <vt:lpstr>Get ready title</vt:lpstr>
      <vt:lpstr>Get ready questions</vt:lpstr>
      <vt:lpstr>Let's learn slides</vt:lpstr>
      <vt:lpstr>Your turn</vt:lpstr>
      <vt:lpstr>Tuesday 24th November 2020</vt:lpstr>
      <vt:lpstr>SPaG</vt:lpstr>
      <vt:lpstr>PowerPoint Presentation</vt:lpstr>
      <vt:lpstr>How Can We Avoid Repetition?</vt:lpstr>
      <vt:lpstr>Pronouns</vt:lpstr>
      <vt:lpstr>Pronoun or Not?</vt:lpstr>
      <vt:lpstr>Spot the Pronouns </vt:lpstr>
      <vt:lpstr>Spot the Pronouns </vt:lpstr>
      <vt:lpstr>Replacing Nouns</vt:lpstr>
      <vt:lpstr>Replacing Nouns</vt:lpstr>
      <vt:lpstr>Avoid the Repetition!</vt:lpstr>
      <vt:lpstr>Avoid the Repetition!</vt:lpstr>
      <vt:lpstr>Avoid the Repetition!</vt:lpstr>
      <vt:lpstr>Avoid the Repetition!</vt:lpstr>
      <vt:lpstr>They Have Been Matched!</vt:lpstr>
      <vt:lpstr>They Have Been Matched!</vt:lpstr>
      <vt:lpstr>PowerPoint Presentation</vt:lpstr>
      <vt:lpstr>Planning for a cold write</vt:lpstr>
      <vt:lpstr>To help you…</vt:lpstr>
      <vt:lpstr>In your planning use a Spider Diagram</vt:lpstr>
      <vt:lpstr>Break</vt:lpstr>
      <vt:lpstr>Bus stop Method…</vt:lpstr>
      <vt:lpstr>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to 4 on the worksheet</vt:lpstr>
      <vt:lpstr>PowerPoint Presentation</vt:lpstr>
      <vt:lpstr>PowerPoint Presentation</vt:lpstr>
      <vt:lpstr>PowerPoint Presentation</vt:lpstr>
      <vt:lpstr>Have a go at questions 5 to 9 on the worksheet</vt:lpstr>
      <vt:lpstr>PowerPoint Presentation</vt:lpstr>
      <vt:lpstr>PowerPoint Presentation</vt:lpstr>
      <vt:lpstr>Challenge:</vt:lpstr>
      <vt:lpstr>Plenary</vt:lpstr>
      <vt:lpstr>D.M.M</vt:lpstr>
      <vt:lpstr>Lunch</vt:lpstr>
      <vt:lpstr>Geography Lesson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24th November 2020</dc:title>
  <dc:creator>Jack Hall</dc:creator>
  <cp:lastModifiedBy>Jack Hall</cp:lastModifiedBy>
  <cp:revision>2</cp:revision>
  <dcterms:created xsi:type="dcterms:W3CDTF">2020-11-24T08:09:46Z</dcterms:created>
  <dcterms:modified xsi:type="dcterms:W3CDTF">2020-11-24T08:12:07Z</dcterms:modified>
</cp:coreProperties>
</file>