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3" r:id="rId3"/>
    <p:sldMasterId id="2147483655" r:id="rId4"/>
    <p:sldMasterId id="2147483657" r:id="rId5"/>
    <p:sldMasterId id="2147483659" r:id="rId6"/>
    <p:sldMasterId id="2147483662" r:id="rId7"/>
    <p:sldMasterId id="2147483664" r:id="rId8"/>
    <p:sldMasterId id="2147483666" r:id="rId9"/>
  </p:sldMasterIdLst>
  <p:notesMasterIdLst>
    <p:notesMasterId r:id="rId24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io0hJ0TS1lFslGfnaEYiP3LyWw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2C0BD7-A161-4F47-9DDD-5D7DDCB3CEE7}">
  <a:tblStyle styleId="{B22C0BD7-A161-4F47-9DDD-5D7DDCB3CEE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8"/>
          <p:cNvSpPr txBox="1">
            <a:spLocks noGrp="1"/>
          </p:cNvSpPr>
          <p:nvPr>
            <p:ph type="title"/>
          </p:nvPr>
        </p:nvSpPr>
        <p:spPr>
          <a:xfrm>
            <a:off x="0" y="2511188"/>
            <a:ext cx="5950424" cy="1787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our turn KS2">
  <p:cSld name="Your turn KS2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our turn KS1">
  <p:cSld name="Your turn KS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8"/>
          <p:cNvSpPr txBox="1">
            <a:spLocks noGrp="1"/>
          </p:cNvSpPr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  <a:defRPr sz="4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" name="Google Shape;11;p15"/>
          <p:cNvSpPr/>
          <p:nvPr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" name="Google Shape;12;p15" descr="A picture containing 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7" descr="A close up of a sig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/>
          <p:nvPr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" name="Google Shape;25;p19"/>
          <p:cNvSpPr/>
          <p:nvPr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" name="Google Shape;26;p19" descr="A close up of a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1" descr="A green sign with white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23" descr="A picture containing 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5" descr="A picture containing computer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29" descr="A close up of a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31" descr="Y3_SP_B5_PP1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46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31" descr="Y3_SP_B5_PP12.jpg"/>
          <p:cNvPicPr preferRelativeResize="0"/>
          <p:nvPr/>
        </p:nvPicPr>
        <p:blipFill rotWithShape="1">
          <a:blip r:embed="rId3">
            <a:alphaModFix/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1"/>
          <p:cNvSpPr/>
          <p:nvPr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33" descr="Y3_SP_B5_PP1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46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33" descr="Y3_SP_B5_PP12.jpg"/>
          <p:cNvPicPr preferRelativeResize="0"/>
          <p:nvPr/>
        </p:nvPicPr>
        <p:blipFill rotWithShape="1">
          <a:blip r:embed="rId3">
            <a:alphaModFix/>
          </a:blip>
          <a:srcRect t="65867"/>
          <a:stretch/>
        </p:blipFill>
        <p:spPr>
          <a:xfrm>
            <a:off x="0" y="4651513"/>
            <a:ext cx="9144000" cy="2206487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33"/>
          <p:cNvSpPr/>
          <p:nvPr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33"/>
          <p:cNvSpPr/>
          <p:nvPr/>
        </p:nvSpPr>
        <p:spPr>
          <a:xfrm rot="-5400000">
            <a:off x="4067703" y="-3185203"/>
            <a:ext cx="45719" cy="8181129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rgbClr val="FBE4D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754521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sources.whiterosemaths.com/wp-content/uploads/2019/11/Y4-Autumn-Block-4-WO5-Multiply-by-1-and-0-2019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/>
        </p:nvSpPr>
        <p:spPr>
          <a:xfrm>
            <a:off x="872197" y="459838"/>
            <a:ext cx="6710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can multiply by 1 and 0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>
            <a:hlinkClick r:id="rId3"/>
          </p:cNvPr>
          <p:cNvSpPr/>
          <p:nvPr/>
        </p:nvSpPr>
        <p:spPr>
          <a:xfrm>
            <a:off x="2172461" y="2222223"/>
            <a:ext cx="4361100" cy="1280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>
            <a:hlinkClick r:id="rId4"/>
          </p:cNvPr>
          <p:cNvSpPr/>
          <p:nvPr/>
        </p:nvSpPr>
        <p:spPr>
          <a:xfrm>
            <a:off x="2172461" y="4884573"/>
            <a:ext cx="4361100" cy="1280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470250" y="1417550"/>
            <a:ext cx="5514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/>
              <a:t>Click the blue arrow to watch the video</a:t>
            </a:r>
            <a:endParaRPr sz="2200"/>
          </a:p>
        </p:txBody>
      </p:sp>
      <p:sp>
        <p:nvSpPr>
          <p:cNvPr id="62" name="Google Shape;62;p1"/>
          <p:cNvSpPr txBox="1"/>
          <p:nvPr/>
        </p:nvSpPr>
        <p:spPr>
          <a:xfrm>
            <a:off x="1581750" y="3813400"/>
            <a:ext cx="6110100" cy="9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Click the red arrow to see the worksheet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10"/>
          <p:cNvGraphicFramePr/>
          <p:nvPr/>
        </p:nvGraphicFramePr>
        <p:xfrm>
          <a:off x="1799525" y="104840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{B22C0BD7-A161-4F47-9DDD-5D7DDCB3CEE7}</a:tableStyleId>
              </a:tblPr>
              <a:tblGrid>
                <a:gridCol w="174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solidFill>
                            <a:schemeClr val="dk1"/>
                          </a:solidFill>
                        </a:rPr>
                        <a:t>2-times table</a:t>
                      </a:r>
                      <a:endParaRPr sz="2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solidFill>
                            <a:schemeClr val="dk1"/>
                          </a:solidFill>
                        </a:rPr>
                        <a:t>4-times table</a:t>
                      </a:r>
                      <a:endParaRPr sz="2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u="none" strike="noStrike" cap="none">
                          <a:solidFill>
                            <a:schemeClr val="dk1"/>
                          </a:solidFill>
                        </a:rPr>
                        <a:t>8-times table</a:t>
                      </a:r>
                      <a:endParaRPr sz="2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1" name="Google Shape;151;p10"/>
          <p:cNvSpPr txBox="1"/>
          <p:nvPr/>
        </p:nvSpPr>
        <p:spPr>
          <a:xfrm>
            <a:off x="2546048" y="414184"/>
            <a:ext cx="4239491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3021" t="-11626" b="-3255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52" name="Google Shape;152;p10"/>
          <p:cNvSpPr/>
          <p:nvPr/>
        </p:nvSpPr>
        <p:spPr>
          <a:xfrm>
            <a:off x="1799525" y="1546919"/>
            <a:ext cx="5247408" cy="484909"/>
          </a:xfrm>
          <a:prstGeom prst="roundRect">
            <a:avLst>
              <a:gd name="adj" fmla="val 16667"/>
            </a:avLst>
          </a:prstGeom>
          <a:solidFill>
            <a:srgbClr val="FFFF00">
              <a:alpha val="27843"/>
            </a:srgbClr>
          </a:solidFill>
          <a:ln w="12700" cap="flat" cmpd="sng">
            <a:solidFill>
              <a:schemeClr val="dk1">
                <a:alpha val="24705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0"/>
          <p:cNvSpPr txBox="1"/>
          <p:nvPr/>
        </p:nvSpPr>
        <p:spPr>
          <a:xfrm>
            <a:off x="1369515" y="3711976"/>
            <a:ext cx="279487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the same?</a:t>
            </a: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0"/>
          <p:cNvSpPr txBox="1"/>
          <p:nvPr/>
        </p:nvSpPr>
        <p:spPr>
          <a:xfrm>
            <a:off x="5114746" y="3711976"/>
            <a:ext cx="279487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different?</a:t>
            </a: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0"/>
          <p:cNvSpPr txBox="1"/>
          <p:nvPr/>
        </p:nvSpPr>
        <p:spPr>
          <a:xfrm>
            <a:off x="895931" y="4230802"/>
            <a:ext cx="374204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One of the factors is 0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0"/>
          <p:cNvSpPr txBox="1"/>
          <p:nvPr/>
        </p:nvSpPr>
        <p:spPr>
          <a:xfrm>
            <a:off x="895931" y="5060880"/>
            <a:ext cx="374204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product is 0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0"/>
          <p:cNvSpPr txBox="1"/>
          <p:nvPr/>
        </p:nvSpPr>
        <p:spPr>
          <a:xfrm>
            <a:off x="4952886" y="4243066"/>
            <a:ext cx="374204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factor that is not 0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0"/>
          <p:cNvSpPr txBox="1"/>
          <p:nvPr/>
        </p:nvSpPr>
        <p:spPr>
          <a:xfrm>
            <a:off x="895931" y="4648038"/>
            <a:ext cx="374204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One of the factors is not 0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5329" y="4487910"/>
            <a:ext cx="1064296" cy="73498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0"/>
          <p:cNvSpPr/>
          <p:nvPr/>
        </p:nvSpPr>
        <p:spPr>
          <a:xfrm>
            <a:off x="1974644" y="3948851"/>
            <a:ext cx="4379499" cy="1397727"/>
          </a:xfrm>
          <a:prstGeom prst="wedgeRoundRectCallout">
            <a:avLst>
              <a:gd name="adj1" fmla="val 62367"/>
              <a:gd name="adj2" fmla="val 32763"/>
              <a:gd name="adj3" fmla="val 16667"/>
            </a:avLst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one of the factors is 0,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product is 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" name="Google Shape;165;p11"/>
          <p:cNvGraphicFramePr/>
          <p:nvPr/>
        </p:nvGraphicFramePr>
        <p:xfrm>
          <a:off x="1799525" y="104840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{B22C0BD7-A161-4F47-9DDD-5D7DDCB3CEE7}</a:tableStyleId>
              </a:tblPr>
              <a:tblGrid>
                <a:gridCol w="174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chemeClr val="dk1"/>
                          </a:solidFill>
                        </a:rPr>
                        <a:t>2-times table</a:t>
                      </a:r>
                      <a:endParaRPr sz="20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chemeClr val="dk1"/>
                          </a:solidFill>
                        </a:rPr>
                        <a:t>4-times table</a:t>
                      </a:r>
                      <a:endParaRPr sz="20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>
                          <a:solidFill>
                            <a:schemeClr val="dk1"/>
                          </a:solidFill>
                        </a:rPr>
                        <a:t>8-times table</a:t>
                      </a:r>
                      <a:endParaRPr sz="20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6" name="Google Shape;166;p11"/>
          <p:cNvSpPr txBox="1"/>
          <p:nvPr/>
        </p:nvSpPr>
        <p:spPr>
          <a:xfrm>
            <a:off x="2546048" y="414184"/>
            <a:ext cx="4239491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3021" t="-11626" b="-3255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67" name="Google Shape;167;p11"/>
          <p:cNvSpPr/>
          <p:nvPr/>
        </p:nvSpPr>
        <p:spPr>
          <a:xfrm>
            <a:off x="1790987" y="2051583"/>
            <a:ext cx="5247408" cy="484909"/>
          </a:xfrm>
          <a:prstGeom prst="roundRect">
            <a:avLst>
              <a:gd name="adj" fmla="val 16667"/>
            </a:avLst>
          </a:prstGeom>
          <a:solidFill>
            <a:srgbClr val="FFFF00">
              <a:alpha val="27843"/>
            </a:srgbClr>
          </a:solidFill>
          <a:ln w="12700" cap="flat" cmpd="sng">
            <a:solidFill>
              <a:schemeClr val="dk1">
                <a:alpha val="24705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1"/>
          <p:cNvSpPr txBox="1"/>
          <p:nvPr/>
        </p:nvSpPr>
        <p:spPr>
          <a:xfrm>
            <a:off x="1421741" y="3705597"/>
            <a:ext cx="279487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the same?</a:t>
            </a: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1"/>
          <p:cNvSpPr txBox="1"/>
          <p:nvPr/>
        </p:nvSpPr>
        <p:spPr>
          <a:xfrm>
            <a:off x="5203812" y="3711976"/>
            <a:ext cx="279487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different?</a:t>
            </a: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1"/>
          <p:cNvSpPr txBox="1"/>
          <p:nvPr/>
        </p:nvSpPr>
        <p:spPr>
          <a:xfrm>
            <a:off x="895931" y="4230802"/>
            <a:ext cx="374204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One of the factors is 1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1"/>
          <p:cNvSpPr txBox="1"/>
          <p:nvPr/>
        </p:nvSpPr>
        <p:spPr>
          <a:xfrm>
            <a:off x="895931" y="5113674"/>
            <a:ext cx="374204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product is the same as one of the factors.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1"/>
          <p:cNvSpPr txBox="1"/>
          <p:nvPr/>
        </p:nvSpPr>
        <p:spPr>
          <a:xfrm>
            <a:off x="4976636" y="4243066"/>
            <a:ext cx="31883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factor that is not 1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1"/>
          <p:cNvSpPr txBox="1"/>
          <p:nvPr/>
        </p:nvSpPr>
        <p:spPr>
          <a:xfrm>
            <a:off x="895931" y="4648038"/>
            <a:ext cx="374204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One of the factors is not 1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07475" y="5006099"/>
            <a:ext cx="1064296" cy="734984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1"/>
          <p:cNvSpPr txBox="1"/>
          <p:nvPr/>
        </p:nvSpPr>
        <p:spPr>
          <a:xfrm>
            <a:off x="4976636" y="4652009"/>
            <a:ext cx="31883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product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1"/>
          <p:cNvSpPr/>
          <p:nvPr/>
        </p:nvSpPr>
        <p:spPr>
          <a:xfrm>
            <a:off x="1919922" y="4307235"/>
            <a:ext cx="4379499" cy="1397727"/>
          </a:xfrm>
          <a:prstGeom prst="wedgeRoundRectCallout">
            <a:avLst>
              <a:gd name="adj1" fmla="val 62367"/>
              <a:gd name="adj2" fmla="val 32763"/>
              <a:gd name="adj3" fmla="val 16667"/>
            </a:avLst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1"/>
          <p:cNvSpPr txBox="1"/>
          <p:nvPr/>
        </p:nvSpPr>
        <p:spPr>
          <a:xfrm>
            <a:off x="2207166" y="4405933"/>
            <a:ext cx="392039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one of the factors is 1, the product is equal to the other factor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"/>
          <p:cNvSpPr txBox="1">
            <a:spLocks noGrp="1"/>
          </p:cNvSpPr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Have a go at questions  5 – 8 on the worksheet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784" y="1473190"/>
            <a:ext cx="1064296" cy="7349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9" name="Google Shape;189;p13"/>
          <p:cNvGrpSpPr/>
          <p:nvPr/>
        </p:nvGrpSpPr>
        <p:grpSpPr>
          <a:xfrm>
            <a:off x="1688353" y="605087"/>
            <a:ext cx="4379499" cy="1397727"/>
            <a:chOff x="1688353" y="605087"/>
            <a:chExt cx="4379499" cy="1397727"/>
          </a:xfrm>
        </p:grpSpPr>
        <p:sp>
          <p:nvSpPr>
            <p:cNvPr id="190" name="Google Shape;190;p13"/>
            <p:cNvSpPr/>
            <p:nvPr/>
          </p:nvSpPr>
          <p:spPr>
            <a:xfrm>
              <a:off x="1688353" y="605087"/>
              <a:ext cx="4379499" cy="1397727"/>
            </a:xfrm>
            <a:prstGeom prst="wedgeRoundRectCallout">
              <a:avLst>
                <a:gd name="adj1" fmla="val 62367"/>
                <a:gd name="adj2" fmla="val 32763"/>
                <a:gd name="adj3" fmla="val 16667"/>
              </a:avLst>
            </a:prstGeom>
            <a:solidFill>
              <a:schemeClr val="lt1"/>
            </a:solidFill>
            <a:ln w="2857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13"/>
            <p:cNvSpPr txBox="1"/>
            <p:nvPr/>
          </p:nvSpPr>
          <p:spPr>
            <a:xfrm>
              <a:off x="1917903" y="703785"/>
              <a:ext cx="3920398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When one of the factors is 1, the product is equal to the other factor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/>
            </a:p>
          </p:txBody>
        </p:sp>
      </p:grpSp>
      <p:sp>
        <p:nvSpPr>
          <p:cNvPr id="192" name="Google Shape;192;p13"/>
          <p:cNvSpPr txBox="1"/>
          <p:nvPr/>
        </p:nvSpPr>
        <p:spPr>
          <a:xfrm>
            <a:off x="1653467" y="2337206"/>
            <a:ext cx="2757054" cy="64633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6621" t="-14147" b="-3490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3" name="Google Shape;193;p13"/>
          <p:cNvSpPr/>
          <p:nvPr/>
        </p:nvSpPr>
        <p:spPr>
          <a:xfrm>
            <a:off x="1102139" y="3298417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3"/>
          <p:cNvSpPr/>
          <p:nvPr/>
        </p:nvSpPr>
        <p:spPr>
          <a:xfrm>
            <a:off x="1745424" y="3298417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3"/>
          <p:cNvSpPr/>
          <p:nvPr/>
        </p:nvSpPr>
        <p:spPr>
          <a:xfrm>
            <a:off x="2388709" y="3298417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3"/>
          <p:cNvSpPr/>
          <p:nvPr/>
        </p:nvSpPr>
        <p:spPr>
          <a:xfrm>
            <a:off x="3031994" y="3298417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3"/>
          <p:cNvSpPr/>
          <p:nvPr/>
        </p:nvSpPr>
        <p:spPr>
          <a:xfrm>
            <a:off x="3675279" y="3298417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2776582" y="2337206"/>
            <a:ext cx="2757054" cy="64633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t="-14147" b="-3490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9" name="Google Shape;199;p13"/>
          <p:cNvSpPr/>
          <p:nvPr/>
        </p:nvSpPr>
        <p:spPr>
          <a:xfrm>
            <a:off x="1102139" y="4005244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3"/>
          <p:cNvSpPr/>
          <p:nvPr/>
        </p:nvSpPr>
        <p:spPr>
          <a:xfrm>
            <a:off x="1745424" y="4005244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3"/>
          <p:cNvSpPr/>
          <p:nvPr/>
        </p:nvSpPr>
        <p:spPr>
          <a:xfrm>
            <a:off x="2388709" y="4005244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3"/>
          <p:cNvSpPr/>
          <p:nvPr/>
        </p:nvSpPr>
        <p:spPr>
          <a:xfrm>
            <a:off x="3031994" y="4005244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3"/>
          <p:cNvSpPr/>
          <p:nvPr/>
        </p:nvSpPr>
        <p:spPr>
          <a:xfrm>
            <a:off x="3675279" y="4005244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3"/>
          <p:cNvSpPr/>
          <p:nvPr/>
        </p:nvSpPr>
        <p:spPr>
          <a:xfrm>
            <a:off x="1102139" y="4712071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3"/>
          <p:cNvSpPr/>
          <p:nvPr/>
        </p:nvSpPr>
        <p:spPr>
          <a:xfrm>
            <a:off x="1745424" y="4712071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3"/>
          <p:cNvSpPr/>
          <p:nvPr/>
        </p:nvSpPr>
        <p:spPr>
          <a:xfrm>
            <a:off x="2388709" y="4712071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3"/>
          <p:cNvSpPr/>
          <p:nvPr/>
        </p:nvSpPr>
        <p:spPr>
          <a:xfrm>
            <a:off x="3031994" y="4712071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3"/>
          <p:cNvSpPr/>
          <p:nvPr/>
        </p:nvSpPr>
        <p:spPr>
          <a:xfrm>
            <a:off x="3675279" y="4712071"/>
            <a:ext cx="548640" cy="548640"/>
          </a:xfrm>
          <a:prstGeom prst="ellipse">
            <a:avLst/>
          </a:prstGeom>
          <a:solidFill>
            <a:srgbClr val="FFC00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9" name="Google Shape;209;p13"/>
          <p:cNvGrpSpPr/>
          <p:nvPr/>
        </p:nvGrpSpPr>
        <p:grpSpPr>
          <a:xfrm>
            <a:off x="1697573" y="605086"/>
            <a:ext cx="4392812" cy="1397727"/>
            <a:chOff x="1726867" y="-444461"/>
            <a:chExt cx="4392812" cy="1397727"/>
          </a:xfrm>
        </p:grpSpPr>
        <p:sp>
          <p:nvSpPr>
            <p:cNvPr id="210" name="Google Shape;210;p13"/>
            <p:cNvSpPr/>
            <p:nvPr/>
          </p:nvSpPr>
          <p:spPr>
            <a:xfrm>
              <a:off x="1726867" y="-444461"/>
              <a:ext cx="4379499" cy="1397727"/>
            </a:xfrm>
            <a:prstGeom prst="wedgeRoundRectCallout">
              <a:avLst>
                <a:gd name="adj1" fmla="val 62367"/>
                <a:gd name="adj2" fmla="val 32763"/>
                <a:gd name="adj3" fmla="val 16667"/>
              </a:avLst>
            </a:prstGeom>
            <a:solidFill>
              <a:schemeClr val="lt1"/>
            </a:solidFill>
            <a:ln w="2857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1740180" y="-345762"/>
              <a:ext cx="437949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When there are </a:t>
              </a:r>
              <a:r>
                <a:rPr lang="en-GB" sz="2400" b="1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2 factors </a:t>
              </a:r>
              <a:r>
                <a:rPr lang="en-GB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and one of the factors is 1, the product is equal to the other factor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/>
            </a:p>
          </p:txBody>
        </p:sp>
      </p:grpSp>
      <p:grpSp>
        <p:nvGrpSpPr>
          <p:cNvPr id="212" name="Google Shape;212;p13"/>
          <p:cNvGrpSpPr/>
          <p:nvPr/>
        </p:nvGrpSpPr>
        <p:grpSpPr>
          <a:xfrm>
            <a:off x="4842460" y="2928084"/>
            <a:ext cx="2808595" cy="2593942"/>
            <a:chOff x="1688353" y="605087"/>
            <a:chExt cx="4392814" cy="1337515"/>
          </a:xfrm>
        </p:grpSpPr>
        <p:sp>
          <p:nvSpPr>
            <p:cNvPr id="213" name="Google Shape;213;p13"/>
            <p:cNvSpPr/>
            <p:nvPr/>
          </p:nvSpPr>
          <p:spPr>
            <a:xfrm>
              <a:off x="1688353" y="605087"/>
              <a:ext cx="4379499" cy="1337515"/>
            </a:xfrm>
            <a:prstGeom prst="wedgeRoundRectCallout">
              <a:avLst>
                <a:gd name="adj1" fmla="val 28834"/>
                <a:gd name="adj2" fmla="val -77262"/>
                <a:gd name="adj3" fmla="val 16667"/>
              </a:avLst>
            </a:prstGeom>
            <a:solidFill>
              <a:schemeClr val="lt1"/>
            </a:solidFill>
            <a:ln w="2857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3"/>
            <p:cNvSpPr txBox="1"/>
            <p:nvPr/>
          </p:nvSpPr>
          <p:spPr>
            <a:xfrm>
              <a:off x="1701668" y="669168"/>
              <a:ext cx="4379499" cy="11902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When there are </a:t>
              </a:r>
              <a:r>
                <a:rPr lang="en-GB" sz="2400" b="1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rPr>
                <a:t>3 factors</a:t>
              </a:r>
              <a:r>
                <a:rPr lang="en-GB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and one of the factors is 1, the product is equal to the product of the other factors</a:t>
              </a:r>
              <a:r>
                <a:rPr lang="en-GB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4"/>
          <p:cNvSpPr txBox="1">
            <a:spLocks noGrp="1"/>
          </p:cNvSpPr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Have a go at the rest of the worksheet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532810"/>
            <a:ext cx="6261135" cy="17923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"/>
          <p:cNvSpPr txBox="1"/>
          <p:nvPr/>
        </p:nvSpPr>
        <p:spPr>
          <a:xfrm>
            <a:off x="695550" y="334776"/>
            <a:ext cx="7497474" cy="353943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706" t="-189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"/>
          <p:cNvSpPr txBox="1"/>
          <p:nvPr/>
        </p:nvSpPr>
        <p:spPr>
          <a:xfrm>
            <a:off x="695550" y="334776"/>
            <a:ext cx="7497474" cy="353943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706" t="-189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82" name="Google Shape;82;p5"/>
          <p:cNvSpPr txBox="1"/>
          <p:nvPr/>
        </p:nvSpPr>
        <p:spPr>
          <a:xfrm>
            <a:off x="2605204" y="334776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5"/>
          <p:cNvSpPr txBox="1"/>
          <p:nvPr/>
        </p:nvSpPr>
        <p:spPr>
          <a:xfrm>
            <a:off x="2605204" y="1181612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</p:txBody>
      </p:sp>
      <p:sp>
        <p:nvSpPr>
          <p:cNvPr id="84" name="Google Shape;84;p5"/>
          <p:cNvSpPr txBox="1"/>
          <p:nvPr/>
        </p:nvSpPr>
        <p:spPr>
          <a:xfrm>
            <a:off x="2605204" y="2028448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/>
          </a:p>
        </p:txBody>
      </p:sp>
      <p:sp>
        <p:nvSpPr>
          <p:cNvPr id="85" name="Google Shape;85;p5"/>
          <p:cNvSpPr txBox="1"/>
          <p:nvPr/>
        </p:nvSpPr>
        <p:spPr>
          <a:xfrm>
            <a:off x="2605204" y="2896218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9023" y="734737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1812" y="517393"/>
            <a:ext cx="949275" cy="937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7820" y="734737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40609" y="517393"/>
            <a:ext cx="949275" cy="937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84769" y="734737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47558" y="517393"/>
            <a:ext cx="949275" cy="937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72370" y="734737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35159" y="517393"/>
            <a:ext cx="949275" cy="93733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7"/>
          <p:cNvSpPr/>
          <p:nvPr/>
        </p:nvSpPr>
        <p:spPr>
          <a:xfrm>
            <a:off x="940475" y="1706767"/>
            <a:ext cx="288829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4 plates.</a:t>
            </a: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940475" y="2122104"/>
            <a:ext cx="48699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plate has 1 doughnut on it.</a:t>
            </a: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940475" y="2537441"/>
            <a:ext cx="51368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4 doughnuts altogether.</a:t>
            </a:r>
            <a:endParaRPr/>
          </a:p>
        </p:txBody>
      </p:sp>
      <p:sp>
        <p:nvSpPr>
          <p:cNvPr id="105" name="Google Shape;105;p7"/>
          <p:cNvSpPr txBox="1"/>
          <p:nvPr/>
        </p:nvSpPr>
        <p:spPr>
          <a:xfrm>
            <a:off x="6120002" y="1660802"/>
            <a:ext cx="1708986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7497" t="-10464" b="-3255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06" name="Google Shape;106;p7"/>
          <p:cNvSpPr txBox="1"/>
          <p:nvPr/>
        </p:nvSpPr>
        <p:spPr>
          <a:xfrm>
            <a:off x="6120002" y="2323266"/>
            <a:ext cx="1708986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7497" t="-10464" b="-3255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07" name="Google Shape;10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0993" y="3528074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98283" y="3060661"/>
            <a:ext cx="949275" cy="937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45631" y="3283244"/>
            <a:ext cx="949275" cy="937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72920" y="3310730"/>
            <a:ext cx="949275" cy="937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67413" y="3495530"/>
            <a:ext cx="949275" cy="93733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7"/>
          <p:cNvSpPr/>
          <p:nvPr/>
        </p:nvSpPr>
        <p:spPr>
          <a:xfrm>
            <a:off x="940475" y="4388745"/>
            <a:ext cx="25003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1 plate.</a:t>
            </a: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940475" y="4804082"/>
            <a:ext cx="487107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plate has 4 doughnuts on it.</a:t>
            </a:r>
            <a:endParaRPr/>
          </a:p>
        </p:txBody>
      </p:sp>
      <p:sp>
        <p:nvSpPr>
          <p:cNvPr id="114" name="Google Shape;114;p7"/>
          <p:cNvSpPr/>
          <p:nvPr/>
        </p:nvSpPr>
        <p:spPr>
          <a:xfrm>
            <a:off x="940475" y="5219419"/>
            <a:ext cx="51368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4 doughnuts altogether.</a:t>
            </a:r>
            <a:endParaRPr/>
          </a:p>
        </p:txBody>
      </p:sp>
      <p:sp>
        <p:nvSpPr>
          <p:cNvPr id="115" name="Google Shape;115;p7"/>
          <p:cNvSpPr txBox="1"/>
          <p:nvPr/>
        </p:nvSpPr>
        <p:spPr>
          <a:xfrm>
            <a:off x="6120002" y="4342780"/>
            <a:ext cx="1708986" cy="52322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7497" t="-10464" b="-3255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16" name="Google Shape;116;p7"/>
          <p:cNvSpPr txBox="1"/>
          <p:nvPr/>
        </p:nvSpPr>
        <p:spPr>
          <a:xfrm>
            <a:off x="6120002" y="5005244"/>
            <a:ext cx="1708986" cy="52322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7497" t="-10464" b="-3255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6655" y="626782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5452" y="626782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32401" y="626782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20002" y="626782"/>
            <a:ext cx="1874854" cy="71999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8"/>
          <p:cNvSpPr/>
          <p:nvPr/>
        </p:nvSpPr>
        <p:spPr>
          <a:xfrm>
            <a:off x="788107" y="1598812"/>
            <a:ext cx="288829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4 plates.</a:t>
            </a: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788107" y="2014149"/>
            <a:ext cx="501098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plate has 0 doughnuts on it.</a:t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788107" y="2429486"/>
            <a:ext cx="51368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0 doughnuts altogether.</a:t>
            </a:r>
            <a:endParaRPr/>
          </a:p>
        </p:txBody>
      </p:sp>
      <p:sp>
        <p:nvSpPr>
          <p:cNvPr id="128" name="Google Shape;128;p8"/>
          <p:cNvSpPr txBox="1"/>
          <p:nvPr/>
        </p:nvSpPr>
        <p:spPr>
          <a:xfrm>
            <a:off x="5967634" y="1552847"/>
            <a:ext cx="1708986" cy="52322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7497" t="-11626" b="-3255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29" name="Google Shape;129;p8"/>
          <p:cNvSpPr txBox="1"/>
          <p:nvPr/>
        </p:nvSpPr>
        <p:spPr>
          <a:xfrm>
            <a:off x="5967634" y="2215311"/>
            <a:ext cx="1708986" cy="52322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7497" t="-10464" b="-3255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30" name="Google Shape;13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6655" y="3432497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5452" y="3432497"/>
            <a:ext cx="1874854" cy="719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32401" y="3432497"/>
            <a:ext cx="1874854" cy="71999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8"/>
          <p:cNvSpPr/>
          <p:nvPr/>
        </p:nvSpPr>
        <p:spPr>
          <a:xfrm>
            <a:off x="739155" y="4521594"/>
            <a:ext cx="288829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3 plates.</a:t>
            </a:r>
            <a:endParaRPr/>
          </a:p>
        </p:txBody>
      </p:sp>
      <p:sp>
        <p:nvSpPr>
          <p:cNvPr id="134" name="Google Shape;134;p8"/>
          <p:cNvSpPr/>
          <p:nvPr/>
        </p:nvSpPr>
        <p:spPr>
          <a:xfrm>
            <a:off x="739155" y="4936931"/>
            <a:ext cx="501098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plate has 0 doughnuts on it.</a:t>
            </a:r>
            <a:endParaRPr/>
          </a:p>
        </p:txBody>
      </p:sp>
      <p:sp>
        <p:nvSpPr>
          <p:cNvPr id="135" name="Google Shape;135;p8"/>
          <p:cNvSpPr/>
          <p:nvPr/>
        </p:nvSpPr>
        <p:spPr>
          <a:xfrm>
            <a:off x="739155" y="5352268"/>
            <a:ext cx="51368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0 doughnuts altogether.</a:t>
            </a:r>
            <a:endParaRPr/>
          </a:p>
        </p:txBody>
      </p:sp>
      <p:sp>
        <p:nvSpPr>
          <p:cNvPr id="136" name="Google Shape;136;p8"/>
          <p:cNvSpPr txBox="1"/>
          <p:nvPr/>
        </p:nvSpPr>
        <p:spPr>
          <a:xfrm>
            <a:off x="5918682" y="4475629"/>
            <a:ext cx="1708986" cy="5232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7497" t="-10464" b="-3255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37" name="Google Shape;137;p8"/>
          <p:cNvSpPr txBox="1"/>
          <p:nvPr/>
        </p:nvSpPr>
        <p:spPr>
          <a:xfrm>
            <a:off x="5918682" y="5138093"/>
            <a:ext cx="1708986" cy="52322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7497" t="-11626" b="-3255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138" name="Google Shape;138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417016" y="2945444"/>
            <a:ext cx="695617" cy="695617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8"/>
          <p:cNvSpPr txBox="1"/>
          <p:nvPr/>
        </p:nvSpPr>
        <p:spPr>
          <a:xfrm>
            <a:off x="5966082" y="3071162"/>
            <a:ext cx="151227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a think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Have a go at questions 1 – 4 on the worksheet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t ready question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et ready titl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et's learn titl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et's learn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Your tur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Your turn activity less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(4:3)</PresentationFormat>
  <Paragraphs>65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Comic Sans MS</vt:lpstr>
      <vt:lpstr>Get ready questions</vt:lpstr>
      <vt:lpstr>Title slide</vt:lpstr>
      <vt:lpstr>Get ready title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4 on the worksheet</vt:lpstr>
      <vt:lpstr>PowerPoint Presentation</vt:lpstr>
      <vt:lpstr>PowerPoint Presentation</vt:lpstr>
      <vt:lpstr>Have a go at questions  5 – 8 on the worksheet</vt:lpstr>
      <vt:lpstr>PowerPoint Presentation</vt:lpstr>
      <vt:lpstr>Have a go at the rest of the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Richardson</cp:lastModifiedBy>
  <cp:revision>1</cp:revision>
  <dcterms:created xsi:type="dcterms:W3CDTF">2019-07-05T11:02:13Z</dcterms:created>
  <dcterms:modified xsi:type="dcterms:W3CDTF">2020-11-12T19:38:39Z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