
<file path=[Content_Types].xml><?xml version="1.0" encoding="utf-8"?>
<Types xmlns="http://schemas.openxmlformats.org/package/2006/content-types">
  <Default Extension="xml" ContentType="application/xml"/>
  <Default Extension="png" ContentType="image/png"/>
  <Default Extension="jpg" ContentType="image/jpeg"/>
  <Default Extension="jpeg" ContentType="image/jpeg"/>
  <Default Extension="rels" ContentType="application/vnd.openxmlformats-package.relationships+xml"/>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7" r:id="rId2"/>
    <p:sldId id="256" r:id="rId3"/>
    <p:sldId id="258" r:id="rId4"/>
    <p:sldId id="259" r:id="rId5"/>
    <p:sldId id="260" r:id="rId6"/>
    <p:sldId id="261" r:id="rId7"/>
    <p:sldId id="264" r:id="rId8"/>
    <p:sldId id="262" r:id="rId9"/>
    <p:sldId id="263"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2" d="100"/>
          <a:sy n="82" d="100"/>
        </p:scale>
        <p:origin x="-180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B3C7F2-3602-5345-ADA4-D69B150A7D8A}" type="datetimeFigureOut">
              <a:rPr lang="en-US" smtClean="0"/>
              <a:t>15/11/2020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F27BEA-8B6E-5E43-9AEE-7A28B2AE5FED}" type="slidenum">
              <a:rPr lang="en-US" smtClean="0"/>
              <a:t>‹#›</a:t>
            </a:fld>
            <a:endParaRPr lang="en-US"/>
          </a:p>
        </p:txBody>
      </p:sp>
    </p:spTree>
    <p:extLst>
      <p:ext uri="{BB962C8B-B14F-4D97-AF65-F5344CB8AC3E}">
        <p14:creationId xmlns:p14="http://schemas.microsoft.com/office/powerpoint/2010/main" val="7128791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FA52EBEC-1A0B-A649-9F32-7B3B2729B419}" type="datetimeFigureOut">
              <a:rPr lang="en-US" smtClean="0"/>
              <a:t>15/11/2020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EFD45-0277-684A-BEAC-C43235C6DEFB}" type="slidenum">
              <a:rPr lang="en-US" smtClean="0"/>
              <a:t>‹#›</a:t>
            </a:fld>
            <a:endParaRPr lang="en-US"/>
          </a:p>
        </p:txBody>
      </p:sp>
    </p:spTree>
    <p:extLst>
      <p:ext uri="{BB962C8B-B14F-4D97-AF65-F5344CB8AC3E}">
        <p14:creationId xmlns:p14="http://schemas.microsoft.com/office/powerpoint/2010/main" val="1195692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A52EBEC-1A0B-A649-9F32-7B3B2729B419}" type="datetimeFigureOut">
              <a:rPr lang="en-US" smtClean="0"/>
              <a:t>15/11/2020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EFD45-0277-684A-BEAC-C43235C6DEFB}" type="slidenum">
              <a:rPr lang="en-US" smtClean="0"/>
              <a:t>‹#›</a:t>
            </a:fld>
            <a:endParaRPr lang="en-US"/>
          </a:p>
        </p:txBody>
      </p:sp>
    </p:spTree>
    <p:extLst>
      <p:ext uri="{BB962C8B-B14F-4D97-AF65-F5344CB8AC3E}">
        <p14:creationId xmlns:p14="http://schemas.microsoft.com/office/powerpoint/2010/main" val="4060020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A52EBEC-1A0B-A649-9F32-7B3B2729B419}" type="datetimeFigureOut">
              <a:rPr lang="en-US" smtClean="0"/>
              <a:t>15/11/2020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EFD45-0277-684A-BEAC-C43235C6DEFB}" type="slidenum">
              <a:rPr lang="en-US" smtClean="0"/>
              <a:t>‹#›</a:t>
            </a:fld>
            <a:endParaRPr lang="en-US"/>
          </a:p>
        </p:txBody>
      </p:sp>
    </p:spTree>
    <p:extLst>
      <p:ext uri="{BB962C8B-B14F-4D97-AF65-F5344CB8AC3E}">
        <p14:creationId xmlns:p14="http://schemas.microsoft.com/office/powerpoint/2010/main" val="2652124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A52EBEC-1A0B-A649-9F32-7B3B2729B419}" type="datetimeFigureOut">
              <a:rPr lang="en-US" smtClean="0"/>
              <a:t>15/11/2020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EFD45-0277-684A-BEAC-C43235C6DEFB}" type="slidenum">
              <a:rPr lang="en-US" smtClean="0"/>
              <a:t>‹#›</a:t>
            </a:fld>
            <a:endParaRPr lang="en-US"/>
          </a:p>
        </p:txBody>
      </p:sp>
    </p:spTree>
    <p:extLst>
      <p:ext uri="{BB962C8B-B14F-4D97-AF65-F5344CB8AC3E}">
        <p14:creationId xmlns:p14="http://schemas.microsoft.com/office/powerpoint/2010/main" val="1193308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FA52EBEC-1A0B-A649-9F32-7B3B2729B419}" type="datetimeFigureOut">
              <a:rPr lang="en-US" smtClean="0"/>
              <a:t>15/11/2020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EFD45-0277-684A-BEAC-C43235C6DEFB}" type="slidenum">
              <a:rPr lang="en-US" smtClean="0"/>
              <a:t>‹#›</a:t>
            </a:fld>
            <a:endParaRPr lang="en-US"/>
          </a:p>
        </p:txBody>
      </p:sp>
    </p:spTree>
    <p:extLst>
      <p:ext uri="{BB962C8B-B14F-4D97-AF65-F5344CB8AC3E}">
        <p14:creationId xmlns:p14="http://schemas.microsoft.com/office/powerpoint/2010/main" val="546258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FA52EBEC-1A0B-A649-9F32-7B3B2729B419}" type="datetimeFigureOut">
              <a:rPr lang="en-US" smtClean="0"/>
              <a:t>15/11/2020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9EFD45-0277-684A-BEAC-C43235C6DEFB}" type="slidenum">
              <a:rPr lang="en-US" smtClean="0"/>
              <a:t>‹#›</a:t>
            </a:fld>
            <a:endParaRPr lang="en-US"/>
          </a:p>
        </p:txBody>
      </p:sp>
    </p:spTree>
    <p:extLst>
      <p:ext uri="{BB962C8B-B14F-4D97-AF65-F5344CB8AC3E}">
        <p14:creationId xmlns:p14="http://schemas.microsoft.com/office/powerpoint/2010/main" val="3273995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FA52EBEC-1A0B-A649-9F32-7B3B2729B419}" type="datetimeFigureOut">
              <a:rPr lang="en-US" smtClean="0"/>
              <a:t>15/11/2020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9EFD45-0277-684A-BEAC-C43235C6DEFB}" type="slidenum">
              <a:rPr lang="en-US" smtClean="0"/>
              <a:t>‹#›</a:t>
            </a:fld>
            <a:endParaRPr lang="en-US"/>
          </a:p>
        </p:txBody>
      </p:sp>
    </p:spTree>
    <p:extLst>
      <p:ext uri="{BB962C8B-B14F-4D97-AF65-F5344CB8AC3E}">
        <p14:creationId xmlns:p14="http://schemas.microsoft.com/office/powerpoint/2010/main" val="1575776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FA52EBEC-1A0B-A649-9F32-7B3B2729B419}" type="datetimeFigureOut">
              <a:rPr lang="en-US" smtClean="0"/>
              <a:t>15/11/2020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9EFD45-0277-684A-BEAC-C43235C6DEFB}" type="slidenum">
              <a:rPr lang="en-US" smtClean="0"/>
              <a:t>‹#›</a:t>
            </a:fld>
            <a:endParaRPr lang="en-US"/>
          </a:p>
        </p:txBody>
      </p:sp>
    </p:spTree>
    <p:extLst>
      <p:ext uri="{BB962C8B-B14F-4D97-AF65-F5344CB8AC3E}">
        <p14:creationId xmlns:p14="http://schemas.microsoft.com/office/powerpoint/2010/main" val="2724270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52EBEC-1A0B-A649-9F32-7B3B2729B419}" type="datetimeFigureOut">
              <a:rPr lang="en-US" smtClean="0"/>
              <a:t>15/11/2020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9EFD45-0277-684A-BEAC-C43235C6DEFB}" type="slidenum">
              <a:rPr lang="en-US" smtClean="0"/>
              <a:t>‹#›</a:t>
            </a:fld>
            <a:endParaRPr lang="en-US"/>
          </a:p>
        </p:txBody>
      </p:sp>
    </p:spTree>
    <p:extLst>
      <p:ext uri="{BB962C8B-B14F-4D97-AF65-F5344CB8AC3E}">
        <p14:creationId xmlns:p14="http://schemas.microsoft.com/office/powerpoint/2010/main" val="2708645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A52EBEC-1A0B-A649-9F32-7B3B2729B419}" type="datetimeFigureOut">
              <a:rPr lang="en-US" smtClean="0"/>
              <a:t>15/11/2020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9EFD45-0277-684A-BEAC-C43235C6DEFB}" type="slidenum">
              <a:rPr lang="en-US" smtClean="0"/>
              <a:t>‹#›</a:t>
            </a:fld>
            <a:endParaRPr lang="en-US"/>
          </a:p>
        </p:txBody>
      </p:sp>
    </p:spTree>
    <p:extLst>
      <p:ext uri="{BB962C8B-B14F-4D97-AF65-F5344CB8AC3E}">
        <p14:creationId xmlns:p14="http://schemas.microsoft.com/office/powerpoint/2010/main" val="1687902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A52EBEC-1A0B-A649-9F32-7B3B2729B419}" type="datetimeFigureOut">
              <a:rPr lang="en-US" smtClean="0"/>
              <a:t>15/11/2020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9EFD45-0277-684A-BEAC-C43235C6DEFB}" type="slidenum">
              <a:rPr lang="en-US" smtClean="0"/>
              <a:t>‹#›</a:t>
            </a:fld>
            <a:endParaRPr lang="en-US"/>
          </a:p>
        </p:txBody>
      </p:sp>
    </p:spTree>
    <p:extLst>
      <p:ext uri="{BB962C8B-B14F-4D97-AF65-F5344CB8AC3E}">
        <p14:creationId xmlns:p14="http://schemas.microsoft.com/office/powerpoint/2010/main" val="37365670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52EBEC-1A0B-A649-9F32-7B3B2729B419}" type="datetimeFigureOut">
              <a:rPr lang="en-US" smtClean="0"/>
              <a:t>15/11/2020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9EFD45-0277-684A-BEAC-C43235C6DEFB}" type="slidenum">
              <a:rPr lang="en-US" smtClean="0"/>
              <a:t>‹#›</a:t>
            </a:fld>
            <a:endParaRPr lang="en-US"/>
          </a:p>
        </p:txBody>
      </p:sp>
    </p:spTree>
    <p:extLst>
      <p:ext uri="{BB962C8B-B14F-4D97-AF65-F5344CB8AC3E}">
        <p14:creationId xmlns:p14="http://schemas.microsoft.com/office/powerpoint/2010/main" val="1202612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jpg"/><Relationship Id="rId5" Type="http://schemas.openxmlformats.org/officeDocument/2006/relationships/image" Target="../media/image2.png"/><Relationship Id="rId1" Type="http://schemas.microsoft.com/office/2007/relationships/media" Target="../media/media6.wav"/><Relationship Id="rId2" Type="http://schemas.openxmlformats.org/officeDocument/2006/relationships/audio" Target="../media/media6.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jpg"/><Relationship Id="rId5" Type="http://schemas.openxmlformats.org/officeDocument/2006/relationships/image" Target="../media/image2.png"/><Relationship Id="rId1" Type="http://schemas.microsoft.com/office/2007/relationships/media" Target="../media/media7.wav"/><Relationship Id="rId2" Type="http://schemas.openxmlformats.org/officeDocument/2006/relationships/audio" Target="../media/media7.wav"/></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jpg"/><Relationship Id="rId5" Type="http://schemas.openxmlformats.org/officeDocument/2006/relationships/image" Target="../media/image2.png"/><Relationship Id="rId1" Type="http://schemas.microsoft.com/office/2007/relationships/media" Target="../media/media1.wav"/><Relationship Id="rId2" Type="http://schemas.openxmlformats.org/officeDocument/2006/relationships/audio" Target="../media/media1.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jpg"/><Relationship Id="rId5" Type="http://schemas.openxmlformats.org/officeDocument/2006/relationships/image" Target="../media/image2.png"/><Relationship Id="rId1" Type="http://schemas.microsoft.com/office/2007/relationships/media" Target="../media/media2.wav"/><Relationship Id="rId2" Type="http://schemas.openxmlformats.org/officeDocument/2006/relationships/audio" Target="../media/media2.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jpg"/><Relationship Id="rId5" Type="http://schemas.openxmlformats.org/officeDocument/2006/relationships/image" Target="../media/image2.png"/><Relationship Id="rId1" Type="http://schemas.microsoft.com/office/2007/relationships/media" Target="../media/media3.wav"/><Relationship Id="rId2" Type="http://schemas.openxmlformats.org/officeDocument/2006/relationships/audio" Target="../media/media3.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jpg"/><Relationship Id="rId5" Type="http://schemas.openxmlformats.org/officeDocument/2006/relationships/image" Target="../media/image2.png"/><Relationship Id="rId1" Type="http://schemas.microsoft.com/office/2007/relationships/media" Target="../media/media4.wav"/><Relationship Id="rId2" Type="http://schemas.openxmlformats.org/officeDocument/2006/relationships/audio" Target="../media/media4.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jpg"/><Relationship Id="rId5" Type="http://schemas.openxmlformats.org/officeDocument/2006/relationships/image" Target="../media/image2.png"/><Relationship Id="rId1" Type="http://schemas.microsoft.com/office/2007/relationships/media" Target="../media/media5.wav"/><Relationship Id="rId2" Type="http://schemas.openxmlformats.org/officeDocument/2006/relationships/audio" Target="../media/media5.wav"/></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91264" cy="706090"/>
          </a:xfrm>
        </p:spPr>
        <p:txBody>
          <a:bodyPr>
            <a:normAutofit/>
          </a:bodyPr>
          <a:lstStyle/>
          <a:p>
            <a:pPr algn="r"/>
            <a:r>
              <a:rPr lang="en-US" sz="3600" u="sng" dirty="0" smtClean="0">
                <a:solidFill>
                  <a:srgbClr val="FF0000"/>
                </a:solidFill>
                <a:latin typeface="Comic Sans MS"/>
                <a:cs typeface="Comic Sans MS"/>
              </a:rPr>
              <a:t>16.11.20</a:t>
            </a:r>
            <a:endParaRPr lang="en-US" sz="3600" u="sng" dirty="0">
              <a:solidFill>
                <a:srgbClr val="FF0000"/>
              </a:solidFill>
              <a:latin typeface="Comic Sans MS"/>
              <a:cs typeface="Comic Sans MS"/>
            </a:endParaRPr>
          </a:p>
        </p:txBody>
      </p:sp>
      <p:sp>
        <p:nvSpPr>
          <p:cNvPr id="3" name="Content Placeholder 2"/>
          <p:cNvSpPr>
            <a:spLocks noGrp="1"/>
          </p:cNvSpPr>
          <p:nvPr>
            <p:ph idx="1"/>
          </p:nvPr>
        </p:nvSpPr>
        <p:spPr>
          <a:xfrm>
            <a:off x="179512" y="980728"/>
            <a:ext cx="3672408" cy="5544616"/>
          </a:xfrm>
        </p:spPr>
        <p:txBody>
          <a:bodyPr>
            <a:normAutofit lnSpcReduction="10000"/>
          </a:bodyPr>
          <a:lstStyle/>
          <a:p>
            <a:pPr marL="0" indent="0">
              <a:buNone/>
            </a:pPr>
            <a:r>
              <a:rPr lang="en-US" dirty="0">
                <a:solidFill>
                  <a:srgbClr val="FF0000"/>
                </a:solidFill>
              </a:rPr>
              <a:t>What is…..</a:t>
            </a:r>
          </a:p>
          <a:p>
            <a:pPr marL="514350" indent="-514350">
              <a:buAutoNum type="arabicParenR"/>
            </a:pPr>
            <a:r>
              <a:rPr lang="en-US" dirty="0">
                <a:solidFill>
                  <a:srgbClr val="FF0000"/>
                </a:solidFill>
              </a:rPr>
              <a:t>30 +  70 = </a:t>
            </a:r>
          </a:p>
          <a:p>
            <a:pPr marL="514350" indent="-514350">
              <a:buAutoNum type="arabicParenR"/>
            </a:pPr>
            <a:r>
              <a:rPr lang="en-US" dirty="0" smtClean="0">
                <a:solidFill>
                  <a:srgbClr val="FF0000"/>
                </a:solidFill>
              </a:rPr>
              <a:t>25 </a:t>
            </a:r>
            <a:r>
              <a:rPr lang="en-US" dirty="0">
                <a:solidFill>
                  <a:srgbClr val="FF0000"/>
                </a:solidFill>
              </a:rPr>
              <a:t>+ </a:t>
            </a:r>
            <a:r>
              <a:rPr lang="en-US" dirty="0" smtClean="0">
                <a:solidFill>
                  <a:srgbClr val="FF0000"/>
                </a:solidFill>
              </a:rPr>
              <a:t>___ </a:t>
            </a:r>
            <a:r>
              <a:rPr lang="en-US" dirty="0">
                <a:solidFill>
                  <a:srgbClr val="FF0000"/>
                </a:solidFill>
              </a:rPr>
              <a:t>= </a:t>
            </a:r>
            <a:r>
              <a:rPr lang="en-US" dirty="0" smtClean="0">
                <a:solidFill>
                  <a:srgbClr val="FF0000"/>
                </a:solidFill>
              </a:rPr>
              <a:t>100</a:t>
            </a:r>
            <a:endParaRPr lang="en-US" dirty="0">
              <a:solidFill>
                <a:srgbClr val="FF0000"/>
              </a:solidFill>
            </a:endParaRPr>
          </a:p>
          <a:p>
            <a:pPr marL="514350" indent="-514350">
              <a:buAutoNum type="arabicParenR"/>
            </a:pPr>
            <a:r>
              <a:rPr lang="en-US" dirty="0" smtClean="0">
                <a:solidFill>
                  <a:srgbClr val="FF0000"/>
                </a:solidFill>
              </a:rPr>
              <a:t>55 </a:t>
            </a:r>
            <a:r>
              <a:rPr lang="en-US" dirty="0">
                <a:solidFill>
                  <a:srgbClr val="FF0000"/>
                </a:solidFill>
              </a:rPr>
              <a:t>+ </a:t>
            </a:r>
            <a:r>
              <a:rPr lang="en-US" dirty="0" smtClean="0">
                <a:solidFill>
                  <a:srgbClr val="FF0000"/>
                </a:solidFill>
              </a:rPr>
              <a:t>___ = 100</a:t>
            </a:r>
            <a:endParaRPr lang="en-US" dirty="0">
              <a:solidFill>
                <a:srgbClr val="FF0000"/>
              </a:solidFill>
            </a:endParaRPr>
          </a:p>
          <a:p>
            <a:pPr marL="514350" indent="-514350">
              <a:buAutoNum type="arabicParenR"/>
            </a:pPr>
            <a:r>
              <a:rPr lang="en-US" dirty="0" smtClean="0">
                <a:solidFill>
                  <a:srgbClr val="FF0000"/>
                </a:solidFill>
              </a:rPr>
              <a:t>35 </a:t>
            </a:r>
            <a:r>
              <a:rPr lang="en-US" dirty="0">
                <a:solidFill>
                  <a:srgbClr val="FF0000"/>
                </a:solidFill>
              </a:rPr>
              <a:t>+ </a:t>
            </a:r>
            <a:r>
              <a:rPr lang="en-US" dirty="0" smtClean="0">
                <a:solidFill>
                  <a:srgbClr val="FF0000"/>
                </a:solidFill>
              </a:rPr>
              <a:t>___ = 100</a:t>
            </a:r>
            <a:endParaRPr lang="en-US" dirty="0">
              <a:solidFill>
                <a:srgbClr val="FF0000"/>
              </a:solidFill>
            </a:endParaRPr>
          </a:p>
          <a:p>
            <a:pPr marL="514350" indent="-514350">
              <a:buAutoNum type="arabicParenR"/>
            </a:pPr>
            <a:r>
              <a:rPr lang="en-US" dirty="0" smtClean="0">
                <a:solidFill>
                  <a:srgbClr val="FF0000"/>
                </a:solidFill>
              </a:rPr>
              <a:t>75 </a:t>
            </a:r>
            <a:r>
              <a:rPr lang="en-US" dirty="0">
                <a:solidFill>
                  <a:srgbClr val="FF0000"/>
                </a:solidFill>
              </a:rPr>
              <a:t>+ </a:t>
            </a:r>
            <a:r>
              <a:rPr lang="en-US" dirty="0" smtClean="0">
                <a:solidFill>
                  <a:srgbClr val="FF0000"/>
                </a:solidFill>
              </a:rPr>
              <a:t>___ </a:t>
            </a:r>
            <a:r>
              <a:rPr lang="en-US" dirty="0">
                <a:solidFill>
                  <a:srgbClr val="FF0000"/>
                </a:solidFill>
              </a:rPr>
              <a:t>= </a:t>
            </a:r>
            <a:r>
              <a:rPr lang="en-US" dirty="0" smtClean="0">
                <a:solidFill>
                  <a:srgbClr val="FF0000"/>
                </a:solidFill>
              </a:rPr>
              <a:t>100</a:t>
            </a:r>
            <a:endParaRPr lang="en-US" dirty="0">
              <a:solidFill>
                <a:srgbClr val="FF0000"/>
              </a:solidFill>
            </a:endParaRPr>
          </a:p>
          <a:p>
            <a:pPr marL="514350" indent="-514350">
              <a:buAutoNum type="arabicParenR"/>
            </a:pPr>
            <a:r>
              <a:rPr lang="en-US" dirty="0" smtClean="0">
                <a:solidFill>
                  <a:srgbClr val="FF0000"/>
                </a:solidFill>
              </a:rPr>
              <a:t>45 + ___ = 100</a:t>
            </a:r>
            <a:endParaRPr lang="en-US" dirty="0">
              <a:solidFill>
                <a:srgbClr val="FF0000"/>
              </a:solidFill>
            </a:endParaRPr>
          </a:p>
          <a:p>
            <a:pPr marL="514350" indent="-514350">
              <a:buAutoNum type="arabicParenR"/>
            </a:pPr>
            <a:r>
              <a:rPr lang="en-US" dirty="0" smtClean="0">
                <a:solidFill>
                  <a:srgbClr val="FF0000"/>
                </a:solidFill>
              </a:rPr>
              <a:t>___ + 40 =  100</a:t>
            </a:r>
            <a:endParaRPr lang="en-US" dirty="0">
              <a:solidFill>
                <a:srgbClr val="FF0000"/>
              </a:solidFill>
            </a:endParaRPr>
          </a:p>
          <a:p>
            <a:pPr marL="514350" indent="-514350">
              <a:buAutoNum type="arabicParenR"/>
            </a:pPr>
            <a:r>
              <a:rPr lang="en-US" dirty="0" smtClean="0">
                <a:solidFill>
                  <a:srgbClr val="FF0000"/>
                </a:solidFill>
              </a:rPr>
              <a:t>50 +  ___ </a:t>
            </a:r>
            <a:r>
              <a:rPr lang="en-US" dirty="0">
                <a:solidFill>
                  <a:srgbClr val="FF0000"/>
                </a:solidFill>
              </a:rPr>
              <a:t>= </a:t>
            </a:r>
            <a:r>
              <a:rPr lang="en-US" dirty="0" smtClean="0">
                <a:solidFill>
                  <a:srgbClr val="FF0000"/>
                </a:solidFill>
              </a:rPr>
              <a:t>100</a:t>
            </a:r>
            <a:endParaRPr lang="en-US" dirty="0">
              <a:solidFill>
                <a:srgbClr val="FF0000"/>
              </a:solidFill>
            </a:endParaRPr>
          </a:p>
          <a:p>
            <a:pPr marL="514350" indent="-514350">
              <a:buAutoNum type="arabicParenR"/>
            </a:pPr>
            <a:r>
              <a:rPr lang="en-US" dirty="0">
                <a:solidFill>
                  <a:srgbClr val="FF0000"/>
                </a:solidFill>
              </a:rPr>
              <a:t>75 + </a:t>
            </a:r>
            <a:r>
              <a:rPr lang="en-US" dirty="0" smtClean="0">
                <a:solidFill>
                  <a:srgbClr val="FF0000"/>
                </a:solidFill>
              </a:rPr>
              <a:t>___  </a:t>
            </a:r>
            <a:r>
              <a:rPr lang="en-US" dirty="0">
                <a:solidFill>
                  <a:srgbClr val="FF0000"/>
                </a:solidFill>
              </a:rPr>
              <a:t>= </a:t>
            </a:r>
            <a:r>
              <a:rPr lang="en-US" dirty="0" smtClean="0">
                <a:solidFill>
                  <a:srgbClr val="FF0000"/>
                </a:solidFill>
              </a:rPr>
              <a:t>100</a:t>
            </a:r>
            <a:endParaRPr lang="en-US" dirty="0">
              <a:solidFill>
                <a:srgbClr val="FF0000"/>
              </a:solidFill>
            </a:endParaRPr>
          </a:p>
          <a:p>
            <a:pPr marL="514350" indent="-514350">
              <a:buAutoNum type="arabicParenR"/>
            </a:pPr>
            <a:endParaRPr lang="en-US" dirty="0"/>
          </a:p>
        </p:txBody>
      </p:sp>
      <p:sp>
        <p:nvSpPr>
          <p:cNvPr id="6" name="Content Placeholder 2">
            <a:extLst>
              <a:ext uri="{FF2B5EF4-FFF2-40B4-BE49-F238E27FC236}">
                <a16:creationId xmlns:a16="http://schemas.microsoft.com/office/drawing/2014/main" xmlns="" id="{1DDD2DDF-CD20-456B-AD7A-BC430A76B03A}"/>
              </a:ext>
            </a:extLst>
          </p:cNvPr>
          <p:cNvSpPr txBox="1">
            <a:spLocks/>
          </p:cNvSpPr>
          <p:nvPr/>
        </p:nvSpPr>
        <p:spPr>
          <a:xfrm>
            <a:off x="4716016" y="1484784"/>
            <a:ext cx="3672408" cy="525658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rgbClr val="FF0000"/>
                </a:solidFill>
              </a:rPr>
              <a:t>10</a:t>
            </a:r>
            <a:r>
              <a:rPr lang="en-US" dirty="0" smtClean="0">
                <a:solidFill>
                  <a:srgbClr val="FF0000"/>
                </a:solidFill>
              </a:rPr>
              <a:t>) 100 – 25 = </a:t>
            </a:r>
            <a:endParaRPr lang="en-US" dirty="0">
              <a:solidFill>
                <a:srgbClr val="FF0000"/>
              </a:solidFill>
            </a:endParaRPr>
          </a:p>
          <a:p>
            <a:pPr marL="0" indent="0">
              <a:buNone/>
            </a:pPr>
            <a:r>
              <a:rPr lang="en-US" dirty="0">
                <a:solidFill>
                  <a:srgbClr val="FF0000"/>
                </a:solidFill>
              </a:rPr>
              <a:t>11) </a:t>
            </a:r>
            <a:r>
              <a:rPr lang="en-US" dirty="0" smtClean="0">
                <a:solidFill>
                  <a:srgbClr val="FF0000"/>
                </a:solidFill>
              </a:rPr>
              <a:t>100 – 35 = </a:t>
            </a:r>
            <a:endParaRPr lang="en-US" dirty="0">
              <a:solidFill>
                <a:srgbClr val="FF0000"/>
              </a:solidFill>
            </a:endParaRPr>
          </a:p>
          <a:p>
            <a:pPr marL="514350" indent="-514350">
              <a:buFont typeface="+mj-lt"/>
              <a:buAutoNum type="arabicParenR" startAt="12"/>
            </a:pPr>
            <a:r>
              <a:rPr lang="en-US" dirty="0">
                <a:solidFill>
                  <a:srgbClr val="FF0000"/>
                </a:solidFill>
              </a:rPr>
              <a:t> </a:t>
            </a:r>
            <a:r>
              <a:rPr lang="en-US" dirty="0" smtClean="0">
                <a:solidFill>
                  <a:srgbClr val="FF0000"/>
                </a:solidFill>
              </a:rPr>
              <a:t>100 – 55 = </a:t>
            </a:r>
            <a:endParaRPr lang="en-US" dirty="0">
              <a:solidFill>
                <a:srgbClr val="FF0000"/>
              </a:solidFill>
            </a:endParaRPr>
          </a:p>
          <a:p>
            <a:pPr marL="514350" indent="-514350">
              <a:buFont typeface="Arial" pitchFamily="34" charset="0"/>
              <a:buAutoNum type="arabicParenR" startAt="12"/>
            </a:pPr>
            <a:r>
              <a:rPr lang="en-US" dirty="0">
                <a:solidFill>
                  <a:srgbClr val="FF0000"/>
                </a:solidFill>
              </a:rPr>
              <a:t> </a:t>
            </a:r>
            <a:r>
              <a:rPr lang="en-US" dirty="0" smtClean="0">
                <a:solidFill>
                  <a:srgbClr val="FF0000"/>
                </a:solidFill>
              </a:rPr>
              <a:t>100 – 95 = </a:t>
            </a:r>
            <a:endParaRPr lang="en-US" dirty="0">
              <a:solidFill>
                <a:srgbClr val="FF0000"/>
              </a:solidFill>
            </a:endParaRPr>
          </a:p>
          <a:p>
            <a:pPr marL="514350" indent="-514350">
              <a:buFont typeface="Arial" pitchFamily="34" charset="0"/>
              <a:buAutoNum type="arabicParenR" startAt="12"/>
            </a:pPr>
            <a:r>
              <a:rPr lang="en-US" dirty="0">
                <a:solidFill>
                  <a:srgbClr val="FF0000"/>
                </a:solidFill>
              </a:rPr>
              <a:t> </a:t>
            </a:r>
            <a:r>
              <a:rPr lang="en-US" dirty="0" smtClean="0">
                <a:solidFill>
                  <a:srgbClr val="FF0000"/>
                </a:solidFill>
              </a:rPr>
              <a:t>100 -  40 </a:t>
            </a:r>
            <a:r>
              <a:rPr lang="en-US" dirty="0">
                <a:solidFill>
                  <a:srgbClr val="FF0000"/>
                </a:solidFill>
              </a:rPr>
              <a:t>=</a:t>
            </a:r>
          </a:p>
          <a:p>
            <a:pPr marL="514350" indent="-514350">
              <a:buFont typeface="Arial" pitchFamily="34" charset="0"/>
              <a:buAutoNum type="arabicParenR" startAt="12"/>
            </a:pPr>
            <a:r>
              <a:rPr lang="en-US" dirty="0">
                <a:solidFill>
                  <a:srgbClr val="FF0000"/>
                </a:solidFill>
              </a:rPr>
              <a:t> </a:t>
            </a:r>
            <a:r>
              <a:rPr lang="en-US" dirty="0" smtClean="0">
                <a:solidFill>
                  <a:srgbClr val="FF0000"/>
                </a:solidFill>
              </a:rPr>
              <a:t>100 – 15 =</a:t>
            </a:r>
            <a:endParaRPr lang="en-US" dirty="0">
              <a:solidFill>
                <a:srgbClr val="FF0000"/>
              </a:solidFill>
            </a:endParaRPr>
          </a:p>
          <a:p>
            <a:pPr marL="514350" indent="-514350">
              <a:buFont typeface="Arial" pitchFamily="34" charset="0"/>
              <a:buAutoNum type="arabicParenR" startAt="12"/>
            </a:pPr>
            <a:r>
              <a:rPr lang="en-US" dirty="0">
                <a:solidFill>
                  <a:srgbClr val="FF0000"/>
                </a:solidFill>
              </a:rPr>
              <a:t> </a:t>
            </a:r>
            <a:r>
              <a:rPr lang="en-US" dirty="0" smtClean="0">
                <a:solidFill>
                  <a:srgbClr val="FF0000"/>
                </a:solidFill>
              </a:rPr>
              <a:t>100 </a:t>
            </a:r>
            <a:r>
              <a:rPr lang="en-US" dirty="0">
                <a:solidFill>
                  <a:srgbClr val="FF0000"/>
                </a:solidFill>
              </a:rPr>
              <a:t>– </a:t>
            </a:r>
            <a:r>
              <a:rPr lang="en-US" dirty="0" smtClean="0">
                <a:solidFill>
                  <a:srgbClr val="FF0000"/>
                </a:solidFill>
              </a:rPr>
              <a:t>65 </a:t>
            </a:r>
            <a:r>
              <a:rPr lang="en-US" dirty="0">
                <a:solidFill>
                  <a:srgbClr val="FF0000"/>
                </a:solidFill>
              </a:rPr>
              <a:t>= </a:t>
            </a:r>
          </a:p>
          <a:p>
            <a:pPr marL="514350" indent="-514350">
              <a:buFont typeface="Arial" pitchFamily="34" charset="0"/>
              <a:buAutoNum type="arabicParenR" startAt="12"/>
            </a:pPr>
            <a:r>
              <a:rPr lang="en-US" dirty="0">
                <a:solidFill>
                  <a:srgbClr val="FF0000"/>
                </a:solidFill>
              </a:rPr>
              <a:t> </a:t>
            </a:r>
            <a:r>
              <a:rPr lang="en-US" dirty="0" smtClean="0">
                <a:solidFill>
                  <a:srgbClr val="FF0000"/>
                </a:solidFill>
              </a:rPr>
              <a:t>100 – 5  </a:t>
            </a:r>
            <a:r>
              <a:rPr lang="en-US" dirty="0">
                <a:solidFill>
                  <a:srgbClr val="FF0000"/>
                </a:solidFill>
              </a:rPr>
              <a:t>= </a:t>
            </a:r>
          </a:p>
          <a:p>
            <a:pPr marL="514350" indent="-514350">
              <a:buFont typeface="Arial" pitchFamily="34" charset="0"/>
              <a:buAutoNum type="arabicParenR" startAt="12"/>
            </a:pPr>
            <a:r>
              <a:rPr lang="en-US" dirty="0">
                <a:solidFill>
                  <a:srgbClr val="FF0000"/>
                </a:solidFill>
              </a:rPr>
              <a:t> </a:t>
            </a:r>
            <a:r>
              <a:rPr lang="en-US" dirty="0" smtClean="0">
                <a:solidFill>
                  <a:srgbClr val="FF0000"/>
                </a:solidFill>
              </a:rPr>
              <a:t>100 </a:t>
            </a:r>
            <a:r>
              <a:rPr lang="en-US" dirty="0">
                <a:solidFill>
                  <a:srgbClr val="FF0000"/>
                </a:solidFill>
              </a:rPr>
              <a:t>– </a:t>
            </a:r>
            <a:r>
              <a:rPr lang="en-US" dirty="0" smtClean="0">
                <a:solidFill>
                  <a:srgbClr val="FF0000"/>
                </a:solidFill>
              </a:rPr>
              <a:t>45  </a:t>
            </a:r>
            <a:r>
              <a:rPr lang="en-US" dirty="0">
                <a:solidFill>
                  <a:srgbClr val="FF0000"/>
                </a:solidFill>
              </a:rPr>
              <a:t>= </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296107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1579.jpg"/>
          <p:cNvPicPr>
            <a:picLocks noGrp="1" noChangeAspect="1"/>
          </p:cNvPicPr>
          <p:nvPr>
            <p:ph idx="1"/>
          </p:nvPr>
        </p:nvPicPr>
        <p:blipFill>
          <a:blip r:embed="rId4">
            <a:extLst>
              <a:ext uri="{28A0092B-C50C-407E-A947-70E740481C1C}">
                <a14:useLocalDpi xmlns:a14="http://schemas.microsoft.com/office/drawing/2010/main" val="0"/>
              </a:ext>
            </a:extLst>
          </a:blip>
          <a:srcRect t="13336" b="13336"/>
          <a:stretch>
            <a:fillRect/>
          </a:stretch>
        </p:blipFill>
        <p:spPr>
          <a:xfrm>
            <a:off x="-51888" y="511156"/>
            <a:ext cx="9195888" cy="5057384"/>
          </a:xfr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4000" y="5407991"/>
            <a:ext cx="812800" cy="812800"/>
          </a:xfrm>
          <a:prstGeom prst="rect">
            <a:avLst/>
          </a:prstGeom>
        </p:spPr>
      </p:pic>
    </p:spTree>
    <p:extLst>
      <p:ext uri="{BB962C8B-B14F-4D97-AF65-F5344CB8AC3E}">
        <p14:creationId xmlns:p14="http://schemas.microsoft.com/office/powerpoint/2010/main" val="50208680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1581.jpg"/>
          <p:cNvPicPr>
            <a:picLocks noGrp="1" noChangeAspect="1"/>
          </p:cNvPicPr>
          <p:nvPr>
            <p:ph idx="1"/>
          </p:nvPr>
        </p:nvPicPr>
        <p:blipFill rotWithShape="1">
          <a:blip r:embed="rId4">
            <a:extLst>
              <a:ext uri="{28A0092B-C50C-407E-A947-70E740481C1C}">
                <a14:useLocalDpi xmlns:a14="http://schemas.microsoft.com/office/drawing/2010/main" val="0"/>
              </a:ext>
            </a:extLst>
          </a:blip>
          <a:srcRect t="30052" b="13336"/>
          <a:stretch/>
        </p:blipFill>
        <p:spPr>
          <a:xfrm>
            <a:off x="-1" y="1417638"/>
            <a:ext cx="9116711" cy="3870840"/>
          </a:xfr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9669" y="5288478"/>
            <a:ext cx="812800" cy="812800"/>
          </a:xfrm>
          <a:prstGeom prst="rect">
            <a:avLst/>
          </a:prstGeom>
        </p:spPr>
      </p:pic>
    </p:spTree>
    <p:extLst>
      <p:ext uri="{BB962C8B-B14F-4D97-AF65-F5344CB8AC3E}">
        <p14:creationId xmlns:p14="http://schemas.microsoft.com/office/powerpoint/2010/main" val="269171848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7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14568"/>
            <a:ext cx="8229600" cy="1869460"/>
          </a:xfrm>
        </p:spPr>
        <p:txBody>
          <a:bodyPr>
            <a:normAutofit/>
          </a:bodyPr>
          <a:lstStyle/>
          <a:p>
            <a:pPr marL="0" indent="0">
              <a:buNone/>
            </a:pPr>
            <a:r>
              <a:rPr lang="en-US" sz="2800" dirty="0" smtClean="0"/>
              <a:t>What do you think life was like in the trenches?</a:t>
            </a:r>
          </a:p>
          <a:p>
            <a:pPr marL="0" indent="0">
              <a:buNone/>
            </a:pPr>
            <a:r>
              <a:rPr lang="en-US" sz="2800" dirty="0" smtClean="0"/>
              <a:t>Look at the following pictures and make a note of some adjectives about the trenches.  </a:t>
            </a:r>
            <a:endParaRPr lang="en-US" sz="2800" dirty="0"/>
          </a:p>
        </p:txBody>
      </p:sp>
      <p:pic>
        <p:nvPicPr>
          <p:cNvPr id="5" name="Picture 4" descr="IMG_1575.jpg"/>
          <p:cNvPicPr>
            <a:picLocks noChangeAspect="1"/>
          </p:cNvPicPr>
          <p:nvPr/>
        </p:nvPicPr>
        <p:blipFill rotWithShape="1">
          <a:blip r:embed="rId2">
            <a:extLst>
              <a:ext uri="{28A0092B-C50C-407E-A947-70E740481C1C}">
                <a14:useLocalDpi xmlns:a14="http://schemas.microsoft.com/office/drawing/2010/main" val="0"/>
              </a:ext>
            </a:extLst>
          </a:blip>
          <a:srcRect t="23038" r="1588" b="27047"/>
          <a:stretch/>
        </p:blipFill>
        <p:spPr>
          <a:xfrm>
            <a:off x="154885" y="1848466"/>
            <a:ext cx="5497004" cy="2091091"/>
          </a:xfrm>
          <a:prstGeom prst="rect">
            <a:avLst/>
          </a:prstGeom>
        </p:spPr>
      </p:pic>
      <p:pic>
        <p:nvPicPr>
          <p:cNvPr id="6" name="Picture 5" descr="IMG_1579.jpg"/>
          <p:cNvPicPr>
            <a:picLocks noChangeAspect="1"/>
          </p:cNvPicPr>
          <p:nvPr/>
        </p:nvPicPr>
        <p:blipFill rotWithShape="1">
          <a:blip r:embed="rId3">
            <a:extLst>
              <a:ext uri="{28A0092B-C50C-407E-A947-70E740481C1C}">
                <a14:useLocalDpi xmlns:a14="http://schemas.microsoft.com/office/drawing/2010/main" val="0"/>
              </a:ext>
            </a:extLst>
          </a:blip>
          <a:srcRect l="52509" t="24619" r="1927" b="24110"/>
          <a:stretch/>
        </p:blipFill>
        <p:spPr>
          <a:xfrm>
            <a:off x="5651889" y="3939557"/>
            <a:ext cx="3315930" cy="2798399"/>
          </a:xfrm>
          <a:prstGeom prst="rect">
            <a:avLst/>
          </a:prstGeom>
        </p:spPr>
      </p:pic>
      <p:pic>
        <p:nvPicPr>
          <p:cNvPr id="7" name="Picture 6" descr="IMG_1577.jpg"/>
          <p:cNvPicPr>
            <a:picLocks noChangeAspect="1"/>
          </p:cNvPicPr>
          <p:nvPr/>
        </p:nvPicPr>
        <p:blipFill rotWithShape="1">
          <a:blip r:embed="rId4">
            <a:extLst>
              <a:ext uri="{28A0092B-C50C-407E-A947-70E740481C1C}">
                <a14:useLocalDpi xmlns:a14="http://schemas.microsoft.com/office/drawing/2010/main" val="0"/>
              </a:ext>
            </a:extLst>
          </a:blip>
          <a:srcRect l="9486" t="9035" r="3450"/>
          <a:stretch/>
        </p:blipFill>
        <p:spPr>
          <a:xfrm>
            <a:off x="1161635" y="4232521"/>
            <a:ext cx="3197275" cy="2505435"/>
          </a:xfrm>
          <a:prstGeom prst="rect">
            <a:avLst/>
          </a:prstGeom>
        </p:spPr>
      </p:pic>
    </p:spTree>
    <p:extLst>
      <p:ext uri="{BB962C8B-B14F-4D97-AF65-F5344CB8AC3E}">
        <p14:creationId xmlns:p14="http://schemas.microsoft.com/office/powerpoint/2010/main" val="3315474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2327" y="356260"/>
            <a:ext cx="8741300" cy="2308324"/>
          </a:xfrm>
          <a:prstGeom prst="rect">
            <a:avLst/>
          </a:prstGeom>
          <a:noFill/>
        </p:spPr>
        <p:txBody>
          <a:bodyPr wrap="square" rtlCol="0">
            <a:spAutoFit/>
          </a:bodyPr>
          <a:lstStyle/>
          <a:p>
            <a:r>
              <a:rPr lang="en-US" sz="2400" dirty="0" smtClean="0">
                <a:latin typeface="Comic Sans MS"/>
                <a:cs typeface="Comic Sans MS"/>
              </a:rPr>
              <a:t>This week, you are going to pretend that you are Arthur, a soldier during the war and living in the awful trenches.  You are going to write a diary entry about what you are doing and how are you feeling.  </a:t>
            </a:r>
          </a:p>
          <a:p>
            <a:endParaRPr lang="en-US" sz="2400" dirty="0">
              <a:latin typeface="Comic Sans MS"/>
              <a:cs typeface="Comic Sans MS"/>
            </a:endParaRPr>
          </a:p>
          <a:p>
            <a:r>
              <a:rPr lang="en-US" sz="2400" dirty="0" smtClean="0">
                <a:latin typeface="Comic Sans MS"/>
                <a:cs typeface="Comic Sans MS"/>
              </a:rPr>
              <a:t>Look at the diary entry on the following page:</a:t>
            </a:r>
            <a:endParaRPr lang="en-US" sz="2400" dirty="0">
              <a:latin typeface="Comic Sans MS"/>
              <a:cs typeface="Comic Sans MS"/>
            </a:endParaRPr>
          </a:p>
        </p:txBody>
      </p:sp>
    </p:spTree>
    <p:extLst>
      <p:ext uri="{BB962C8B-B14F-4D97-AF65-F5344CB8AC3E}">
        <p14:creationId xmlns:p14="http://schemas.microsoft.com/office/powerpoint/2010/main" val="3455928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847754"/>
          </a:xfrm>
          <a:prstGeom prst="rect">
            <a:avLst/>
          </a:prstGeom>
        </p:spPr>
        <p:txBody>
          <a:bodyPr wrap="square">
            <a:spAutoFit/>
          </a:bodyPr>
          <a:lstStyle/>
          <a:p>
            <a:r>
              <a:rPr lang="en-US" sz="2200" dirty="0" smtClean="0">
                <a:latin typeface="Comic Sans MS"/>
                <a:cs typeface="Comic Sans MS"/>
              </a:rPr>
              <a:t>Thursday 15th November 1916</a:t>
            </a:r>
          </a:p>
          <a:p>
            <a:endParaRPr lang="en-US" sz="2200" dirty="0">
              <a:latin typeface="Comic Sans MS"/>
              <a:cs typeface="Comic Sans MS"/>
            </a:endParaRPr>
          </a:p>
          <a:p>
            <a:r>
              <a:rPr lang="en-US" sz="2200" dirty="0" smtClean="0">
                <a:latin typeface="Comic Sans MS"/>
                <a:cs typeface="Comic Sans MS"/>
              </a:rPr>
              <a:t>Dear Diary,</a:t>
            </a:r>
          </a:p>
          <a:p>
            <a:endParaRPr lang="en-US" sz="2200" dirty="0">
              <a:latin typeface="Comic Sans MS"/>
              <a:cs typeface="Comic Sans MS"/>
            </a:endParaRPr>
          </a:p>
          <a:p>
            <a:r>
              <a:rPr lang="en-US" sz="2200" dirty="0" smtClean="0">
                <a:latin typeface="Comic Sans MS"/>
                <a:cs typeface="Comic Sans MS"/>
              </a:rPr>
              <a:t>We've been marching for what seems like days.  Over hills, along dusty roads, through old villages.  Often the French villages have piles of rubble lying around, where stray shells have landed.  The countryside would be beautiful if it were not for the echoes of bombs.  I miss our farm at home, the smells and the animals.  What I would do to be back home now, working on the farm!</a:t>
            </a:r>
          </a:p>
          <a:p>
            <a:endParaRPr lang="en-US" sz="2200" dirty="0">
              <a:latin typeface="Comic Sans MS"/>
              <a:cs typeface="Comic Sans MS"/>
            </a:endParaRPr>
          </a:p>
          <a:p>
            <a:r>
              <a:rPr lang="en-US" sz="2200" dirty="0" smtClean="0">
                <a:latin typeface="Comic Sans MS"/>
                <a:cs typeface="Comic Sans MS"/>
              </a:rPr>
              <a:t>Today was a slightly different day though.  We were just having a rest on the dusty roadside, when, out of the corner of my eye, I spotted something moving.  It was a little hen caught under some collapsed rubble!  Next, I tried to patch it up as best I as I could.  The older soldiers were laughing at me.  They think I'm silly rescuing this little hen.  But I'm just going to ignore them.</a:t>
            </a:r>
            <a:endParaRPr lang="en-US" sz="2200" dirty="0">
              <a:latin typeface="Comic Sans MS"/>
              <a:cs typeface="Comic Sans MS"/>
            </a:endParaRPr>
          </a:p>
        </p:txBody>
      </p:sp>
    </p:spTree>
    <p:extLst>
      <p:ext uri="{BB962C8B-B14F-4D97-AF65-F5344CB8AC3E}">
        <p14:creationId xmlns:p14="http://schemas.microsoft.com/office/powerpoint/2010/main" val="2813172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Plan your diary entry:</a:t>
            </a:r>
            <a:endParaRPr lang="en-US" u="sng" dirty="0"/>
          </a:p>
        </p:txBody>
      </p:sp>
      <p:sp>
        <p:nvSpPr>
          <p:cNvPr id="3" name="Content Placeholder 2"/>
          <p:cNvSpPr>
            <a:spLocks noGrp="1"/>
          </p:cNvSpPr>
          <p:nvPr>
            <p:ph idx="1"/>
          </p:nvPr>
        </p:nvSpPr>
        <p:spPr/>
        <p:txBody>
          <a:bodyPr/>
          <a:lstStyle/>
          <a:p>
            <a:pPr marL="0" indent="0">
              <a:buNone/>
            </a:pPr>
            <a:r>
              <a:rPr lang="en-US" dirty="0" smtClean="0"/>
              <a:t>Write a list of three things (events) you want to include in your diary.  This might be what you have been doing, how you are feeling, what you have been eating etc.  </a:t>
            </a:r>
          </a:p>
          <a:p>
            <a:pPr marL="0" indent="0">
              <a:buNone/>
            </a:pPr>
            <a:endParaRPr lang="en-US" dirty="0"/>
          </a:p>
          <a:p>
            <a:pPr marL="0" indent="0">
              <a:buNone/>
            </a:pPr>
            <a:r>
              <a:rPr lang="en-US" dirty="0" smtClean="0"/>
              <a:t>Next to each ‘event’ write some adjectives to include to describe it.  </a:t>
            </a:r>
            <a:endParaRPr lang="en-US" dirty="0"/>
          </a:p>
        </p:txBody>
      </p:sp>
    </p:spTree>
    <p:extLst>
      <p:ext uri="{BB962C8B-B14F-4D97-AF65-F5344CB8AC3E}">
        <p14:creationId xmlns:p14="http://schemas.microsoft.com/office/powerpoint/2010/main" val="1588193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88939"/>
            <a:ext cx="8229600" cy="1143000"/>
          </a:xfrm>
        </p:spPr>
        <p:txBody>
          <a:bodyPr>
            <a:normAutofit/>
          </a:bodyPr>
          <a:lstStyle/>
          <a:p>
            <a:r>
              <a:rPr lang="en-US" sz="6000" b="1" u="sng" dirty="0" smtClean="0">
                <a:solidFill>
                  <a:srgbClr val="FF0000"/>
                </a:solidFill>
                <a:latin typeface="Comic Sans MS"/>
                <a:cs typeface="Comic Sans MS"/>
              </a:rPr>
              <a:t>Maths!</a:t>
            </a:r>
            <a:endParaRPr lang="en-US" sz="6000" b="1" u="sng" dirty="0">
              <a:solidFill>
                <a:srgbClr val="FF0000"/>
              </a:solidFill>
              <a:latin typeface="Comic Sans MS"/>
              <a:cs typeface="Comic Sans MS"/>
            </a:endParaRPr>
          </a:p>
        </p:txBody>
      </p:sp>
    </p:spTree>
    <p:extLst>
      <p:ext uri="{BB962C8B-B14F-4D97-AF65-F5344CB8AC3E}">
        <p14:creationId xmlns:p14="http://schemas.microsoft.com/office/powerpoint/2010/main" val="1378174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88433"/>
            <a:ext cx="8229600" cy="1143000"/>
          </a:xfrm>
        </p:spPr>
        <p:txBody>
          <a:bodyPr>
            <a:normAutofit fontScale="90000"/>
          </a:bodyPr>
          <a:lstStyle/>
          <a:p>
            <a:r>
              <a:rPr lang="en-US" dirty="0" smtClean="0">
                <a:solidFill>
                  <a:srgbClr val="FFFF00"/>
                </a:solidFill>
              </a:rPr>
              <a:t>Click the following link for the teaching video.  </a:t>
            </a:r>
            <a:endParaRPr lang="en-US" dirty="0">
              <a:solidFill>
                <a:srgbClr val="FFFF00"/>
              </a:solidFill>
            </a:endParaRPr>
          </a:p>
        </p:txBody>
      </p:sp>
      <p:sp>
        <p:nvSpPr>
          <p:cNvPr id="3" name="Content Placeholder 2"/>
          <p:cNvSpPr>
            <a:spLocks noGrp="1"/>
          </p:cNvSpPr>
          <p:nvPr>
            <p:ph idx="1"/>
          </p:nvPr>
        </p:nvSpPr>
        <p:spPr>
          <a:xfrm>
            <a:off x="1789207" y="3211115"/>
            <a:ext cx="5939534" cy="1451242"/>
          </a:xfrm>
        </p:spPr>
        <p:txBody>
          <a:bodyPr/>
          <a:lstStyle/>
          <a:p>
            <a:pPr marL="0" indent="0">
              <a:buNone/>
            </a:pPr>
            <a:r>
              <a:rPr lang="pt-BR" dirty="0" err="1" smtClean="0"/>
              <a:t>https</a:t>
            </a:r>
            <a:r>
              <a:rPr lang="pt-BR" dirty="0" smtClean="0"/>
              <a:t>://</a:t>
            </a:r>
            <a:r>
              <a:rPr lang="pt-BR" dirty="0" err="1" smtClean="0"/>
              <a:t>vimeo.com</a:t>
            </a:r>
            <a:r>
              <a:rPr lang="pt-BR" dirty="0" smtClean="0"/>
              <a:t>/471306740</a:t>
            </a:r>
            <a:endParaRPr lang="en-US" dirty="0"/>
          </a:p>
        </p:txBody>
      </p:sp>
      <p:sp>
        <p:nvSpPr>
          <p:cNvPr id="4" name="TextBox 3"/>
          <p:cNvSpPr txBox="1"/>
          <p:nvPr/>
        </p:nvSpPr>
        <p:spPr>
          <a:xfrm>
            <a:off x="662634" y="5425655"/>
            <a:ext cx="7841165" cy="830997"/>
          </a:xfrm>
          <a:prstGeom prst="rect">
            <a:avLst/>
          </a:prstGeom>
          <a:noFill/>
        </p:spPr>
        <p:txBody>
          <a:bodyPr wrap="square" rtlCol="0">
            <a:spAutoFit/>
          </a:bodyPr>
          <a:lstStyle/>
          <a:p>
            <a:r>
              <a:rPr lang="en-US" sz="2400" dirty="0" smtClean="0">
                <a:solidFill>
                  <a:srgbClr val="FFFF00"/>
                </a:solidFill>
                <a:latin typeface="Comic Sans MS"/>
                <a:cs typeface="Comic Sans MS"/>
              </a:rPr>
              <a:t>Now complete the Monday Maths PowerPoint and complete the attached worksheets.</a:t>
            </a:r>
            <a:endParaRPr lang="en-US" sz="2400" dirty="0">
              <a:solidFill>
                <a:srgbClr val="FFFF00"/>
              </a:solidFill>
              <a:latin typeface="Comic Sans MS"/>
              <a:cs typeface="Comic Sans MS"/>
            </a:endParaRPr>
          </a:p>
        </p:txBody>
      </p:sp>
    </p:spTree>
    <p:extLst>
      <p:ext uri="{BB962C8B-B14F-4D97-AF65-F5344CB8AC3E}">
        <p14:creationId xmlns:p14="http://schemas.microsoft.com/office/powerpoint/2010/main" val="2352748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latin typeface="Comic Sans MS"/>
                <a:cs typeface="Comic Sans MS"/>
              </a:rPr>
              <a:t>Handwriting</a:t>
            </a:r>
            <a:endParaRPr lang="en-US" b="1" u="sng" dirty="0">
              <a:latin typeface="Comic Sans MS"/>
              <a:cs typeface="Comic Sans MS"/>
            </a:endParaRPr>
          </a:p>
        </p:txBody>
      </p:sp>
      <p:sp>
        <p:nvSpPr>
          <p:cNvPr id="3" name="Content Placeholder 2"/>
          <p:cNvSpPr>
            <a:spLocks noGrp="1"/>
          </p:cNvSpPr>
          <p:nvPr>
            <p:ph idx="1"/>
          </p:nvPr>
        </p:nvSpPr>
        <p:spPr/>
        <p:txBody>
          <a:bodyPr/>
          <a:lstStyle/>
          <a:p>
            <a:pPr marL="0" indent="0">
              <a:buNone/>
            </a:pPr>
            <a:r>
              <a:rPr lang="en-US" dirty="0" smtClean="0">
                <a:latin typeface="Comic Sans MS"/>
                <a:cs typeface="Comic Sans MS"/>
              </a:rPr>
              <a:t>Complete the attached Handwriting sheet, start at the beginning and work through each day.  </a:t>
            </a:r>
            <a:endParaRPr lang="en-US" dirty="0">
              <a:latin typeface="Comic Sans MS"/>
              <a:cs typeface="Comic Sans MS"/>
            </a:endParaRPr>
          </a:p>
        </p:txBody>
      </p:sp>
    </p:spTree>
    <p:extLst>
      <p:ext uri="{BB962C8B-B14F-4D97-AF65-F5344CB8AC3E}">
        <p14:creationId xmlns:p14="http://schemas.microsoft.com/office/powerpoint/2010/main" val="2603202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u="sng" dirty="0" smtClean="0">
                <a:solidFill>
                  <a:srgbClr val="FFFFFF"/>
                </a:solidFill>
                <a:latin typeface="Comic Sans MS"/>
                <a:cs typeface="Comic Sans MS"/>
              </a:rPr>
              <a:t>Memories</a:t>
            </a:r>
            <a:endParaRPr lang="en-US" sz="6000" b="1" u="sng" dirty="0">
              <a:solidFill>
                <a:srgbClr val="FFFFFF"/>
              </a:solidFill>
              <a:latin typeface="Comic Sans MS"/>
              <a:cs typeface="Comic Sans MS"/>
            </a:endParaRPr>
          </a:p>
        </p:txBody>
      </p:sp>
      <p:sp>
        <p:nvSpPr>
          <p:cNvPr id="3" name="Content Placeholder 2"/>
          <p:cNvSpPr>
            <a:spLocks noGrp="1"/>
          </p:cNvSpPr>
          <p:nvPr>
            <p:ph idx="1"/>
          </p:nvPr>
        </p:nvSpPr>
        <p:spPr/>
        <p:txBody>
          <a:bodyPr>
            <a:normAutofit/>
          </a:bodyPr>
          <a:lstStyle/>
          <a:p>
            <a:pPr marL="0" indent="0">
              <a:buNone/>
            </a:pPr>
            <a:r>
              <a:rPr lang="en-US" sz="3600" dirty="0" smtClean="0">
                <a:solidFill>
                  <a:schemeClr val="bg1"/>
                </a:solidFill>
                <a:latin typeface="Comic Sans MS"/>
                <a:cs typeface="Comic Sans MS"/>
              </a:rPr>
              <a:t>Thinking about Remembrance Day, we particularly think about the soldiers who have fought for our country. </a:t>
            </a:r>
            <a:endParaRPr lang="en-US" sz="3600" dirty="0">
              <a:solidFill>
                <a:schemeClr val="bg1"/>
              </a:solidFill>
              <a:latin typeface="Comic Sans MS"/>
              <a:cs typeface="Comic Sans MS"/>
            </a:endParaRPr>
          </a:p>
        </p:txBody>
      </p:sp>
    </p:spTree>
    <p:extLst>
      <p:ext uri="{BB962C8B-B14F-4D97-AF65-F5344CB8AC3E}">
        <p14:creationId xmlns:p14="http://schemas.microsoft.com/office/powerpoint/2010/main" val="183885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0"/>
            <a:ext cx="8686800" cy="6858000"/>
          </a:xfrm>
        </p:spPr>
        <p:txBody>
          <a:bodyPr>
            <a:normAutofit/>
          </a:bodyPr>
          <a:lstStyle/>
          <a:p>
            <a:pPr algn="l"/>
            <a:r>
              <a:rPr lang="en-US" sz="3600" b="1" u="sng" dirty="0" smtClean="0">
                <a:solidFill>
                  <a:srgbClr val="FF0000"/>
                </a:solidFill>
              </a:rPr>
              <a:t>Can you write some perfect sentences about your weekend?</a:t>
            </a:r>
            <a:r>
              <a:rPr lang="en-US" sz="3600" b="1" u="sng" dirty="0">
                <a:solidFill>
                  <a:srgbClr val="FF0000"/>
                </a:solidFill>
              </a:rPr>
              <a:t/>
            </a:r>
            <a:br>
              <a:rPr lang="en-US" sz="3600" b="1" u="sng" dirty="0">
                <a:solidFill>
                  <a:srgbClr val="FF0000"/>
                </a:solidFill>
              </a:rPr>
            </a:br>
            <a:r>
              <a:rPr lang="en-US" sz="3600" b="1" u="sng" dirty="0" smtClean="0">
                <a:solidFill>
                  <a:srgbClr val="FF0000"/>
                </a:solidFill>
              </a:rPr>
              <a:t/>
            </a:r>
            <a:br>
              <a:rPr lang="en-US" sz="3600" b="1" u="sng" dirty="0" smtClean="0">
                <a:solidFill>
                  <a:srgbClr val="FF0000"/>
                </a:solidFill>
              </a:rPr>
            </a:br>
            <a:r>
              <a:rPr lang="en-US" sz="3600" dirty="0" smtClean="0"/>
              <a:t>Remember a perfect sentence must:</a:t>
            </a:r>
            <a:br>
              <a:rPr lang="en-US" sz="3600" dirty="0" smtClean="0"/>
            </a:br>
            <a:r>
              <a:rPr lang="en-US" sz="3600" dirty="0" smtClean="0"/>
              <a:t>- Sentences MUST start with a capital letter and end with a full stop</a:t>
            </a:r>
            <a:br>
              <a:rPr lang="en-US" sz="3600" dirty="0" smtClean="0"/>
            </a:br>
            <a:r>
              <a:rPr lang="en-US" sz="3600" dirty="0" smtClean="0"/>
              <a:t>-Key words spelt correctly</a:t>
            </a:r>
            <a:br>
              <a:rPr lang="en-US" sz="3600" dirty="0" smtClean="0"/>
            </a:br>
            <a:r>
              <a:rPr lang="en-US" sz="3600" dirty="0" smtClean="0"/>
              <a:t>-Sentences should make sense</a:t>
            </a:r>
            <a:br>
              <a:rPr lang="en-US" sz="3600" dirty="0" smtClean="0"/>
            </a:br>
            <a:r>
              <a:rPr lang="en-US" sz="3600" dirty="0" smtClean="0"/>
              <a:t>-Include expanded noun phrases where you can </a:t>
            </a:r>
            <a:r>
              <a:rPr lang="en-US" sz="3600" dirty="0" err="1" smtClean="0"/>
              <a:t>ie</a:t>
            </a:r>
            <a:r>
              <a:rPr lang="en-US" sz="3600" dirty="0" smtClean="0"/>
              <a:t>; I rode my fast, blue bike</a:t>
            </a:r>
            <a:endParaRPr lang="en-US" sz="3600" dirty="0"/>
          </a:p>
        </p:txBody>
      </p:sp>
    </p:spTree>
    <p:extLst>
      <p:ext uri="{BB962C8B-B14F-4D97-AF65-F5344CB8AC3E}">
        <p14:creationId xmlns:p14="http://schemas.microsoft.com/office/powerpoint/2010/main" val="1614426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7212" y="433052"/>
            <a:ext cx="10006568" cy="1143000"/>
          </a:xfrm>
        </p:spPr>
        <p:txBody>
          <a:bodyPr>
            <a:normAutofit fontScale="90000"/>
          </a:bodyPr>
          <a:lstStyle/>
          <a:p>
            <a:r>
              <a:rPr lang="en-US" dirty="0" smtClean="0">
                <a:solidFill>
                  <a:srgbClr val="FFFFFF"/>
                </a:solidFill>
                <a:latin typeface="Comic Sans MS"/>
                <a:cs typeface="Comic Sans MS"/>
              </a:rPr>
              <a:t>Watch the following video, </a:t>
            </a:r>
            <a:br>
              <a:rPr lang="en-US" dirty="0" smtClean="0">
                <a:solidFill>
                  <a:srgbClr val="FFFFFF"/>
                </a:solidFill>
                <a:latin typeface="Comic Sans MS"/>
                <a:cs typeface="Comic Sans MS"/>
              </a:rPr>
            </a:br>
            <a:r>
              <a:rPr lang="en-US" dirty="0" smtClean="0">
                <a:solidFill>
                  <a:srgbClr val="FFFFFF"/>
                </a:solidFill>
                <a:latin typeface="Comic Sans MS"/>
                <a:cs typeface="Comic Sans MS"/>
              </a:rPr>
              <a:t>think about the memories the man</a:t>
            </a:r>
            <a:br>
              <a:rPr lang="en-US" dirty="0" smtClean="0">
                <a:solidFill>
                  <a:srgbClr val="FFFFFF"/>
                </a:solidFill>
                <a:latin typeface="Comic Sans MS"/>
                <a:cs typeface="Comic Sans MS"/>
              </a:rPr>
            </a:br>
            <a:r>
              <a:rPr lang="en-US" dirty="0" smtClean="0">
                <a:solidFill>
                  <a:srgbClr val="FFFFFF"/>
                </a:solidFill>
                <a:latin typeface="Comic Sans MS"/>
                <a:cs typeface="Comic Sans MS"/>
              </a:rPr>
              <a:t>has.  </a:t>
            </a:r>
            <a:endParaRPr lang="en-US" dirty="0">
              <a:solidFill>
                <a:srgbClr val="FFFFFF"/>
              </a:solidFill>
              <a:latin typeface="Comic Sans MS"/>
              <a:cs typeface="Comic Sans MS"/>
            </a:endParaRPr>
          </a:p>
        </p:txBody>
      </p:sp>
      <p:sp>
        <p:nvSpPr>
          <p:cNvPr id="3" name="Content Placeholder 2"/>
          <p:cNvSpPr>
            <a:spLocks noGrp="1"/>
          </p:cNvSpPr>
          <p:nvPr>
            <p:ph idx="1"/>
          </p:nvPr>
        </p:nvSpPr>
        <p:spPr>
          <a:xfrm>
            <a:off x="457200" y="2717063"/>
            <a:ext cx="8229600" cy="1046613"/>
          </a:xfrm>
        </p:spPr>
        <p:txBody>
          <a:bodyPr>
            <a:normAutofit lnSpcReduction="10000"/>
          </a:bodyPr>
          <a:lstStyle/>
          <a:p>
            <a:pPr marL="0" indent="0">
              <a:buNone/>
            </a:pPr>
            <a:r>
              <a:rPr lang="en-US" dirty="0" smtClean="0"/>
              <a:t>https://</a:t>
            </a:r>
            <a:r>
              <a:rPr lang="en-US" dirty="0" err="1" smtClean="0"/>
              <a:t>www.youtube.com</a:t>
            </a:r>
            <a:r>
              <a:rPr lang="en-US" dirty="0" smtClean="0"/>
              <a:t>/</a:t>
            </a:r>
            <a:r>
              <a:rPr lang="en-US" dirty="0" err="1" smtClean="0"/>
              <a:t>watch?v</a:t>
            </a:r>
            <a:r>
              <a:rPr lang="en-US" dirty="0" smtClean="0"/>
              <a:t>=gEAnre-s4-o</a:t>
            </a:r>
            <a:endParaRPr lang="en-US" dirty="0"/>
          </a:p>
        </p:txBody>
      </p:sp>
      <p:sp>
        <p:nvSpPr>
          <p:cNvPr id="4" name="TextBox 3"/>
          <p:cNvSpPr txBox="1"/>
          <p:nvPr/>
        </p:nvSpPr>
        <p:spPr>
          <a:xfrm>
            <a:off x="457200" y="5308926"/>
            <a:ext cx="8340625" cy="1077218"/>
          </a:xfrm>
          <a:prstGeom prst="rect">
            <a:avLst/>
          </a:prstGeom>
          <a:noFill/>
        </p:spPr>
        <p:txBody>
          <a:bodyPr wrap="square" rtlCol="0">
            <a:spAutoFit/>
          </a:bodyPr>
          <a:lstStyle/>
          <a:p>
            <a:r>
              <a:rPr lang="en-US" sz="3200" dirty="0" smtClean="0">
                <a:solidFill>
                  <a:srgbClr val="FFFFFF"/>
                </a:solidFill>
                <a:latin typeface="Comic Sans MS"/>
                <a:cs typeface="Comic Sans MS"/>
              </a:rPr>
              <a:t>Fill in the attached sheet with your memories.  </a:t>
            </a:r>
            <a:endParaRPr lang="en-US" sz="3200" dirty="0">
              <a:solidFill>
                <a:srgbClr val="FFFFFF"/>
              </a:solidFill>
              <a:latin typeface="Comic Sans MS"/>
              <a:cs typeface="Comic Sans MS"/>
            </a:endParaRPr>
          </a:p>
        </p:txBody>
      </p:sp>
    </p:spTree>
    <p:extLst>
      <p:ext uri="{BB962C8B-B14F-4D97-AF65-F5344CB8AC3E}">
        <p14:creationId xmlns:p14="http://schemas.microsoft.com/office/powerpoint/2010/main" val="3128649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767921"/>
            <a:ext cx="8686800" cy="766762"/>
          </a:xfrm>
        </p:spPr>
        <p:txBody>
          <a:bodyPr>
            <a:normAutofit fontScale="90000"/>
          </a:bodyPr>
          <a:lstStyle/>
          <a:p>
            <a:r>
              <a:rPr lang="en-US" b="1" u="sng" dirty="0" smtClean="0"/>
              <a:t>The Little Hen and The Great War</a:t>
            </a:r>
            <a:br>
              <a:rPr lang="en-US" b="1" u="sng" dirty="0" smtClean="0"/>
            </a:br>
            <a:r>
              <a:rPr lang="en-US" dirty="0" smtClean="0"/>
              <a:t/>
            </a:r>
            <a:br>
              <a:rPr lang="en-US" dirty="0" smtClean="0"/>
            </a:br>
            <a:r>
              <a:rPr lang="en-US" dirty="0" smtClean="0"/>
              <a:t/>
            </a:r>
            <a:br>
              <a:rPr lang="en-US" dirty="0" smtClean="0"/>
            </a:br>
            <a:r>
              <a:rPr lang="en-US" dirty="0" smtClean="0"/>
              <a:t>Last week we read up to the part where Arthur has just noticed the hen in the hedges.  </a:t>
            </a:r>
            <a:br>
              <a:rPr lang="en-US" dirty="0" smtClean="0"/>
            </a:br>
            <a:r>
              <a:rPr lang="en-US" dirty="0"/>
              <a:t/>
            </a:r>
            <a:br>
              <a:rPr lang="en-US" dirty="0"/>
            </a:br>
            <a:r>
              <a:rPr lang="en-US" dirty="0" smtClean="0"/>
              <a:t>Click through the slides to listen to the next part of the story.  </a:t>
            </a:r>
            <a:br>
              <a:rPr lang="en-US" dirty="0" smtClean="0"/>
            </a:br>
            <a:r>
              <a:rPr lang="en-US" dirty="0" smtClean="0"/>
              <a:t/>
            </a:r>
            <a:br>
              <a:rPr lang="en-US" dirty="0" smtClean="0"/>
            </a:br>
            <a:r>
              <a:rPr lang="en-US" dirty="0"/>
              <a:t/>
            </a:r>
            <a:br>
              <a:rPr lang="en-US" dirty="0"/>
            </a:br>
            <a:r>
              <a:rPr lang="en-US" dirty="0" smtClean="0"/>
              <a:t> </a:t>
            </a:r>
            <a:endParaRPr lang="en-US" dirty="0"/>
          </a:p>
        </p:txBody>
      </p:sp>
    </p:spTree>
    <p:extLst>
      <p:ext uri="{BB962C8B-B14F-4D97-AF65-F5344CB8AC3E}">
        <p14:creationId xmlns:p14="http://schemas.microsoft.com/office/powerpoint/2010/main" val="1296107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Picture 3" descr="IMG_1571.jpg"/>
          <p:cNvPicPr>
            <a:picLocks noChangeAspect="1"/>
          </p:cNvPicPr>
          <p:nvPr/>
        </p:nvPicPr>
        <p:blipFill rotWithShape="1">
          <a:blip r:embed="rId4">
            <a:extLst>
              <a:ext uri="{28A0092B-C50C-407E-A947-70E740481C1C}">
                <a14:useLocalDpi xmlns:a14="http://schemas.microsoft.com/office/drawing/2010/main" val="0"/>
              </a:ext>
            </a:extLst>
          </a:blip>
          <a:srcRect l="4234" r="8363"/>
          <a:stretch/>
        </p:blipFill>
        <p:spPr>
          <a:xfrm>
            <a:off x="526608" y="0"/>
            <a:ext cx="7992045" cy="6858000"/>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44784" y="5919146"/>
            <a:ext cx="812800" cy="812800"/>
          </a:xfrm>
          <a:prstGeom prst="rect">
            <a:avLst/>
          </a:prstGeom>
        </p:spPr>
      </p:pic>
    </p:spTree>
    <p:extLst>
      <p:ext uri="{BB962C8B-B14F-4D97-AF65-F5344CB8AC3E}">
        <p14:creationId xmlns:p14="http://schemas.microsoft.com/office/powerpoint/2010/main" val="205167333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3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1572.jpg"/>
          <p:cNvPicPr>
            <a:picLocks noGrp="1" noChangeAspect="1"/>
          </p:cNvPicPr>
          <p:nvPr>
            <p:ph idx="1"/>
          </p:nvPr>
        </p:nvPicPr>
        <p:blipFill>
          <a:blip r:embed="rId4">
            <a:extLst>
              <a:ext uri="{28A0092B-C50C-407E-A947-70E740481C1C}">
                <a14:useLocalDpi xmlns:a14="http://schemas.microsoft.com/office/drawing/2010/main" val="0"/>
              </a:ext>
            </a:extLst>
          </a:blip>
          <a:srcRect t="13336" b="13336"/>
          <a:stretch>
            <a:fillRect/>
          </a:stretch>
        </p:blipFill>
        <p:spPr>
          <a:xfrm>
            <a:off x="116453" y="506982"/>
            <a:ext cx="8935831" cy="4914363"/>
          </a:xfr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157" y="5562887"/>
            <a:ext cx="812800" cy="812800"/>
          </a:xfrm>
          <a:prstGeom prst="rect">
            <a:avLst/>
          </a:prstGeom>
        </p:spPr>
      </p:pic>
    </p:spTree>
    <p:extLst>
      <p:ext uri="{BB962C8B-B14F-4D97-AF65-F5344CB8AC3E}">
        <p14:creationId xmlns:p14="http://schemas.microsoft.com/office/powerpoint/2010/main" val="131171765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1574.jpg"/>
          <p:cNvPicPr>
            <a:picLocks noGrp="1" noChangeAspect="1"/>
          </p:cNvPicPr>
          <p:nvPr>
            <p:ph idx="1"/>
          </p:nvPr>
        </p:nvPicPr>
        <p:blipFill>
          <a:blip r:embed="rId4">
            <a:extLst>
              <a:ext uri="{28A0092B-C50C-407E-A947-70E740481C1C}">
                <a14:useLocalDpi xmlns:a14="http://schemas.microsoft.com/office/drawing/2010/main" val="0"/>
              </a:ext>
            </a:extLst>
          </a:blip>
          <a:srcRect t="13336" b="13336"/>
          <a:stretch>
            <a:fillRect/>
          </a:stretch>
        </p:blipFill>
        <p:spPr>
          <a:xfrm>
            <a:off x="147430" y="723835"/>
            <a:ext cx="8907666" cy="4898873"/>
          </a:xfr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2227" y="5622708"/>
            <a:ext cx="812800" cy="812800"/>
          </a:xfrm>
          <a:prstGeom prst="rect">
            <a:avLst/>
          </a:prstGeom>
        </p:spPr>
      </p:pic>
    </p:spTree>
    <p:extLst>
      <p:ext uri="{BB962C8B-B14F-4D97-AF65-F5344CB8AC3E}">
        <p14:creationId xmlns:p14="http://schemas.microsoft.com/office/powerpoint/2010/main" val="72299588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6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1575.jpg"/>
          <p:cNvPicPr>
            <a:picLocks noGrp="1" noChangeAspect="1"/>
          </p:cNvPicPr>
          <p:nvPr>
            <p:ph idx="1"/>
          </p:nvPr>
        </p:nvPicPr>
        <p:blipFill rotWithShape="1">
          <a:blip r:embed="rId4">
            <a:extLst>
              <a:ext uri="{28A0092B-C50C-407E-A947-70E740481C1C}">
                <a14:useLocalDpi xmlns:a14="http://schemas.microsoft.com/office/drawing/2010/main" val="0"/>
              </a:ext>
            </a:extLst>
          </a:blip>
          <a:srcRect t="13336" b="20616"/>
          <a:stretch/>
        </p:blipFill>
        <p:spPr>
          <a:xfrm>
            <a:off x="209384" y="971668"/>
            <a:ext cx="8795007" cy="4356739"/>
          </a:xfr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2227" y="5328407"/>
            <a:ext cx="812800" cy="812800"/>
          </a:xfrm>
          <a:prstGeom prst="rect">
            <a:avLst/>
          </a:prstGeom>
        </p:spPr>
      </p:pic>
    </p:spTree>
    <p:extLst>
      <p:ext uri="{BB962C8B-B14F-4D97-AF65-F5344CB8AC3E}">
        <p14:creationId xmlns:p14="http://schemas.microsoft.com/office/powerpoint/2010/main" val="139243646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0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1576.jpg"/>
          <p:cNvPicPr>
            <a:picLocks noGrp="1" noChangeAspect="1"/>
          </p:cNvPicPr>
          <p:nvPr>
            <p:ph idx="1"/>
          </p:nvPr>
        </p:nvPicPr>
        <p:blipFill>
          <a:blip r:embed="rId4">
            <a:extLst>
              <a:ext uri="{28A0092B-C50C-407E-A947-70E740481C1C}">
                <a14:useLocalDpi xmlns:a14="http://schemas.microsoft.com/office/drawing/2010/main" val="0"/>
              </a:ext>
            </a:extLst>
          </a:blip>
          <a:srcRect t="13336" b="13336"/>
          <a:stretch>
            <a:fillRect/>
          </a:stretch>
        </p:blipFill>
        <p:spPr>
          <a:xfrm>
            <a:off x="240361" y="274638"/>
            <a:ext cx="8738677" cy="4805936"/>
          </a:xfr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66238" y="5222117"/>
            <a:ext cx="812800" cy="812800"/>
          </a:xfrm>
          <a:prstGeom prst="rect">
            <a:avLst/>
          </a:prstGeom>
        </p:spPr>
      </p:pic>
    </p:spTree>
    <p:extLst>
      <p:ext uri="{BB962C8B-B14F-4D97-AF65-F5344CB8AC3E}">
        <p14:creationId xmlns:p14="http://schemas.microsoft.com/office/powerpoint/2010/main" val="354787099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4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1577.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254358" y="407505"/>
            <a:ext cx="9398358" cy="5168735"/>
          </a:xfrm>
        </p:spPr>
      </p:pic>
    </p:spTree>
    <p:extLst>
      <p:ext uri="{BB962C8B-B14F-4D97-AF65-F5344CB8AC3E}">
        <p14:creationId xmlns:p14="http://schemas.microsoft.com/office/powerpoint/2010/main" val="35172030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TotalTime>
  <Words>520</Words>
  <Application>Microsoft Macintosh PowerPoint</Application>
  <PresentationFormat>On-screen Show (4:3)</PresentationFormat>
  <Paragraphs>50</Paragraphs>
  <Slides>20</Slides>
  <Notes>0</Notes>
  <HiddenSlides>0</HiddenSlides>
  <MMClips>7</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16.11.20</vt:lpstr>
      <vt:lpstr>Can you write some perfect sentences about your weekend?  Remember a perfect sentence must: - Sentences MUST start with a capital letter and end with a full stop -Key words spelt correctly -Sentences should make sense -Include expanded noun phrases where you can ie; I rode my fast, blue bike</vt:lpstr>
      <vt:lpstr>The Little Hen and The Great War   Last week we read up to the part where Arthur has just noticed the hen in the hedges.    Click through the slides to listen to the next part of the story.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 your diary entry:</vt:lpstr>
      <vt:lpstr>Maths!</vt:lpstr>
      <vt:lpstr>Click the following link for the teaching video.  </vt:lpstr>
      <vt:lpstr>Handwriting</vt:lpstr>
      <vt:lpstr>Memories</vt:lpstr>
      <vt:lpstr>Watch the following video,  think about the memories the man has.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16.11.20</dc:title>
  <dc:creator>Jennifer Southern</dc:creator>
  <cp:lastModifiedBy>Jennifer Southern</cp:lastModifiedBy>
  <cp:revision>8</cp:revision>
  <dcterms:created xsi:type="dcterms:W3CDTF">2020-11-15T19:44:44Z</dcterms:created>
  <dcterms:modified xsi:type="dcterms:W3CDTF">2020-11-15T21:02:07Z</dcterms:modified>
</cp:coreProperties>
</file>