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1" name="Google Shape;101;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1" name="Google Shape;121;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ad49476f13_0_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ad49476f13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4" name="Google Shape;14;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6" name="Google Shape;26;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2" name="Google Shape;32;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2" name="Google Shape;42;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ctgames.com/littleBirdSpelli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KSbwHzlcgs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gbEHFB6WLx4&amp;feature=shar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xfrm>
            <a:off x="174625" y="633046"/>
            <a:ext cx="8969375" cy="58737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Comic Sans MS"/>
              <a:buNone/>
            </a:pPr>
            <a:r>
              <a:rPr lang="en-US" sz="3959" b="1" u="sng">
                <a:latin typeface="Comic Sans MS"/>
                <a:ea typeface="Comic Sans MS"/>
                <a:cs typeface="Comic Sans MS"/>
                <a:sym typeface="Comic Sans MS"/>
              </a:rPr>
              <a:t>Good Morning Year 2</a:t>
            </a:r>
            <a:br>
              <a:rPr lang="en-US" sz="3959" b="1" u="sng">
                <a:latin typeface="Comic Sans MS"/>
                <a:ea typeface="Comic Sans MS"/>
                <a:cs typeface="Comic Sans MS"/>
                <a:sym typeface="Comic Sans MS"/>
              </a:rPr>
            </a:br>
            <a:br>
              <a:rPr lang="en-US" sz="3959" b="1" u="sng">
                <a:latin typeface="Comic Sans MS"/>
                <a:ea typeface="Comic Sans MS"/>
                <a:cs typeface="Comic Sans MS"/>
                <a:sym typeface="Comic Sans MS"/>
              </a:rPr>
            </a:br>
            <a:r>
              <a:rPr lang="en-US" sz="3959" b="1" u="sng">
                <a:latin typeface="Comic Sans MS"/>
                <a:ea typeface="Comic Sans MS"/>
                <a:cs typeface="Comic Sans MS"/>
                <a:sym typeface="Comic Sans MS"/>
              </a:rPr>
              <a:t>Today is the last day of November. Can you work out how many days there are until Christmas day?</a:t>
            </a:r>
            <a:br>
              <a:rPr lang="en-US" sz="3959">
                <a:latin typeface="Comic Sans MS"/>
                <a:ea typeface="Comic Sans MS"/>
                <a:cs typeface="Comic Sans MS"/>
                <a:sym typeface="Comic Sans MS"/>
              </a:rPr>
            </a:br>
            <a:br>
              <a:rPr lang="en-US" sz="3959">
                <a:latin typeface="Comic Sans MS"/>
                <a:ea typeface="Comic Sans MS"/>
                <a:cs typeface="Comic Sans MS"/>
                <a:sym typeface="Comic Sans MS"/>
              </a:rPr>
            </a:br>
            <a:r>
              <a:rPr lang="en-US" sz="3959">
                <a:latin typeface="Comic Sans MS"/>
                <a:ea typeface="Comic Sans MS"/>
                <a:cs typeface="Comic Sans MS"/>
                <a:sym typeface="Comic Sans MS"/>
              </a:rPr>
              <a:t>I hope you had a relaxing weekend and are excited for today’s learning.</a:t>
            </a:r>
            <a:br>
              <a:rPr lang="en-US" sz="3959"/>
            </a:br>
            <a:br>
              <a:rPr lang="en-US" sz="3959"/>
            </a:br>
            <a:endParaRPr sz="3959"/>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Shape 88"/>
        <p:cNvGrpSpPr/>
        <p:nvPr/>
      </p:nvGrpSpPr>
      <p:grpSpPr>
        <a:xfrm>
          <a:off x="0" y="0"/>
          <a:ext cx="0" cy="0"/>
          <a:chOff x="0" y="0"/>
          <a:chExt cx="0" cy="0"/>
        </a:xfrm>
      </p:grpSpPr>
      <p:sp>
        <p:nvSpPr>
          <p:cNvPr id="89" name="Google Shape;89;p14"/>
          <p:cNvSpPr txBox="1">
            <a:spLocks noGrp="1"/>
          </p:cNvSpPr>
          <p:nvPr>
            <p:ph type="body" idx="1"/>
          </p:nvPr>
        </p:nvSpPr>
        <p:spPr>
          <a:xfrm>
            <a:off x="174625" y="188640"/>
            <a:ext cx="4172292" cy="638132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000"/>
              <a:buNone/>
            </a:pPr>
            <a:endParaRPr sz="1000">
              <a:solidFill>
                <a:srgbClr val="FF0000"/>
              </a:solidFill>
            </a:endParaRPr>
          </a:p>
          <a:p>
            <a:pPr marL="0" lvl="0" indent="0" algn="l" rtl="0">
              <a:spcBef>
                <a:spcPts val="640"/>
              </a:spcBef>
              <a:spcAft>
                <a:spcPts val="0"/>
              </a:spcAft>
              <a:buClr>
                <a:srgbClr val="FF0000"/>
              </a:buClr>
              <a:buSzPts val="3200"/>
              <a:buNone/>
            </a:pPr>
            <a:r>
              <a:rPr lang="en-US">
                <a:solidFill>
                  <a:srgbClr val="FF0000"/>
                </a:solidFill>
              </a:rPr>
              <a:t>Number bonds to 100 </a:t>
            </a:r>
            <a:endParaRPr>
              <a:solidFill>
                <a:srgbClr val="FF0000"/>
              </a:solidFill>
            </a:endParaRPr>
          </a:p>
          <a:p>
            <a:pPr marL="514350" lvl="0" indent="-514350" algn="l" rtl="0">
              <a:spcBef>
                <a:spcPts val="640"/>
              </a:spcBef>
              <a:spcAft>
                <a:spcPts val="0"/>
              </a:spcAft>
              <a:buClr>
                <a:srgbClr val="FF0000"/>
              </a:buClr>
              <a:buSzPts val="3200"/>
              <a:buAutoNum type="arabicParenR"/>
            </a:pPr>
            <a:r>
              <a:rPr lang="en-US">
                <a:solidFill>
                  <a:srgbClr val="FF0000"/>
                </a:solidFill>
              </a:rPr>
              <a:t>20 + ___ = 100</a:t>
            </a:r>
            <a:endParaRPr>
              <a:solidFill>
                <a:srgbClr val="FF0000"/>
              </a:solidFill>
            </a:endParaRPr>
          </a:p>
          <a:p>
            <a:pPr marL="514350" lvl="0" indent="-514350" algn="l" rtl="0">
              <a:spcBef>
                <a:spcPts val="640"/>
              </a:spcBef>
              <a:spcAft>
                <a:spcPts val="0"/>
              </a:spcAft>
              <a:buClr>
                <a:srgbClr val="FF0000"/>
              </a:buClr>
              <a:buSzPts val="3200"/>
              <a:buAutoNum type="arabicParenR"/>
            </a:pPr>
            <a:r>
              <a:rPr lang="en-US">
                <a:solidFill>
                  <a:srgbClr val="FF0000"/>
                </a:solidFill>
              </a:rPr>
              <a:t>70 + ___ = 100</a:t>
            </a:r>
            <a:endParaRPr>
              <a:solidFill>
                <a:srgbClr val="FF0000"/>
              </a:solidFill>
            </a:endParaRPr>
          </a:p>
          <a:p>
            <a:pPr marL="514350" lvl="0" indent="-514350" algn="l" rtl="0">
              <a:spcBef>
                <a:spcPts val="640"/>
              </a:spcBef>
              <a:spcAft>
                <a:spcPts val="0"/>
              </a:spcAft>
              <a:buClr>
                <a:srgbClr val="FF0000"/>
              </a:buClr>
              <a:buSzPts val="3200"/>
              <a:buAutoNum type="arabicParenR"/>
            </a:pPr>
            <a:r>
              <a:rPr lang="en-US">
                <a:solidFill>
                  <a:srgbClr val="FF0000"/>
                </a:solidFill>
              </a:rPr>
              <a:t>60 + ___ = 100</a:t>
            </a:r>
            <a:endParaRPr>
              <a:solidFill>
                <a:srgbClr val="FF0000"/>
              </a:solidFill>
            </a:endParaRPr>
          </a:p>
          <a:p>
            <a:pPr marL="514350" lvl="0" indent="-514350" algn="l" rtl="0">
              <a:spcBef>
                <a:spcPts val="640"/>
              </a:spcBef>
              <a:spcAft>
                <a:spcPts val="0"/>
              </a:spcAft>
              <a:buClr>
                <a:srgbClr val="FF0000"/>
              </a:buClr>
              <a:buSzPts val="3200"/>
              <a:buAutoNum type="arabicParenR"/>
            </a:pPr>
            <a:r>
              <a:rPr lang="en-US">
                <a:solidFill>
                  <a:srgbClr val="FF0000"/>
                </a:solidFill>
              </a:rPr>
              <a:t>40 + ___ = 100</a:t>
            </a:r>
            <a:endParaRPr>
              <a:solidFill>
                <a:srgbClr val="FF0000"/>
              </a:solidFill>
            </a:endParaRPr>
          </a:p>
          <a:p>
            <a:pPr marL="514350" lvl="0" indent="-514350" algn="l" rtl="0">
              <a:spcBef>
                <a:spcPts val="640"/>
              </a:spcBef>
              <a:spcAft>
                <a:spcPts val="0"/>
              </a:spcAft>
              <a:buClr>
                <a:srgbClr val="FF0000"/>
              </a:buClr>
              <a:buSzPts val="3200"/>
              <a:buAutoNum type="arabicParenR"/>
            </a:pPr>
            <a:r>
              <a:rPr lang="en-US">
                <a:solidFill>
                  <a:srgbClr val="FF0000"/>
                </a:solidFill>
              </a:rPr>
              <a:t>90 + ___ = 100</a:t>
            </a:r>
            <a:endParaRPr>
              <a:solidFill>
                <a:srgbClr val="FF0000"/>
              </a:solidFill>
            </a:endParaRPr>
          </a:p>
          <a:p>
            <a:pPr marL="514350" lvl="0" indent="-514350" algn="l" rtl="0">
              <a:spcBef>
                <a:spcPts val="640"/>
              </a:spcBef>
              <a:spcAft>
                <a:spcPts val="0"/>
              </a:spcAft>
              <a:buClr>
                <a:srgbClr val="FF0000"/>
              </a:buClr>
              <a:buSzPts val="3200"/>
              <a:buAutoNum type="arabicParenR"/>
            </a:pPr>
            <a:r>
              <a:rPr lang="en-US">
                <a:solidFill>
                  <a:srgbClr val="FF0000"/>
                </a:solidFill>
              </a:rPr>
              <a:t>80 + ___ = 100</a:t>
            </a:r>
            <a:endParaRPr>
              <a:solidFill>
                <a:srgbClr val="FF0000"/>
              </a:solidFill>
            </a:endParaRPr>
          </a:p>
          <a:p>
            <a:pPr marL="514350" lvl="0" indent="-514350" algn="l" rtl="0">
              <a:spcBef>
                <a:spcPts val="640"/>
              </a:spcBef>
              <a:spcAft>
                <a:spcPts val="0"/>
              </a:spcAft>
              <a:buClr>
                <a:srgbClr val="FF0000"/>
              </a:buClr>
              <a:buSzPts val="3200"/>
              <a:buAutoNum type="arabicParenR"/>
            </a:pPr>
            <a:r>
              <a:rPr lang="en-US">
                <a:solidFill>
                  <a:srgbClr val="FF0000"/>
                </a:solidFill>
              </a:rPr>
              <a:t>100 + ___ = 100</a:t>
            </a:r>
            <a:endParaRPr>
              <a:solidFill>
                <a:srgbClr val="FF0000"/>
              </a:solidFill>
            </a:endParaRPr>
          </a:p>
          <a:p>
            <a:pPr marL="514350" lvl="0" indent="-514350" algn="l" rtl="0">
              <a:spcBef>
                <a:spcPts val="640"/>
              </a:spcBef>
              <a:spcAft>
                <a:spcPts val="0"/>
              </a:spcAft>
              <a:buClr>
                <a:srgbClr val="FF0000"/>
              </a:buClr>
              <a:buSzPts val="3200"/>
              <a:buAutoNum type="arabicParenR"/>
            </a:pPr>
            <a:r>
              <a:rPr lang="en-US">
                <a:solidFill>
                  <a:srgbClr val="FF0000"/>
                </a:solidFill>
              </a:rPr>
              <a:t>10 + ___ = 100</a:t>
            </a:r>
            <a:endParaRPr>
              <a:solidFill>
                <a:srgbClr val="FF0000"/>
              </a:solidFill>
            </a:endParaRPr>
          </a:p>
          <a:p>
            <a:pPr marL="514350" lvl="0" indent="-311150" algn="l" rtl="0">
              <a:spcBef>
                <a:spcPts val="640"/>
              </a:spcBef>
              <a:spcAft>
                <a:spcPts val="0"/>
              </a:spcAft>
              <a:buClr>
                <a:schemeClr val="dk1"/>
              </a:buClr>
              <a:buSzPts val="3200"/>
              <a:buNone/>
            </a:pPr>
            <a:endParaRPr>
              <a:solidFill>
                <a:srgbClr val="FF0000"/>
              </a:solidFill>
            </a:endParaRPr>
          </a:p>
          <a:p>
            <a:pPr marL="514350" lvl="0" indent="-311150" algn="l" rtl="0">
              <a:spcBef>
                <a:spcPts val="640"/>
              </a:spcBef>
              <a:spcAft>
                <a:spcPts val="0"/>
              </a:spcAft>
              <a:buClr>
                <a:schemeClr val="dk1"/>
              </a:buClr>
              <a:buSzPts val="3200"/>
              <a:buNone/>
            </a:pPr>
            <a:endParaRPr u="sng">
              <a:solidFill>
                <a:srgbClr val="FF0000"/>
              </a:solidFill>
            </a:endParaRPr>
          </a:p>
          <a:p>
            <a:pPr marL="514350" lvl="0" indent="-311150" algn="l" rtl="0">
              <a:spcBef>
                <a:spcPts val="640"/>
              </a:spcBef>
              <a:spcAft>
                <a:spcPts val="0"/>
              </a:spcAft>
              <a:buClr>
                <a:schemeClr val="dk1"/>
              </a:buClr>
              <a:buSzPts val="3200"/>
              <a:buNone/>
            </a:pPr>
            <a:endParaRPr>
              <a:solidFill>
                <a:srgbClr val="FF0000"/>
              </a:solidFill>
            </a:endParaRPr>
          </a:p>
          <a:p>
            <a:pPr marL="514350" lvl="0" indent="-311150" algn="l" rtl="0">
              <a:spcBef>
                <a:spcPts val="640"/>
              </a:spcBef>
              <a:spcAft>
                <a:spcPts val="0"/>
              </a:spcAft>
              <a:buClr>
                <a:schemeClr val="dk1"/>
              </a:buClr>
              <a:buSzPts val="3200"/>
              <a:buNone/>
            </a:pPr>
            <a:endParaRPr>
              <a:solidFill>
                <a:srgbClr val="FF0000"/>
              </a:solidFill>
            </a:endParaRPr>
          </a:p>
          <a:p>
            <a:pPr marL="514350" lvl="0" indent="-311150" algn="l" rtl="0">
              <a:spcBef>
                <a:spcPts val="640"/>
              </a:spcBef>
              <a:spcAft>
                <a:spcPts val="0"/>
              </a:spcAft>
              <a:buClr>
                <a:schemeClr val="dk1"/>
              </a:buClr>
              <a:buSzPts val="3200"/>
              <a:buFont typeface="Calibri"/>
              <a:buNone/>
            </a:pPr>
            <a:endParaRPr>
              <a:solidFill>
                <a:srgbClr val="FF0000"/>
              </a:solidFill>
            </a:endParaRPr>
          </a:p>
        </p:txBody>
      </p:sp>
      <p:sp>
        <p:nvSpPr>
          <p:cNvPr id="90" name="Google Shape;90;p14"/>
          <p:cNvSpPr txBox="1"/>
          <p:nvPr/>
        </p:nvSpPr>
        <p:spPr>
          <a:xfrm>
            <a:off x="2762892" y="4886"/>
            <a:ext cx="6380466" cy="70609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FF0000"/>
              </a:buClr>
              <a:buSzPts val="3200"/>
              <a:buFont typeface="Comic Sans MS"/>
              <a:buNone/>
            </a:pPr>
            <a:r>
              <a:rPr lang="en-US" sz="3200" b="0" i="0" u="sng" strike="noStrike" cap="none">
                <a:solidFill>
                  <a:srgbClr val="FF0000"/>
                </a:solidFill>
                <a:latin typeface="Comic Sans MS"/>
                <a:ea typeface="Comic Sans MS"/>
                <a:cs typeface="Comic Sans MS"/>
                <a:sym typeface="Comic Sans MS"/>
              </a:rPr>
              <a:t>30/11/20</a:t>
            </a:r>
            <a:endParaRPr sz="3200" b="0" i="0" u="sng" strike="noStrike" cap="none">
              <a:solidFill>
                <a:srgbClr val="FF0000"/>
              </a:solidFill>
              <a:latin typeface="Comic Sans MS"/>
              <a:ea typeface="Comic Sans MS"/>
              <a:cs typeface="Comic Sans MS"/>
              <a:sym typeface="Comic Sans MS"/>
            </a:endParaRPr>
          </a:p>
        </p:txBody>
      </p:sp>
      <p:sp>
        <p:nvSpPr>
          <p:cNvPr id="91" name="Google Shape;91;p14"/>
          <p:cNvSpPr txBox="1"/>
          <p:nvPr/>
        </p:nvSpPr>
        <p:spPr>
          <a:xfrm>
            <a:off x="4346917" y="238336"/>
            <a:ext cx="3816697" cy="638132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000"/>
              <a:buFont typeface="Arial"/>
              <a:buNone/>
            </a:pPr>
            <a:endParaRPr sz="1000" b="0" i="0" u="none" strike="noStrike" cap="none">
              <a:solidFill>
                <a:srgbClr val="FF0000"/>
              </a:solidFill>
              <a:latin typeface="Calibri"/>
              <a:ea typeface="Calibri"/>
              <a:cs typeface="Calibri"/>
              <a:sym typeface="Calibri"/>
            </a:endParaRPr>
          </a:p>
          <a:p>
            <a:pPr marL="0" marR="0" lvl="0" indent="0" algn="l" rtl="0">
              <a:spcBef>
                <a:spcPts val="640"/>
              </a:spcBef>
              <a:spcAft>
                <a:spcPts val="0"/>
              </a:spcAft>
              <a:buClr>
                <a:srgbClr val="FF0000"/>
              </a:buClr>
              <a:buSzPts val="3200"/>
              <a:buFont typeface="Arial"/>
              <a:buNone/>
            </a:pPr>
            <a:r>
              <a:rPr lang="en-US" sz="3200" b="0" i="0" u="none" strike="noStrike" cap="none">
                <a:solidFill>
                  <a:srgbClr val="FF0000"/>
                </a:solidFill>
                <a:latin typeface="Calibri"/>
                <a:ea typeface="Calibri"/>
                <a:cs typeface="Calibri"/>
                <a:sym typeface="Calibri"/>
              </a:rPr>
              <a:t> </a:t>
            </a:r>
            <a:r>
              <a:rPr lang="en-US" sz="3200" b="0" i="0" u="none" strike="noStrike" cap="none">
                <a:solidFill>
                  <a:srgbClr val="0070C0"/>
                </a:solidFill>
                <a:latin typeface="Calibri"/>
                <a:ea typeface="Calibri"/>
                <a:cs typeface="Calibri"/>
                <a:sym typeface="Calibri"/>
              </a:rPr>
              <a:t>Try this challenge!</a:t>
            </a:r>
            <a:endParaRPr sz="3200" b="0" i="0" u="none" strike="noStrike" cap="none">
              <a:solidFill>
                <a:srgbClr val="0070C0"/>
              </a:solidFill>
              <a:latin typeface="Calibri"/>
              <a:ea typeface="Calibri"/>
              <a:cs typeface="Calibri"/>
              <a:sym typeface="Calibri"/>
            </a:endParaRPr>
          </a:p>
          <a:p>
            <a:pPr marL="0" marR="0" lvl="0" indent="0" algn="l" rtl="0">
              <a:spcBef>
                <a:spcPts val="640"/>
              </a:spcBef>
              <a:spcAft>
                <a:spcPts val="0"/>
              </a:spcAft>
              <a:buClr>
                <a:srgbClr val="0070C0"/>
              </a:buClr>
              <a:buSzPts val="3200"/>
              <a:buFont typeface="Arial"/>
              <a:buNone/>
            </a:pPr>
            <a:r>
              <a:rPr lang="en-US" sz="3200" b="0" i="0" u="none" strike="noStrike" cap="none">
                <a:solidFill>
                  <a:srgbClr val="0070C0"/>
                </a:solidFill>
                <a:latin typeface="Calibri"/>
                <a:ea typeface="Calibri"/>
                <a:cs typeface="Calibri"/>
                <a:sym typeface="Calibri"/>
              </a:rPr>
              <a:t>9) 25 + ___ =100</a:t>
            </a:r>
            <a:endParaRPr sz="3200" b="0" i="0" u="none" strike="noStrike" cap="none">
              <a:solidFill>
                <a:srgbClr val="0070C0"/>
              </a:solidFill>
              <a:latin typeface="Calibri"/>
              <a:ea typeface="Calibri"/>
              <a:cs typeface="Calibri"/>
              <a:sym typeface="Calibri"/>
            </a:endParaRPr>
          </a:p>
          <a:p>
            <a:pPr marL="0" marR="0" lvl="0" indent="0" algn="l" rtl="0">
              <a:spcBef>
                <a:spcPts val="640"/>
              </a:spcBef>
              <a:spcAft>
                <a:spcPts val="0"/>
              </a:spcAft>
              <a:buClr>
                <a:srgbClr val="0070C0"/>
              </a:buClr>
              <a:buSzPts val="3200"/>
              <a:buFont typeface="Arial"/>
              <a:buNone/>
            </a:pPr>
            <a:r>
              <a:rPr lang="en-US" sz="3200" b="0" i="0" u="none" strike="noStrike" cap="none">
                <a:solidFill>
                  <a:srgbClr val="0070C0"/>
                </a:solidFill>
                <a:latin typeface="Calibri"/>
                <a:ea typeface="Calibri"/>
                <a:cs typeface="Calibri"/>
                <a:sym typeface="Calibri"/>
              </a:rPr>
              <a:t>10) 75 + ___=100</a:t>
            </a:r>
            <a:endParaRPr sz="3200" b="0" i="0" u="none" strike="noStrike" cap="none">
              <a:solidFill>
                <a:srgbClr val="0070C0"/>
              </a:solidFill>
              <a:latin typeface="Calibri"/>
              <a:ea typeface="Calibri"/>
              <a:cs typeface="Calibri"/>
              <a:sym typeface="Calibri"/>
            </a:endParaRPr>
          </a:p>
          <a:p>
            <a:pPr marL="0" marR="0" lvl="0" indent="0" algn="l" rtl="0">
              <a:spcBef>
                <a:spcPts val="640"/>
              </a:spcBef>
              <a:spcAft>
                <a:spcPts val="0"/>
              </a:spcAft>
              <a:buClr>
                <a:srgbClr val="0070C0"/>
              </a:buClr>
              <a:buSzPts val="3200"/>
              <a:buFont typeface="Arial"/>
              <a:buNone/>
            </a:pPr>
            <a:r>
              <a:rPr lang="en-US" sz="3200" b="0" i="0" u="none" strike="noStrike" cap="none">
                <a:solidFill>
                  <a:srgbClr val="0070C0"/>
                </a:solidFill>
                <a:latin typeface="Calibri"/>
                <a:ea typeface="Calibri"/>
                <a:cs typeface="Calibri"/>
                <a:sym typeface="Calibri"/>
              </a:rPr>
              <a:t>11) 35 + ___ = 100</a:t>
            </a:r>
            <a:endParaRPr sz="3200" b="0" i="0" u="none" strike="noStrike" cap="none">
              <a:solidFill>
                <a:srgbClr val="0070C0"/>
              </a:solidFill>
              <a:latin typeface="Calibri"/>
              <a:ea typeface="Calibri"/>
              <a:cs typeface="Calibri"/>
              <a:sym typeface="Calibri"/>
            </a:endParaRPr>
          </a:p>
          <a:p>
            <a:pPr marL="0" marR="0" lvl="0" indent="0" algn="l" rtl="0">
              <a:spcBef>
                <a:spcPts val="640"/>
              </a:spcBef>
              <a:spcAft>
                <a:spcPts val="0"/>
              </a:spcAft>
              <a:buClr>
                <a:srgbClr val="0070C0"/>
              </a:buClr>
              <a:buSzPts val="3200"/>
              <a:buFont typeface="Arial"/>
              <a:buNone/>
            </a:pPr>
            <a:r>
              <a:rPr lang="en-US" sz="3200" b="0" i="0" u="none" strike="noStrike" cap="none">
                <a:solidFill>
                  <a:srgbClr val="0070C0"/>
                </a:solidFill>
                <a:latin typeface="Calibri"/>
                <a:ea typeface="Calibri"/>
                <a:cs typeface="Calibri"/>
                <a:sym typeface="Calibri"/>
              </a:rPr>
              <a:t>12) 85 + ___ = 100</a:t>
            </a:r>
            <a:endParaRPr sz="3200" b="0" i="0" u="none" strike="noStrike" cap="none">
              <a:solidFill>
                <a:srgbClr val="0070C0"/>
              </a:solidFill>
              <a:latin typeface="Calibri"/>
              <a:ea typeface="Calibri"/>
              <a:cs typeface="Calibri"/>
              <a:sym typeface="Calibri"/>
            </a:endParaRPr>
          </a:p>
          <a:p>
            <a:pPr marL="0" marR="0" lvl="0" indent="0" algn="l" rtl="0">
              <a:spcBef>
                <a:spcPts val="640"/>
              </a:spcBef>
              <a:spcAft>
                <a:spcPts val="0"/>
              </a:spcAft>
              <a:buClr>
                <a:srgbClr val="0070C0"/>
              </a:buClr>
              <a:buSzPts val="3200"/>
              <a:buFont typeface="Arial"/>
              <a:buNone/>
            </a:pPr>
            <a:r>
              <a:rPr lang="en-US" sz="3200" b="0" i="0" u="none" strike="noStrike" cap="none">
                <a:solidFill>
                  <a:srgbClr val="0070C0"/>
                </a:solidFill>
                <a:latin typeface="Calibri"/>
                <a:ea typeface="Calibri"/>
                <a:cs typeface="Calibri"/>
                <a:sym typeface="Calibri"/>
              </a:rPr>
              <a:t>13) 15 + ___ = 100</a:t>
            </a:r>
            <a:endParaRPr sz="3200" b="0" i="0" u="none" strike="noStrike" cap="none">
              <a:solidFill>
                <a:srgbClr val="0070C0"/>
              </a:solidFill>
              <a:latin typeface="Calibri"/>
              <a:ea typeface="Calibri"/>
              <a:cs typeface="Calibri"/>
              <a:sym typeface="Calibri"/>
            </a:endParaRPr>
          </a:p>
          <a:p>
            <a:pPr marL="0" marR="0" lvl="0" indent="0" algn="l" rtl="0">
              <a:spcBef>
                <a:spcPts val="640"/>
              </a:spcBef>
              <a:spcAft>
                <a:spcPts val="0"/>
              </a:spcAft>
              <a:buClr>
                <a:srgbClr val="0070C0"/>
              </a:buClr>
              <a:buSzPts val="3200"/>
              <a:buFont typeface="Arial"/>
              <a:buNone/>
            </a:pPr>
            <a:r>
              <a:rPr lang="en-US" sz="3200" b="0" i="0" u="none" strike="noStrike" cap="none">
                <a:solidFill>
                  <a:srgbClr val="0070C0"/>
                </a:solidFill>
                <a:latin typeface="Calibri"/>
                <a:ea typeface="Calibri"/>
                <a:cs typeface="Calibri"/>
                <a:sym typeface="Calibri"/>
              </a:rPr>
              <a:t>14) 55 + ___ = 100</a:t>
            </a:r>
            <a:endParaRPr sz="3200" b="0" i="0" u="none" strike="noStrike" cap="none">
              <a:solidFill>
                <a:srgbClr val="0070C0"/>
              </a:solidFill>
              <a:latin typeface="Calibri"/>
              <a:ea typeface="Calibri"/>
              <a:cs typeface="Calibri"/>
              <a:sym typeface="Calibri"/>
            </a:endParaRPr>
          </a:p>
          <a:p>
            <a:pPr marL="0" marR="0" lvl="0" indent="0" algn="l" rtl="0">
              <a:spcBef>
                <a:spcPts val="640"/>
              </a:spcBef>
              <a:spcAft>
                <a:spcPts val="0"/>
              </a:spcAft>
              <a:buClr>
                <a:srgbClr val="0070C0"/>
              </a:buClr>
              <a:buSzPts val="3200"/>
              <a:buFont typeface="Arial"/>
              <a:buNone/>
            </a:pPr>
            <a:r>
              <a:rPr lang="en-US" sz="3200" b="0" i="0" u="none" strike="noStrike" cap="none">
                <a:solidFill>
                  <a:srgbClr val="0070C0"/>
                </a:solidFill>
                <a:latin typeface="Calibri"/>
                <a:ea typeface="Calibri"/>
                <a:cs typeface="Calibri"/>
                <a:sym typeface="Calibri"/>
              </a:rPr>
              <a:t>15) 95 + ___ = 100</a:t>
            </a:r>
            <a:endParaRPr sz="3200" b="0" i="0" u="none" strike="noStrike" cap="none">
              <a:solidFill>
                <a:srgbClr val="0070C0"/>
              </a:solidFill>
              <a:latin typeface="Calibri"/>
              <a:ea typeface="Calibri"/>
              <a:cs typeface="Calibri"/>
              <a:sym typeface="Calibri"/>
            </a:endParaRPr>
          </a:p>
          <a:p>
            <a:pPr marL="0" marR="0" lvl="0" indent="0" algn="l" rtl="0">
              <a:spcBef>
                <a:spcPts val="640"/>
              </a:spcBef>
              <a:spcAft>
                <a:spcPts val="0"/>
              </a:spcAft>
              <a:buClr>
                <a:srgbClr val="0070C0"/>
              </a:buClr>
              <a:buSzPts val="3200"/>
              <a:buFont typeface="Arial"/>
              <a:buNone/>
            </a:pPr>
            <a:r>
              <a:rPr lang="en-US" sz="3200" b="0" i="0" u="none" strike="noStrike" cap="none">
                <a:solidFill>
                  <a:srgbClr val="0070C0"/>
                </a:solidFill>
                <a:latin typeface="Calibri"/>
                <a:ea typeface="Calibri"/>
                <a:cs typeface="Calibri"/>
                <a:sym typeface="Calibri"/>
              </a:rPr>
              <a:t>16) 45 + ___ = 100</a:t>
            </a:r>
            <a:endParaRPr sz="3200" b="0" i="0" u="none" strike="noStrike" cap="none">
              <a:solidFill>
                <a:srgbClr val="0070C0"/>
              </a:solidFill>
              <a:latin typeface="Calibri"/>
              <a:ea typeface="Calibri"/>
              <a:cs typeface="Calibri"/>
              <a:sym typeface="Calibri"/>
            </a:endParaRPr>
          </a:p>
          <a:p>
            <a:pPr marL="514350" marR="0" lvl="0" indent="-311150" algn="l" rtl="0">
              <a:spcBef>
                <a:spcPts val="640"/>
              </a:spcBef>
              <a:spcAft>
                <a:spcPts val="0"/>
              </a:spcAft>
              <a:buClr>
                <a:schemeClr val="dk1"/>
              </a:buClr>
              <a:buSzPts val="3200"/>
              <a:buFont typeface="Arial"/>
              <a:buNone/>
            </a:pPr>
            <a:endParaRPr sz="3200" b="0" i="0" u="sng" strike="noStrike" cap="none">
              <a:solidFill>
                <a:srgbClr val="FF0000"/>
              </a:solidFill>
              <a:latin typeface="Calibri"/>
              <a:ea typeface="Calibri"/>
              <a:cs typeface="Calibri"/>
              <a:sym typeface="Calibri"/>
            </a:endParaRPr>
          </a:p>
          <a:p>
            <a:pPr marL="514350" marR="0" lvl="0" indent="-311150" algn="l" rtl="0">
              <a:spcBef>
                <a:spcPts val="640"/>
              </a:spcBef>
              <a:spcAft>
                <a:spcPts val="0"/>
              </a:spcAft>
              <a:buClr>
                <a:schemeClr val="dk1"/>
              </a:buClr>
              <a:buSzPts val="3200"/>
              <a:buFont typeface="Arial"/>
              <a:buNone/>
            </a:pPr>
            <a:endParaRPr sz="3200" b="0" i="0" u="none" strike="noStrike" cap="none">
              <a:solidFill>
                <a:srgbClr val="FF0000"/>
              </a:solidFill>
              <a:latin typeface="Calibri"/>
              <a:ea typeface="Calibri"/>
              <a:cs typeface="Calibri"/>
              <a:sym typeface="Calibri"/>
            </a:endParaRPr>
          </a:p>
          <a:p>
            <a:pPr marL="514350" marR="0" lvl="0" indent="-311150" algn="l" rtl="0">
              <a:spcBef>
                <a:spcPts val="640"/>
              </a:spcBef>
              <a:spcAft>
                <a:spcPts val="0"/>
              </a:spcAft>
              <a:buClr>
                <a:schemeClr val="dk1"/>
              </a:buClr>
              <a:buSzPts val="3200"/>
              <a:buFont typeface="Arial"/>
              <a:buNone/>
            </a:pPr>
            <a:endParaRPr sz="3200" b="0" i="0" u="none" strike="noStrike" cap="none">
              <a:solidFill>
                <a:srgbClr val="FF0000"/>
              </a:solidFill>
              <a:latin typeface="Calibri"/>
              <a:ea typeface="Calibri"/>
              <a:cs typeface="Calibri"/>
              <a:sym typeface="Calibri"/>
            </a:endParaRPr>
          </a:p>
          <a:p>
            <a:pPr marL="514350" marR="0" lvl="0" indent="-311150" algn="l" rtl="0">
              <a:spcBef>
                <a:spcPts val="640"/>
              </a:spcBef>
              <a:spcAft>
                <a:spcPts val="0"/>
              </a:spcAft>
              <a:buClr>
                <a:schemeClr val="dk1"/>
              </a:buClr>
              <a:buSzPts val="3200"/>
              <a:buFont typeface="Calibri"/>
              <a:buNone/>
            </a:pPr>
            <a:endParaRPr sz="3200" b="0" i="0" u="none" strike="noStrike" cap="none">
              <a:solidFill>
                <a:srgbClr val="FF0000"/>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5"/>
          <p:cNvSpPr txBox="1">
            <a:spLocks noGrp="1"/>
          </p:cNvSpPr>
          <p:nvPr>
            <p:ph type="title"/>
          </p:nvPr>
        </p:nvSpPr>
        <p:spPr>
          <a:xfrm>
            <a:off x="457200" y="274638"/>
            <a:ext cx="8686800" cy="159861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Calibri"/>
              <a:buNone/>
            </a:pPr>
            <a:r>
              <a:rPr lang="en-US" sz="3959" b="1" u="sng"/>
              <a:t>Phonics</a:t>
            </a:r>
            <a:br>
              <a:rPr lang="en-US" sz="3959" b="1" u="sng"/>
            </a:br>
            <a:r>
              <a:rPr lang="en-US" sz="3240"/>
              <a:t>Spend a little time on each of the activities below.  </a:t>
            </a:r>
            <a:br>
              <a:rPr lang="en-US" sz="3959"/>
            </a:br>
            <a:endParaRPr sz="3959"/>
          </a:p>
        </p:txBody>
      </p:sp>
      <p:sp>
        <p:nvSpPr>
          <p:cNvPr id="97" name="Google Shape;97;p15"/>
          <p:cNvSpPr txBox="1">
            <a:spLocks noGrp="1"/>
          </p:cNvSpPr>
          <p:nvPr>
            <p:ph type="body" idx="1"/>
          </p:nvPr>
        </p:nvSpPr>
        <p:spPr>
          <a:xfrm>
            <a:off x="346075" y="1663700"/>
            <a:ext cx="8559800" cy="47974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F0000"/>
              </a:buClr>
              <a:buSzPts val="3200"/>
              <a:buNone/>
            </a:pPr>
            <a:r>
              <a:rPr lang="en-US" u="sng">
                <a:solidFill>
                  <a:srgbClr val="FF0000"/>
                </a:solidFill>
              </a:rPr>
              <a:t>Lexia</a:t>
            </a:r>
            <a:r>
              <a:rPr lang="en-US"/>
              <a:t> – Don’t forget to log on to this regularly, if you have a log-in.  </a:t>
            </a:r>
            <a:endParaRPr/>
          </a:p>
          <a:p>
            <a:pPr marL="0" lvl="0" indent="0" algn="l" rtl="0">
              <a:lnSpc>
                <a:spcPct val="90000"/>
              </a:lnSpc>
              <a:spcBef>
                <a:spcPts val="240"/>
              </a:spcBef>
              <a:spcAft>
                <a:spcPts val="0"/>
              </a:spcAft>
              <a:buClr>
                <a:schemeClr val="dk1"/>
              </a:buClr>
              <a:buSzPts val="1200"/>
              <a:buNone/>
            </a:pPr>
            <a:endParaRPr sz="1200"/>
          </a:p>
          <a:p>
            <a:pPr marL="0" lvl="0" indent="0" algn="l" rtl="0">
              <a:lnSpc>
                <a:spcPct val="90000"/>
              </a:lnSpc>
              <a:spcBef>
                <a:spcPts val="640"/>
              </a:spcBef>
              <a:spcAft>
                <a:spcPts val="0"/>
              </a:spcAft>
              <a:buClr>
                <a:srgbClr val="FF0000"/>
              </a:buClr>
              <a:buSzPts val="3200"/>
              <a:buNone/>
            </a:pPr>
            <a:r>
              <a:rPr lang="en-US" u="sng">
                <a:solidFill>
                  <a:srgbClr val="FF0000"/>
                </a:solidFill>
              </a:rPr>
              <a:t>Phonics</a:t>
            </a:r>
            <a:r>
              <a:rPr lang="en-US"/>
              <a:t> – Practise the games on phonicsplay website.  </a:t>
            </a:r>
            <a:endParaRPr/>
          </a:p>
          <a:p>
            <a:pPr marL="0" lvl="0" indent="0" algn="l" rtl="0">
              <a:lnSpc>
                <a:spcPct val="90000"/>
              </a:lnSpc>
              <a:spcBef>
                <a:spcPts val="240"/>
              </a:spcBef>
              <a:spcAft>
                <a:spcPts val="0"/>
              </a:spcAft>
              <a:buClr>
                <a:schemeClr val="dk1"/>
              </a:buClr>
              <a:buSzPts val="1200"/>
              <a:buNone/>
            </a:pPr>
            <a:endParaRPr sz="1200"/>
          </a:p>
          <a:p>
            <a:pPr marL="0" lvl="0" indent="0" algn="l" rtl="0">
              <a:lnSpc>
                <a:spcPct val="90000"/>
              </a:lnSpc>
              <a:spcBef>
                <a:spcPts val="640"/>
              </a:spcBef>
              <a:spcAft>
                <a:spcPts val="0"/>
              </a:spcAft>
              <a:buClr>
                <a:srgbClr val="FF0000"/>
              </a:buClr>
              <a:buSzPts val="3200"/>
              <a:buNone/>
            </a:pPr>
            <a:r>
              <a:rPr lang="en-US" u="sng">
                <a:solidFill>
                  <a:srgbClr val="FF0000"/>
                </a:solidFill>
              </a:rPr>
              <a:t>Spelling Practise </a:t>
            </a:r>
            <a:r>
              <a:rPr lang="en-US"/>
              <a:t> - Look, cover, write, check</a:t>
            </a:r>
            <a:endParaRPr>
              <a:solidFill>
                <a:srgbClr val="FF0000"/>
              </a:solidFill>
            </a:endParaRPr>
          </a:p>
          <a:p>
            <a:pPr marL="0" lvl="0" indent="0" algn="l" rtl="0">
              <a:lnSpc>
                <a:spcPct val="90000"/>
              </a:lnSpc>
              <a:spcBef>
                <a:spcPts val="260"/>
              </a:spcBef>
              <a:spcAft>
                <a:spcPts val="0"/>
              </a:spcAft>
              <a:buClr>
                <a:schemeClr val="dk1"/>
              </a:buClr>
              <a:buSzPts val="1300"/>
              <a:buNone/>
            </a:pPr>
            <a:endParaRPr sz="1300"/>
          </a:p>
          <a:p>
            <a:pPr marL="0" lvl="0" indent="0" algn="l" rtl="0">
              <a:lnSpc>
                <a:spcPct val="90000"/>
              </a:lnSpc>
              <a:spcBef>
                <a:spcPts val="640"/>
              </a:spcBef>
              <a:spcAft>
                <a:spcPts val="0"/>
              </a:spcAft>
              <a:buClr>
                <a:srgbClr val="FF0000"/>
              </a:buClr>
              <a:buSzPts val="3200"/>
              <a:buNone/>
            </a:pPr>
            <a:r>
              <a:rPr lang="en-US" u="sng">
                <a:solidFill>
                  <a:srgbClr val="FF0000"/>
                </a:solidFill>
              </a:rPr>
              <a:t>HF words –</a:t>
            </a:r>
            <a:r>
              <a:rPr lang="en-US"/>
              <a:t>:</a:t>
            </a:r>
            <a:endParaRPr/>
          </a:p>
          <a:p>
            <a:pPr marL="0" lvl="0" indent="0" algn="l" rtl="0">
              <a:lnSpc>
                <a:spcPct val="90000"/>
              </a:lnSpc>
              <a:spcBef>
                <a:spcPts val="640"/>
              </a:spcBef>
              <a:spcAft>
                <a:spcPts val="0"/>
              </a:spcAft>
              <a:buClr>
                <a:schemeClr val="dk1"/>
              </a:buClr>
              <a:buSzPts val="3200"/>
              <a:buNone/>
            </a:pPr>
            <a:r>
              <a:rPr lang="en-US"/>
              <a:t> </a:t>
            </a:r>
            <a:r>
              <a:rPr lang="en-US" sz="2400" u="sng">
                <a:solidFill>
                  <a:schemeClr val="hlink"/>
                </a:solidFill>
                <a:hlinkClick r:id="rId3"/>
              </a:rPr>
              <a:t>https://www.ictgames.com/littleBirdSpelling/</a:t>
            </a:r>
            <a:endParaRPr sz="2400"/>
          </a:p>
          <a:p>
            <a:pPr marL="0" lvl="0" indent="0" algn="l" rtl="0">
              <a:lnSpc>
                <a:spcPct val="90000"/>
              </a:lnSpc>
              <a:spcBef>
                <a:spcPts val="640"/>
              </a:spcBef>
              <a:spcAft>
                <a:spcPts val="0"/>
              </a:spcAft>
              <a:buClr>
                <a:schemeClr val="dk1"/>
              </a:buClr>
              <a:buSzPts val="3200"/>
              <a:buNone/>
            </a:pPr>
            <a:r>
              <a:rPr lang="en-US"/>
              <a:t>                                               </a:t>
            </a:r>
            <a:endParaRPr/>
          </a:p>
          <a:p>
            <a:pPr marL="0" lvl="0" indent="0" algn="l" rtl="0">
              <a:lnSpc>
                <a:spcPct val="90000"/>
              </a:lnSpc>
              <a:spcBef>
                <a:spcPts val="640"/>
              </a:spcBef>
              <a:spcAft>
                <a:spcPts val="0"/>
              </a:spcAft>
              <a:buClr>
                <a:schemeClr val="dk1"/>
              </a:buClr>
              <a:buSzPts val="3200"/>
              <a:buNone/>
            </a:pPr>
            <a:endParaRPr u="sng">
              <a:solidFill>
                <a:srgbClr val="FF0000"/>
              </a:solidFill>
            </a:endParaRPr>
          </a:p>
        </p:txBody>
      </p:sp>
      <p:sp>
        <p:nvSpPr>
          <p:cNvPr id="98" name="Google Shape;98;p15"/>
          <p:cNvSpPr/>
          <p:nvPr/>
        </p:nvSpPr>
        <p:spPr>
          <a:xfrm>
            <a:off x="6691015" y="5545260"/>
            <a:ext cx="2325985" cy="1217490"/>
          </a:xfrm>
          <a:prstGeom prst="wedgeEllipseCallout">
            <a:avLst>
              <a:gd name="adj1" fmla="val -61220"/>
              <a:gd name="adj2" fmla="val -12032"/>
            </a:avLst>
          </a:prstGeom>
          <a:gradFill>
            <a:gsLst>
              <a:gs pos="0">
                <a:srgbClr val="3E7FCD"/>
              </a:gs>
              <a:gs pos="100000">
                <a:srgbClr val="96C0FF"/>
              </a:gs>
            </a:gsLst>
            <a:lin ang="16200000" scaled="0"/>
          </a:gradFill>
          <a:ln w="9525" cap="flat" cmpd="sng">
            <a:solidFill>
              <a:srgbClr val="4A7DBA"/>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Calibri"/>
                <a:ea typeface="Calibri"/>
                <a:cs typeface="Calibri"/>
                <a:sym typeface="Calibri"/>
              </a:rPr>
              <a:t>Choose the Year 1 list if Year 2 words are too tricky.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6"/>
          <p:cNvSpPr txBox="1">
            <a:spLocks noGrp="1"/>
          </p:cNvSpPr>
          <p:nvPr>
            <p:ph type="title"/>
          </p:nvPr>
        </p:nvSpPr>
        <p:spPr>
          <a:xfrm>
            <a:off x="457200" y="274637"/>
            <a:ext cx="8229600" cy="70593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FF"/>
              </a:buClr>
              <a:buSzPts val="3959"/>
              <a:buFont typeface="Calibri"/>
              <a:buNone/>
            </a:pPr>
            <a:r>
              <a:rPr lang="en-US" sz="3959" b="1" u="sng">
                <a:solidFill>
                  <a:srgbClr val="0000FF"/>
                </a:solidFill>
              </a:rPr>
              <a:t>English on Purple Mash</a:t>
            </a:r>
            <a:endParaRPr/>
          </a:p>
        </p:txBody>
      </p:sp>
      <p:sp>
        <p:nvSpPr>
          <p:cNvPr id="104" name="Google Shape;104;p16"/>
          <p:cNvSpPr txBox="1"/>
          <p:nvPr/>
        </p:nvSpPr>
        <p:spPr>
          <a:xfrm>
            <a:off x="246062" y="987902"/>
            <a:ext cx="8651875" cy="600164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200" b="0" i="0" u="none" strike="noStrike" cap="none">
                <a:solidFill>
                  <a:schemeClr val="dk1"/>
                </a:solidFill>
                <a:latin typeface="Comic Sans MS"/>
                <a:ea typeface="Comic Sans MS"/>
                <a:cs typeface="Comic Sans MS"/>
                <a:sym typeface="Comic Sans MS"/>
              </a:rPr>
              <a:t>I hope you really enjoyed the first chapter of ‘Anna and the Third Leaf’. Well done to everyone who answered the questions and completed the activities.</a:t>
            </a:r>
            <a:endParaRPr sz="32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32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US" sz="3200">
                <a:solidFill>
                  <a:schemeClr val="dk1"/>
                </a:solidFill>
                <a:latin typeface="Comic Sans MS"/>
                <a:ea typeface="Comic Sans MS"/>
                <a:cs typeface="Comic Sans MS"/>
                <a:sym typeface="Comic Sans MS"/>
              </a:rPr>
              <a:t>Today, when you are ready log on to Purple Mash and look in your 2dos you will see Chapter 2 and activities linked to it.</a:t>
            </a:r>
            <a:endParaRPr/>
          </a:p>
          <a:p>
            <a:pPr marL="0" marR="0" lvl="0" indent="0" algn="l" rtl="0">
              <a:spcBef>
                <a:spcPts val="0"/>
              </a:spcBef>
              <a:spcAft>
                <a:spcPts val="0"/>
              </a:spcAft>
              <a:buNone/>
            </a:pPr>
            <a:endParaRPr sz="32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US" sz="3200">
                <a:solidFill>
                  <a:schemeClr val="dk1"/>
                </a:solidFill>
                <a:latin typeface="Comic Sans MS"/>
                <a:ea typeface="Comic Sans MS"/>
                <a:cs typeface="Comic Sans MS"/>
                <a:sym typeface="Comic Sans MS"/>
              </a:rPr>
              <a:t>Happy Reading! I look forward to seeing your work on Purple Mash!</a:t>
            </a:r>
            <a:endParaRPr sz="32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3200">
              <a:solidFill>
                <a:schemeClr val="dk1"/>
              </a:solidFill>
              <a:latin typeface="Comic Sans MS"/>
              <a:ea typeface="Comic Sans MS"/>
              <a:cs typeface="Comic Sans MS"/>
              <a:sym typeface="Comic Sans M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3FF"/>
        </a:solidFill>
        <a:effectLst/>
      </p:bgPr>
    </p:bg>
    <p:spTree>
      <p:nvGrpSpPr>
        <p:cNvPr id="1" name="Shape 108"/>
        <p:cNvGrpSpPr/>
        <p:nvPr/>
      </p:nvGrpSpPr>
      <p:grpSpPr>
        <a:xfrm>
          <a:off x="0" y="0"/>
          <a:ext cx="0" cy="0"/>
          <a:chOff x="0" y="0"/>
          <a:chExt cx="0" cy="0"/>
        </a:xfrm>
      </p:grpSpPr>
      <p:sp>
        <p:nvSpPr>
          <p:cNvPr id="109" name="Google Shape;109;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US" b="1" u="sng"/>
              <a:t>Wake up shake up!</a:t>
            </a:r>
            <a:endParaRPr/>
          </a:p>
        </p:txBody>
      </p:sp>
      <p:sp>
        <p:nvSpPr>
          <p:cNvPr id="110" name="Google Shape;110;p1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960"/>
              <a:buNone/>
            </a:pPr>
            <a:r>
              <a:rPr lang="en-US" sz="2960"/>
              <a:t>Here is a link to our wake-up shake up song on youtube.  </a:t>
            </a:r>
            <a:endParaRPr/>
          </a:p>
          <a:p>
            <a:pPr marL="0" lvl="0" indent="0" algn="l" rtl="0">
              <a:lnSpc>
                <a:spcPct val="90000"/>
              </a:lnSpc>
              <a:spcBef>
                <a:spcPts val="592"/>
              </a:spcBef>
              <a:spcAft>
                <a:spcPts val="0"/>
              </a:spcAft>
              <a:buClr>
                <a:schemeClr val="dk1"/>
              </a:buClr>
              <a:buSzPts val="2960"/>
              <a:buNone/>
            </a:pPr>
            <a:endParaRPr sz="2960"/>
          </a:p>
          <a:p>
            <a:pPr marL="0" lvl="0" indent="0" algn="ctr" rtl="0">
              <a:lnSpc>
                <a:spcPct val="90000"/>
              </a:lnSpc>
              <a:spcBef>
                <a:spcPts val="592"/>
              </a:spcBef>
              <a:spcAft>
                <a:spcPts val="0"/>
              </a:spcAft>
              <a:buClr>
                <a:schemeClr val="dk1"/>
              </a:buClr>
              <a:buSzPts val="2960"/>
              <a:buNone/>
            </a:pPr>
            <a:r>
              <a:rPr lang="en-US" sz="2960" u="sng">
                <a:solidFill>
                  <a:schemeClr val="hlink"/>
                </a:solidFill>
                <a:hlinkClick r:id="rId3"/>
              </a:rPr>
              <a:t>https://www.youtube.com/watch?v=KSbwHzlcgs8</a:t>
            </a:r>
            <a:endParaRPr sz="2960"/>
          </a:p>
          <a:p>
            <a:pPr marL="0" lvl="0" indent="0" algn="ctr" rtl="0">
              <a:lnSpc>
                <a:spcPct val="90000"/>
              </a:lnSpc>
              <a:spcBef>
                <a:spcPts val="592"/>
              </a:spcBef>
              <a:spcAft>
                <a:spcPts val="0"/>
              </a:spcAft>
              <a:buClr>
                <a:schemeClr val="dk1"/>
              </a:buClr>
              <a:buSzPts val="2960"/>
              <a:buNone/>
            </a:pPr>
            <a:endParaRPr sz="2960"/>
          </a:p>
          <a:p>
            <a:pPr marL="0" lvl="0" indent="0" algn="l" rtl="0">
              <a:lnSpc>
                <a:spcPct val="90000"/>
              </a:lnSpc>
              <a:spcBef>
                <a:spcPts val="592"/>
              </a:spcBef>
              <a:spcAft>
                <a:spcPts val="0"/>
              </a:spcAft>
              <a:buClr>
                <a:schemeClr val="dk1"/>
              </a:buClr>
              <a:buSzPts val="2960"/>
              <a:buNone/>
            </a:pPr>
            <a:endParaRPr sz="2960"/>
          </a:p>
          <a:p>
            <a:pPr marL="0" lvl="0" indent="0" algn="l" rtl="0">
              <a:lnSpc>
                <a:spcPct val="90000"/>
              </a:lnSpc>
              <a:spcBef>
                <a:spcPts val="592"/>
              </a:spcBef>
              <a:spcAft>
                <a:spcPts val="0"/>
              </a:spcAft>
              <a:buClr>
                <a:schemeClr val="dk1"/>
              </a:buClr>
              <a:buSzPts val="2960"/>
              <a:buNone/>
            </a:pPr>
            <a:r>
              <a:rPr lang="en-US" sz="2960"/>
              <a:t>Why don’t you do our wakeup-shakeup routine to give yourself some energy and get both sides of your brain working well.  </a:t>
            </a:r>
            <a:endParaRPr/>
          </a:p>
          <a:p>
            <a:pPr marL="0" lvl="0" indent="0" algn="l" rtl="0">
              <a:lnSpc>
                <a:spcPct val="90000"/>
              </a:lnSpc>
              <a:spcBef>
                <a:spcPts val="592"/>
              </a:spcBef>
              <a:spcAft>
                <a:spcPts val="0"/>
              </a:spcAft>
              <a:buClr>
                <a:schemeClr val="dk1"/>
              </a:buClr>
              <a:buSzPts val="2960"/>
              <a:buNone/>
            </a:pPr>
            <a:endParaRPr sz="2960"/>
          </a:p>
          <a:p>
            <a:pPr marL="0" lvl="0" indent="0" algn="l" rtl="0">
              <a:lnSpc>
                <a:spcPct val="90000"/>
              </a:lnSpc>
              <a:spcBef>
                <a:spcPts val="592"/>
              </a:spcBef>
              <a:spcAft>
                <a:spcPts val="0"/>
              </a:spcAft>
              <a:buClr>
                <a:schemeClr val="dk1"/>
              </a:buClr>
              <a:buSzPts val="2960"/>
              <a:buNone/>
            </a:pPr>
            <a:endParaRPr sz="2960"/>
          </a:p>
          <a:p>
            <a:pPr marL="0" lvl="0" indent="0" algn="l" rtl="0">
              <a:lnSpc>
                <a:spcPct val="90000"/>
              </a:lnSpc>
              <a:spcBef>
                <a:spcPts val="592"/>
              </a:spcBef>
              <a:spcAft>
                <a:spcPts val="0"/>
              </a:spcAft>
              <a:buClr>
                <a:schemeClr val="dk1"/>
              </a:buClr>
              <a:buSzPts val="2960"/>
              <a:buNone/>
            </a:pPr>
            <a:endParaRPr sz="296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Shape 114"/>
        <p:cNvGrpSpPr/>
        <p:nvPr/>
      </p:nvGrpSpPr>
      <p:grpSpPr>
        <a:xfrm>
          <a:off x="0" y="0"/>
          <a:ext cx="0" cy="0"/>
          <a:chOff x="0" y="0"/>
          <a:chExt cx="0" cy="0"/>
        </a:xfrm>
      </p:grpSpPr>
      <p:sp>
        <p:nvSpPr>
          <p:cNvPr id="115" name="Google Shape;115;p18"/>
          <p:cNvSpPr txBox="1">
            <a:spLocks noGrp="1"/>
          </p:cNvSpPr>
          <p:nvPr>
            <p:ph type="title"/>
          </p:nvPr>
        </p:nvSpPr>
        <p:spPr>
          <a:xfrm>
            <a:off x="457200" y="1459933"/>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FF00"/>
              </a:buClr>
              <a:buSzPts val="3959"/>
              <a:buFont typeface="Calibri"/>
              <a:buNone/>
            </a:pPr>
            <a:r>
              <a:rPr lang="en-US" sz="3959">
                <a:solidFill>
                  <a:srgbClr val="FFFF00"/>
                </a:solidFill>
              </a:rPr>
              <a:t>Click the following link for the teaching video for </a:t>
            </a:r>
            <a:r>
              <a:rPr lang="en-US" sz="3959" i="1">
                <a:solidFill>
                  <a:srgbClr val="FFFF00"/>
                </a:solidFill>
              </a:rPr>
              <a:t>two-step money problems.</a:t>
            </a:r>
            <a:endParaRPr sz="3959" u="sng">
              <a:solidFill>
                <a:srgbClr val="FFFF00"/>
              </a:solidFill>
            </a:endParaRPr>
          </a:p>
        </p:txBody>
      </p:sp>
      <p:sp>
        <p:nvSpPr>
          <p:cNvPr id="116" name="Google Shape;116;p18"/>
          <p:cNvSpPr txBox="1">
            <a:spLocks noGrp="1"/>
          </p:cNvSpPr>
          <p:nvPr>
            <p:ph type="body" idx="1"/>
          </p:nvPr>
        </p:nvSpPr>
        <p:spPr>
          <a:xfrm>
            <a:off x="1789207" y="3211115"/>
            <a:ext cx="5939534" cy="145124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3200"/>
              <a:buNone/>
            </a:pPr>
            <a:r>
              <a:rPr lang="en-US"/>
              <a:t>https://vimeo.com/479817217</a:t>
            </a:r>
            <a:endParaRPr/>
          </a:p>
        </p:txBody>
      </p:sp>
      <p:sp>
        <p:nvSpPr>
          <p:cNvPr id="117" name="Google Shape;117;p18"/>
          <p:cNvSpPr txBox="1"/>
          <p:nvPr/>
        </p:nvSpPr>
        <p:spPr>
          <a:xfrm>
            <a:off x="82550" y="5568530"/>
            <a:ext cx="8938566" cy="46166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a:solidFill>
                  <a:srgbClr val="FFFF00"/>
                </a:solidFill>
                <a:latin typeface="Comic Sans MS"/>
                <a:ea typeface="Comic Sans MS"/>
                <a:cs typeface="Comic Sans MS"/>
                <a:sym typeface="Comic Sans MS"/>
              </a:rPr>
              <a:t>Now complete the attached worksheets for Monday.</a:t>
            </a:r>
            <a:endParaRPr sz="2400">
              <a:solidFill>
                <a:srgbClr val="FFFF00"/>
              </a:solidFill>
              <a:latin typeface="Comic Sans MS"/>
              <a:ea typeface="Comic Sans MS"/>
              <a:cs typeface="Comic Sans MS"/>
              <a:sym typeface="Comic Sans MS"/>
            </a:endParaRPr>
          </a:p>
        </p:txBody>
      </p:sp>
      <p:sp>
        <p:nvSpPr>
          <p:cNvPr id="118" name="Google Shape;118;p18"/>
          <p:cNvSpPr txBox="1"/>
          <p:nvPr/>
        </p:nvSpPr>
        <p:spPr>
          <a:xfrm>
            <a:off x="1789207" y="225051"/>
            <a:ext cx="5636120" cy="941937"/>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FF0000"/>
              </a:buClr>
              <a:buSzPts val="6000"/>
              <a:buFont typeface="Comic Sans MS"/>
              <a:buNone/>
            </a:pPr>
            <a:r>
              <a:rPr lang="en-US" sz="6000" b="1" u="sng">
                <a:solidFill>
                  <a:srgbClr val="FF0000"/>
                </a:solidFill>
                <a:latin typeface="Comic Sans MS"/>
                <a:ea typeface="Comic Sans MS"/>
                <a:cs typeface="Comic Sans MS"/>
                <a:sym typeface="Comic Sans MS"/>
              </a:rPr>
              <a:t>Maths!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Shape 122"/>
        <p:cNvGrpSpPr/>
        <p:nvPr/>
      </p:nvGrpSpPr>
      <p:grpSpPr>
        <a:xfrm>
          <a:off x="0" y="0"/>
          <a:ext cx="0" cy="0"/>
          <a:chOff x="0" y="0"/>
          <a:chExt cx="0" cy="0"/>
        </a:xfrm>
      </p:grpSpPr>
      <p:sp>
        <p:nvSpPr>
          <p:cNvPr id="123" name="Google Shape;123;p19"/>
          <p:cNvSpPr txBox="1">
            <a:spLocks noGrp="1"/>
          </p:cNvSpPr>
          <p:nvPr>
            <p:ph type="title"/>
          </p:nvPr>
        </p:nvSpPr>
        <p:spPr>
          <a:xfrm>
            <a:off x="0" y="1"/>
            <a:ext cx="9144000" cy="990091"/>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Calibri"/>
              <a:buNone/>
            </a:pPr>
            <a:r>
              <a:rPr lang="en-US" sz="3959" u="sng"/>
              <a:t>Challenge Questions</a:t>
            </a:r>
            <a:br>
              <a:rPr lang="en-US" sz="3959" u="sng"/>
            </a:br>
            <a:r>
              <a:rPr lang="en-US" sz="1800"/>
              <a:t>Only complete these if you want a further challenge from the lesson you have already done.   </a:t>
            </a:r>
            <a:endParaRPr sz="3959"/>
          </a:p>
        </p:txBody>
      </p:sp>
      <p:pic>
        <p:nvPicPr>
          <p:cNvPr id="124" name="Google Shape;124;p19"/>
          <p:cNvPicPr preferRelativeResize="0"/>
          <p:nvPr/>
        </p:nvPicPr>
        <p:blipFill>
          <a:blip r:embed="rId3">
            <a:alphaModFix/>
          </a:blip>
          <a:stretch>
            <a:fillRect/>
          </a:stretch>
        </p:blipFill>
        <p:spPr>
          <a:xfrm>
            <a:off x="152400" y="1142492"/>
            <a:ext cx="3923269" cy="5563107"/>
          </a:xfrm>
          <a:prstGeom prst="rect">
            <a:avLst/>
          </a:prstGeom>
          <a:noFill/>
          <a:ln>
            <a:noFill/>
          </a:ln>
        </p:spPr>
      </p:pic>
      <p:pic>
        <p:nvPicPr>
          <p:cNvPr id="125" name="Google Shape;125;p19"/>
          <p:cNvPicPr preferRelativeResize="0"/>
          <p:nvPr/>
        </p:nvPicPr>
        <p:blipFill>
          <a:blip r:embed="rId4">
            <a:alphaModFix/>
          </a:blip>
          <a:stretch>
            <a:fillRect/>
          </a:stretch>
        </p:blipFill>
        <p:spPr>
          <a:xfrm>
            <a:off x="4571994" y="1142492"/>
            <a:ext cx="4314825" cy="47529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Shape 129"/>
        <p:cNvGrpSpPr/>
        <p:nvPr/>
      </p:nvGrpSpPr>
      <p:grpSpPr>
        <a:xfrm>
          <a:off x="0" y="0"/>
          <a:ext cx="0" cy="0"/>
          <a:chOff x="0" y="0"/>
          <a:chExt cx="0" cy="0"/>
        </a:xfrm>
      </p:grpSpPr>
      <p:sp>
        <p:nvSpPr>
          <p:cNvPr id="130" name="Google Shape;130;p20"/>
          <p:cNvSpPr txBox="1">
            <a:spLocks noGrp="1"/>
          </p:cNvSpPr>
          <p:nvPr>
            <p:ph type="body" idx="1"/>
          </p:nvPr>
        </p:nvSpPr>
        <p:spPr>
          <a:xfrm>
            <a:off x="132706" y="878572"/>
            <a:ext cx="8686800" cy="45705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200"/>
              <a:buNone/>
            </a:pPr>
            <a:r>
              <a:rPr lang="en-US"/>
              <a:t>As we are unable to go to Church this year for our Christmas service, we are putting together a whole school ‘virtual’ service.</a:t>
            </a:r>
            <a:endParaRPr/>
          </a:p>
          <a:p>
            <a:pPr marL="0" lvl="0" indent="0" algn="l" rtl="0">
              <a:lnSpc>
                <a:spcPct val="90000"/>
              </a:lnSpc>
              <a:spcBef>
                <a:spcPts val="640"/>
              </a:spcBef>
              <a:spcAft>
                <a:spcPts val="0"/>
              </a:spcAft>
              <a:buClr>
                <a:schemeClr val="dk1"/>
              </a:buClr>
              <a:buSzPts val="3200"/>
              <a:buNone/>
            </a:pPr>
            <a:endParaRPr/>
          </a:p>
          <a:p>
            <a:pPr marL="0" lvl="0" indent="0" algn="l" rtl="0">
              <a:lnSpc>
                <a:spcPct val="90000"/>
              </a:lnSpc>
              <a:spcBef>
                <a:spcPts val="640"/>
              </a:spcBef>
              <a:spcAft>
                <a:spcPts val="0"/>
              </a:spcAft>
              <a:buClr>
                <a:schemeClr val="dk1"/>
              </a:buClr>
              <a:buSzPts val="3200"/>
              <a:buNone/>
            </a:pPr>
            <a:r>
              <a:rPr lang="en-US"/>
              <a:t>Even though, we are self isolating we can still take part! We are going to think about Christmas symbols. Today we will find out about Christmas symbols, tomorrow we will make our own and on Wednesday we’ll write a prayer to go with it.</a:t>
            </a:r>
            <a:endParaRPr/>
          </a:p>
          <a:p>
            <a:pPr marL="0" lvl="0" indent="0" algn="l" rtl="0">
              <a:lnSpc>
                <a:spcPct val="90000"/>
              </a:lnSpc>
              <a:spcBef>
                <a:spcPts val="640"/>
              </a:spcBef>
              <a:spcAft>
                <a:spcPts val="0"/>
              </a:spcAft>
              <a:buClr>
                <a:schemeClr val="dk1"/>
              </a:buClr>
              <a:buSzPts val="3200"/>
              <a:buNone/>
            </a:pPr>
            <a:endParaRPr/>
          </a:p>
          <a:p>
            <a:pPr marL="0" lvl="0" indent="0" algn="l" rtl="0">
              <a:lnSpc>
                <a:spcPct val="90000"/>
              </a:lnSpc>
              <a:spcBef>
                <a:spcPts val="640"/>
              </a:spcBef>
              <a:spcAft>
                <a:spcPts val="0"/>
              </a:spcAft>
              <a:buClr>
                <a:schemeClr val="dk1"/>
              </a:buClr>
              <a:buSzPts val="3200"/>
              <a:buNone/>
            </a:pPr>
            <a:r>
              <a:rPr lang="en-US"/>
              <a:t>Read the Christmas Symbols PPT and complete the activity.</a:t>
            </a:r>
            <a:endParaRPr/>
          </a:p>
        </p:txBody>
      </p:sp>
      <p:sp>
        <p:nvSpPr>
          <p:cNvPr id="131" name="Google Shape;131;p20"/>
          <p:cNvSpPr txBox="1">
            <a:spLocks noGrp="1"/>
          </p:cNvSpPr>
          <p:nvPr>
            <p:ph type="title"/>
          </p:nvPr>
        </p:nvSpPr>
        <p:spPr>
          <a:xfrm>
            <a:off x="457200" y="112117"/>
            <a:ext cx="8229600" cy="67786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Calibri"/>
              <a:buNone/>
            </a:pPr>
            <a:r>
              <a:rPr lang="en-US" sz="3959" b="1" u="sng"/>
              <a:t>Your Christmas Challenge!</a:t>
            </a:r>
            <a:endParaRPr sz="3959" b="1" u="sng"/>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135"/>
        <p:cNvGrpSpPr/>
        <p:nvPr/>
      </p:nvGrpSpPr>
      <p:grpSpPr>
        <a:xfrm>
          <a:off x="0" y="0"/>
          <a:ext cx="0" cy="0"/>
          <a:chOff x="0" y="0"/>
          <a:chExt cx="0" cy="0"/>
        </a:xfrm>
      </p:grpSpPr>
      <p:sp>
        <p:nvSpPr>
          <p:cNvPr id="136" name="Google Shape;136;p21"/>
          <p:cNvSpPr txBox="1">
            <a:spLocks noGrp="1"/>
          </p:cNvSpPr>
          <p:nvPr>
            <p:ph type="title"/>
          </p:nvPr>
        </p:nvSpPr>
        <p:spPr>
          <a:xfrm>
            <a:off x="457200" y="274638"/>
            <a:ext cx="8229600" cy="1143000"/>
          </a:xfrm>
          <a:prstGeom prst="rect">
            <a:avLst/>
          </a:prstGeom>
          <a:solidFill>
            <a:srgbClr val="6AA84F"/>
          </a:solidFill>
        </p:spPr>
        <p:txBody>
          <a:bodyPr spcFirstLastPara="1" wrap="square" lIns="91425" tIns="45700" rIns="91425" bIns="45700" anchor="ctr" anchorCtr="0">
            <a:noAutofit/>
          </a:bodyPr>
          <a:lstStyle/>
          <a:p>
            <a:pPr marL="0" lvl="0" indent="0" algn="ctr" rtl="0">
              <a:spcBef>
                <a:spcPts val="0"/>
              </a:spcBef>
              <a:spcAft>
                <a:spcPts val="0"/>
              </a:spcAft>
              <a:buNone/>
            </a:pPr>
            <a:r>
              <a:rPr lang="en-US"/>
              <a:t>Christmas is coming!</a:t>
            </a:r>
            <a:endParaRPr/>
          </a:p>
        </p:txBody>
      </p:sp>
      <p:sp>
        <p:nvSpPr>
          <p:cNvPr id="137" name="Google Shape;137;p21"/>
          <p:cNvSpPr txBox="1">
            <a:spLocks noGrp="1"/>
          </p:cNvSpPr>
          <p:nvPr>
            <p:ph type="body" idx="1"/>
          </p:nvPr>
        </p:nvSpPr>
        <p:spPr>
          <a:xfrm>
            <a:off x="457200" y="1600200"/>
            <a:ext cx="8229600" cy="4526100"/>
          </a:xfrm>
          <a:prstGeom prst="rect">
            <a:avLst/>
          </a:prstGeom>
          <a:solidFill>
            <a:srgbClr val="6AA84F"/>
          </a:solidFill>
        </p:spPr>
        <p:txBody>
          <a:bodyPr spcFirstLastPara="1" wrap="square" lIns="91425" tIns="45700" rIns="91425" bIns="45700" anchor="t" anchorCtr="0">
            <a:noAutofit/>
          </a:bodyPr>
          <a:lstStyle/>
          <a:p>
            <a:pPr marL="0" lvl="0" indent="0" algn="l" rtl="0">
              <a:spcBef>
                <a:spcPts val="360"/>
              </a:spcBef>
              <a:spcAft>
                <a:spcPts val="0"/>
              </a:spcAft>
              <a:buNone/>
            </a:pPr>
            <a:r>
              <a:rPr lang="en-US"/>
              <a:t>On Friday, you started to learn our carol. Keep on listening and practising.</a:t>
            </a:r>
            <a:endParaRPr/>
          </a:p>
          <a:p>
            <a:pPr marL="0" lvl="0" indent="0" algn="l" rtl="0">
              <a:lnSpc>
                <a:spcPct val="115000"/>
              </a:lnSpc>
              <a:spcBef>
                <a:spcPts val="800"/>
              </a:spcBef>
              <a:spcAft>
                <a:spcPts val="0"/>
              </a:spcAft>
              <a:buClr>
                <a:schemeClr val="dk1"/>
              </a:buClr>
              <a:buSzPts val="1100"/>
              <a:buFont typeface="Arial"/>
              <a:buNone/>
            </a:pPr>
            <a:r>
              <a:rPr lang="en-US" u="sng">
                <a:solidFill>
                  <a:schemeClr val="hlink"/>
                </a:solidFill>
                <a:hlinkClick r:id="rId3"/>
              </a:rPr>
              <a:t>https://www.youtube.com/watch?v=gbEHFB6WLx4&amp;feature=share</a:t>
            </a:r>
            <a:endParaRPr u="sng">
              <a:solidFill>
                <a:schemeClr val="hlink"/>
              </a:solidFill>
            </a:endParaRPr>
          </a:p>
          <a:p>
            <a:pPr marL="0" lvl="0" indent="0" algn="l" rtl="0">
              <a:spcBef>
                <a:spcPts val="360"/>
              </a:spcBef>
              <a:spcAft>
                <a:spcPts val="0"/>
              </a:spcAft>
              <a:buNone/>
            </a:pP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532</Words>
  <Application>Microsoft Office PowerPoint</Application>
  <PresentationFormat>On-screen Show (4:3)</PresentationFormat>
  <Paragraphs>66</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Comic Sans MS</vt:lpstr>
      <vt:lpstr>Office Theme</vt:lpstr>
      <vt:lpstr>Good Morning Year 2  Today is the last day of November. Can you work out how many days there are until Christmas day?  I hope you had a relaxing weekend and are excited for today’s learning.  </vt:lpstr>
      <vt:lpstr>PowerPoint Presentation</vt:lpstr>
      <vt:lpstr>Phonics Spend a little time on each of the activities below.   </vt:lpstr>
      <vt:lpstr>English on Purple Mash</vt:lpstr>
      <vt:lpstr>Wake up shake up!</vt:lpstr>
      <vt:lpstr>Click the following link for the teaching video for two-step money problems.</vt:lpstr>
      <vt:lpstr>Challenge Questions Only complete these if you want a further challenge from the lesson you have already done.   </vt:lpstr>
      <vt:lpstr>Your Christmas Challenge!</vt:lpstr>
      <vt:lpstr>Christmas is coming!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Morning Year 2  Today is the last day of November. Can you work out how many days there are until Christmas day?  I hope you had a relaxing weekend and are excited for today’s learning.  </dc:title>
  <dc:creator>Louise Richardson</dc:creator>
  <cp:lastModifiedBy>Louise Richardson</cp:lastModifiedBy>
  <cp:revision>1</cp:revision>
  <dcterms:modified xsi:type="dcterms:W3CDTF">2020-11-29T16:48:06Z</dcterms:modified>
</cp:coreProperties>
</file>