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 id="2147483855" r:id="rId3"/>
    <p:sldMasterId id="2147483857" r:id="rId4"/>
    <p:sldMasterId id="2147483859" r:id="rId5"/>
    <p:sldMasterId id="2147483861" r:id="rId6"/>
    <p:sldMasterId id="2147483863" r:id="rId7"/>
    <p:sldMasterId id="2147483866" r:id="rId8"/>
  </p:sldMasterIdLst>
  <p:sldIdLst>
    <p:sldId id="256" r:id="rId9"/>
    <p:sldId id="342" r:id="rId10"/>
    <p:sldId id="258" r:id="rId11"/>
    <p:sldId id="257" r:id="rId12"/>
    <p:sldId id="260" r:id="rId13"/>
    <p:sldId id="296" r:id="rId14"/>
    <p:sldId id="297" r:id="rId15"/>
    <p:sldId id="298" r:id="rId16"/>
    <p:sldId id="309" r:id="rId17"/>
    <p:sldId id="299" r:id="rId18"/>
    <p:sldId id="300" r:id="rId19"/>
    <p:sldId id="311" r:id="rId20"/>
    <p:sldId id="301" r:id="rId21"/>
    <p:sldId id="304" r:id="rId22"/>
    <p:sldId id="306" r:id="rId23"/>
    <p:sldId id="307" r:id="rId24"/>
    <p:sldId id="310" r:id="rId25"/>
    <p:sldId id="312" r:id="rId26"/>
    <p:sldId id="357" r:id="rId27"/>
    <p:sldId id="358" r:id="rId28"/>
    <p:sldId id="341" r:id="rId29"/>
    <p:sldId id="343" r:id="rId30"/>
    <p:sldId id="344" r:id="rId31"/>
    <p:sldId id="351" r:id="rId32"/>
    <p:sldId id="263" r:id="rId33"/>
    <p:sldId id="264" r:id="rId34"/>
    <p:sldId id="268" r:id="rId35"/>
    <p:sldId id="269" r:id="rId36"/>
    <p:sldId id="270" r:id="rId37"/>
    <p:sldId id="271" r:id="rId38"/>
    <p:sldId id="272" r:id="rId39"/>
    <p:sldId id="273" r:id="rId40"/>
    <p:sldId id="274" r:id="rId41"/>
    <p:sldId id="275" r:id="rId42"/>
    <p:sldId id="276" r:id="rId43"/>
    <p:sldId id="277" r:id="rId44"/>
    <p:sldId id="278" r:id="rId45"/>
    <p:sldId id="280" r:id="rId46"/>
    <p:sldId id="279" r:id="rId47"/>
    <p:sldId id="345" r:id="rId48"/>
    <p:sldId id="347" r:id="rId49"/>
    <p:sldId id="349" r:id="rId50"/>
    <p:sldId id="348" r:id="rId51"/>
    <p:sldId id="352" r:id="rId52"/>
    <p:sldId id="353" r:id="rId53"/>
    <p:sldId id="354" r:id="rId54"/>
    <p:sldId id="355" r:id="rId55"/>
    <p:sldId id="356"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3110EF-3B67-43F5-AB57-C51AEABD816A}">
          <p14:sldIdLst>
            <p14:sldId id="256"/>
            <p14:sldId id="342"/>
            <p14:sldId id="258"/>
            <p14:sldId id="257"/>
            <p14:sldId id="260"/>
            <p14:sldId id="296"/>
            <p14:sldId id="297"/>
            <p14:sldId id="298"/>
            <p14:sldId id="309"/>
            <p14:sldId id="299"/>
            <p14:sldId id="300"/>
            <p14:sldId id="311"/>
            <p14:sldId id="301"/>
            <p14:sldId id="304"/>
            <p14:sldId id="306"/>
            <p14:sldId id="307"/>
            <p14:sldId id="310"/>
            <p14:sldId id="312"/>
            <p14:sldId id="357"/>
            <p14:sldId id="358"/>
            <p14:sldId id="341"/>
            <p14:sldId id="343"/>
            <p14:sldId id="344"/>
            <p14:sldId id="351"/>
            <p14:sldId id="263"/>
            <p14:sldId id="264"/>
            <p14:sldId id="268"/>
            <p14:sldId id="269"/>
            <p14:sldId id="270"/>
            <p14:sldId id="271"/>
            <p14:sldId id="272"/>
            <p14:sldId id="273"/>
            <p14:sldId id="274"/>
            <p14:sldId id="275"/>
            <p14:sldId id="276"/>
            <p14:sldId id="277"/>
            <p14:sldId id="278"/>
            <p14:sldId id="280"/>
            <p14:sldId id="279"/>
            <p14:sldId id="345"/>
            <p14:sldId id="347"/>
            <p14:sldId id="349"/>
            <p14:sldId id="348"/>
            <p14:sldId id="352"/>
            <p14:sldId id="353"/>
            <p14:sldId id="354"/>
            <p14:sldId id="355"/>
            <p14:sldId id="3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72"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11189"/>
            <a:ext cx="7933899" cy="1787857"/>
          </a:xfrm>
          <a:prstGeom prst="rect">
            <a:avLst/>
          </a:prstGeom>
        </p:spPr>
        <p:txBody>
          <a:bodyPr anchor="ctr">
            <a:normAutofit/>
          </a:bodyPr>
          <a:lstStyle>
            <a:lvl1pPr algn="ctr">
              <a:defRPr sz="6600" baseline="0">
                <a:solidFill>
                  <a:schemeClr val="bg1"/>
                </a:solidFill>
                <a:latin typeface="KG Primary Penmanship" panose="02000506000000020003" pitchFamily="2" charset="0"/>
              </a:defRPr>
            </a:lvl1pPr>
          </a:lstStyle>
          <a:p>
            <a:r>
              <a:rPr lang="en-US" dirty="0"/>
              <a:t>TITLE – in caps and saved as a picture</a:t>
            </a:r>
            <a:endParaRPr lang="en-GB" dirty="0"/>
          </a:p>
        </p:txBody>
      </p:sp>
    </p:spTree>
    <p:extLst>
      <p:ext uri="{BB962C8B-B14F-4D97-AF65-F5344CB8AC3E}">
        <p14:creationId xmlns:p14="http://schemas.microsoft.com/office/powerpoint/2010/main" val="2508072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lvl1pPr>
              <a:defRPr>
                <a:latin typeface="Comic Sans MS" panose="030F0702030302020204" pitchFamily="66" charset="0"/>
              </a:defRPr>
            </a:lvl1pPr>
          </a:lstStyle>
          <a:p>
            <a:fld id="{45335E50-1930-44E5-9B14-893AFBD95C69}" type="datetimeFigureOut">
              <a:rPr lang="en-GB" smtClean="0"/>
              <a:pPr/>
              <a:t>15/11/2020</a:t>
            </a:fld>
            <a:endParaRPr lang="en-GB" dirty="0"/>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lvl1pPr>
              <a:defRPr>
                <a:latin typeface="Comic Sans MS" panose="030F0702030302020204" pitchFamily="66" charset="0"/>
              </a:defRPr>
            </a:lvl1pPr>
          </a:lstStyle>
          <a:p>
            <a:endParaRPr lang="en-GB" dirty="0"/>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lvl1pPr>
              <a:defRPr>
                <a:latin typeface="Comic Sans MS" panose="030F0702030302020204" pitchFamily="66" charset="0"/>
              </a:defRPr>
            </a:lvl1pPr>
          </a:lstStyle>
          <a:p>
            <a:fld id="{108BBDC2-4ED5-4A8D-A28C-1B3F6D2413F0}" type="slidenum">
              <a:rPr lang="en-GB" smtClean="0"/>
              <a:pPr/>
              <a:t>‹#›</a:t>
            </a:fld>
            <a:endParaRPr lang="en-GB" dirty="0"/>
          </a:p>
        </p:txBody>
      </p:sp>
    </p:spTree>
    <p:extLst>
      <p:ext uri="{BB962C8B-B14F-4D97-AF65-F5344CB8AC3E}">
        <p14:creationId xmlns:p14="http://schemas.microsoft.com/office/powerpoint/2010/main" val="228292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221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79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443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418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3561317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339832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CDAE4AB0-3609-45F0-B0F6-DFE6B5124F3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83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8DBAAD6C-D313-4602-BD6E-E72AD2035DB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009DCE95-AF72-45AB-BD53-49446A13DA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731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4">
            <a:extLst>
              <a:ext uri="{FF2B5EF4-FFF2-40B4-BE49-F238E27FC236}">
                <a16:creationId xmlns:a16="http://schemas.microsoft.com/office/drawing/2014/main" id="{4A1DD25E-A155-44E3-81B9-95245F9EAD90}"/>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1007535" y="1513946"/>
            <a:ext cx="10176933" cy="4578880"/>
          </a:xfrm>
        </p:spPr>
        <p:txBody>
          <a:bodyPr lIns="0" tIns="0" rIns="0" bIns="0"/>
          <a:lstStyle>
            <a:lvl1pPr marL="0" indent="0">
              <a:buNone/>
              <a:defRPr baseline="0"/>
            </a:lvl1pPr>
          </a:lstStyle>
          <a:p>
            <a:pPr lvl="0"/>
            <a:r>
              <a:rPr lang="en-US"/>
              <a:t>Edit Master text styles</a:t>
            </a:r>
          </a:p>
        </p:txBody>
      </p:sp>
    </p:spTree>
    <p:extLst>
      <p:ext uri="{BB962C8B-B14F-4D97-AF65-F5344CB8AC3E}">
        <p14:creationId xmlns:p14="http://schemas.microsoft.com/office/powerpoint/2010/main" val="623316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6B141578-9E05-463D-AA46-40CE62C4584B}"/>
              </a:ext>
            </a:extLst>
          </p:cNvPr>
          <p:cNvSpPr/>
          <p:nvPr userDrawn="1"/>
        </p:nvSpPr>
        <p:spPr bwMode="auto">
          <a:xfrm>
            <a:off x="670985" y="512763"/>
            <a:ext cx="10850033" cy="1841500"/>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a:extLst>
              <a:ext uri="{FF2B5EF4-FFF2-40B4-BE49-F238E27FC236}">
                <a16:creationId xmlns:a16="http://schemas.microsoft.com/office/drawing/2014/main" id="{1CDD2B81-9684-4D99-A137-D65099B2224F}"/>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4231463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72D61C5-835E-4549-9A6D-7BEA95A09F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87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11/15/2020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11/15/2020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11/15/2020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11/15/2020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pPr/>
              <a:t>11/15/2020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jp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8.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11/15/2020</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F14EDCB3-CC60-E94C-B25C-4D771CB64958}"/>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971290278"/>
      </p:ext>
    </p:extLst>
  </p:cSld>
  <p:clrMap bg1="lt1" tx1="dk1" bg2="lt2" tx2="dk2" accent1="accent1" accent2="accent2" accent3="accent3" accent4="accent4" accent5="accent5" accent6="accent6" hlink="hlink" folHlink="folHlink"/>
  <p:sldLayoutIdLst>
    <p:sldLayoutId id="2147483853" r:id="rId1"/>
    <p:sldLayoutId id="214748385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2" name="Rectangle 1"/>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close up of a logo&#10;&#10;Description automatically generated">
            <a:extLst>
              <a:ext uri="{FF2B5EF4-FFF2-40B4-BE49-F238E27FC236}">
                <a16:creationId xmlns:a16="http://schemas.microsoft.com/office/drawing/2014/main" id="{02C252DA-A0E8-6A49-900E-07188D62BBE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90786400"/>
      </p:ext>
    </p:extLst>
  </p:cSld>
  <p:clrMap bg1="lt1" tx1="dk1" bg2="lt2" tx2="dk2" accent1="accent1" accent2="accent2" accent3="accent3" accent4="accent4" accent5="accent5" accent6="accent6" hlink="hlink" folHlink="folHlink"/>
  <p:sldLayoutIdLst>
    <p:sldLayoutId id="21474838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6" name="Rectangle 5"/>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picture containing table&#10;&#10;Description automatically generated">
            <a:extLst>
              <a:ext uri="{FF2B5EF4-FFF2-40B4-BE49-F238E27FC236}">
                <a16:creationId xmlns:a16="http://schemas.microsoft.com/office/drawing/2014/main" id="{D3D08606-BA4C-8046-935F-20760BC2766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37745310"/>
      </p:ext>
    </p:extLst>
  </p:cSld>
  <p:clrMap bg1="lt1" tx1="dk1" bg2="lt2" tx2="dk2" accent1="accent1" accent2="accent2" accent3="accent3" accent4="accent4" accent5="accent5" accent6="accent6" hlink="hlink" folHlink="folHlink"/>
  <p:sldLayoutIdLst>
    <p:sldLayoutId id="21474838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70657748"/>
      </p:ext>
    </p:extLst>
  </p:cSld>
  <p:clrMap bg1="lt1" tx1="dk1" bg2="lt2" tx2="dk2" accent1="accent1" accent2="accent2" accent3="accent3" accent4="accent4" accent5="accent5" accent6="accent6" hlink="hlink" folHlink="folHlink"/>
  <p:sldLayoutIdLst>
    <p:sldLayoutId id="21474838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767169"/>
      </p:ext>
    </p:extLst>
  </p:cSld>
  <p:clrMap bg1="lt1" tx1="dk1" bg2="lt2" tx2="dk2" accent1="accent1" accent2="accent2" accent3="accent3" accent4="accent4" accent5="accent5" accent6="accent6" hlink="hlink" folHlink="folHlink"/>
  <p:sldLayoutIdLst>
    <p:sldLayoutId id="21474838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71012421"/>
      </p:ext>
    </p:extLst>
  </p:cSld>
  <p:clrMap bg1="lt1" tx1="dk1" bg2="lt2" tx2="dk2" accent1="accent1" accent2="accent2" accent3="accent3" accent4="accent4" accent5="accent5" accent6="accent6" hlink="hlink" folHlink="folHlink"/>
  <p:sldLayoutIdLst>
    <p:sldLayoutId id="2147483864" r:id="rId1"/>
    <p:sldLayoutId id="214748386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4BA8E80-7CA4-4B39-818D-9527ECA078B2}"/>
              </a:ext>
            </a:extLst>
          </p:cNvPr>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8EB079E-71CB-4F06-970E-77F2006D362C}"/>
              </a:ext>
            </a:extLst>
          </p:cNvPr>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741786917"/>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7.xml"/><Relationship Id="rId1" Type="http://schemas.openxmlformats.org/officeDocument/2006/relationships/tags" Target="../tags/tag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1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7.xml"/><Relationship Id="rId1" Type="http://schemas.openxmlformats.org/officeDocument/2006/relationships/tags" Target="../tags/tag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kmtDbF3b4n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C6F7-2A8B-428F-BF91-51A167C37FD1}"/>
              </a:ext>
            </a:extLst>
          </p:cNvPr>
          <p:cNvSpPr>
            <a:spLocks noGrp="1"/>
          </p:cNvSpPr>
          <p:nvPr>
            <p:ph type="ctrTitle"/>
          </p:nvPr>
        </p:nvSpPr>
        <p:spPr/>
        <p:txBody>
          <a:bodyPr/>
          <a:lstStyle/>
          <a:p>
            <a:r>
              <a:rPr lang="en-GB" dirty="0"/>
              <a:t>Monday</a:t>
            </a:r>
          </a:p>
        </p:txBody>
      </p:sp>
      <p:sp>
        <p:nvSpPr>
          <p:cNvPr id="3" name="Subtitle 2">
            <a:extLst>
              <a:ext uri="{FF2B5EF4-FFF2-40B4-BE49-F238E27FC236}">
                <a16:creationId xmlns:a16="http://schemas.microsoft.com/office/drawing/2014/main" id="{4C71D360-18B8-473A-86DA-FCF54E405731}"/>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33431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6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Free Swimming Pool &amp; Pool Illustrations -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941" y="69782"/>
            <a:ext cx="1302712" cy="12197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nvGraphicFramePr>
        <p:xfrm>
          <a:off x="1651064" y="1307987"/>
          <a:ext cx="8049337" cy="1322978"/>
        </p:xfrm>
        <a:graphic>
          <a:graphicData uri="http://schemas.openxmlformats.org/drawingml/2006/table">
            <a:tbl>
              <a:tblPr firstRow="1" bandRow="1">
                <a:tableStyleId>{5C22544A-7EE6-4342-B048-85BDC9FD1C3A}</a:tableStyleId>
              </a:tblPr>
              <a:tblGrid>
                <a:gridCol w="2269891">
                  <a:extLst>
                    <a:ext uri="{9D8B030D-6E8A-4147-A177-3AD203B41FA5}">
                      <a16:colId xmlns:a16="http://schemas.microsoft.com/office/drawing/2014/main" val="3235847292"/>
                    </a:ext>
                  </a:extLst>
                </a:gridCol>
                <a:gridCol w="799881">
                  <a:extLst>
                    <a:ext uri="{9D8B030D-6E8A-4147-A177-3AD203B41FA5}">
                      <a16:colId xmlns:a16="http://schemas.microsoft.com/office/drawing/2014/main" val="823417847"/>
                    </a:ext>
                  </a:extLst>
                </a:gridCol>
                <a:gridCol w="796834">
                  <a:extLst>
                    <a:ext uri="{9D8B030D-6E8A-4147-A177-3AD203B41FA5}">
                      <a16:colId xmlns:a16="http://schemas.microsoft.com/office/drawing/2014/main" val="679755772"/>
                    </a:ext>
                  </a:extLst>
                </a:gridCol>
                <a:gridCol w="940526">
                  <a:extLst>
                    <a:ext uri="{9D8B030D-6E8A-4147-A177-3AD203B41FA5}">
                      <a16:colId xmlns:a16="http://schemas.microsoft.com/office/drawing/2014/main" val="3040665405"/>
                    </a:ext>
                  </a:extLst>
                </a:gridCol>
                <a:gridCol w="927463">
                  <a:extLst>
                    <a:ext uri="{9D8B030D-6E8A-4147-A177-3AD203B41FA5}">
                      <a16:colId xmlns:a16="http://schemas.microsoft.com/office/drawing/2014/main" val="4112294458"/>
                    </a:ext>
                  </a:extLst>
                </a:gridCol>
                <a:gridCol w="705394">
                  <a:extLst>
                    <a:ext uri="{9D8B030D-6E8A-4147-A177-3AD203B41FA5}">
                      <a16:colId xmlns:a16="http://schemas.microsoft.com/office/drawing/2014/main" val="998548744"/>
                    </a:ext>
                  </a:extLst>
                </a:gridCol>
                <a:gridCol w="862149">
                  <a:extLst>
                    <a:ext uri="{9D8B030D-6E8A-4147-A177-3AD203B41FA5}">
                      <a16:colId xmlns:a16="http://schemas.microsoft.com/office/drawing/2014/main" val="1248447871"/>
                    </a:ext>
                  </a:extLst>
                </a:gridCol>
                <a:gridCol w="747199">
                  <a:extLst>
                    <a:ext uri="{9D8B030D-6E8A-4147-A177-3AD203B41FA5}">
                      <a16:colId xmlns:a16="http://schemas.microsoft.com/office/drawing/2014/main" val="1777144926"/>
                    </a:ext>
                  </a:extLst>
                </a:gridCol>
              </a:tblGrid>
              <a:tr h="661489">
                <a:tc>
                  <a:txBody>
                    <a:bodyPr/>
                    <a:lstStyle/>
                    <a:p>
                      <a:r>
                        <a:rPr lang="en-GB" sz="2500" b="0" dirty="0">
                          <a:solidFill>
                            <a:schemeClr val="tx1"/>
                          </a:solidFill>
                        </a:rPr>
                        <a:t>Day of the</a:t>
                      </a:r>
                      <a:r>
                        <a:rPr lang="en-GB" sz="2500" b="0" baseline="0" dirty="0">
                          <a:solidFill>
                            <a:schemeClr val="tx1"/>
                          </a:solidFill>
                        </a:rPr>
                        <a:t> </a:t>
                      </a:r>
                      <a:r>
                        <a:rPr lang="en-GB" sz="2500" b="0" dirty="0">
                          <a:solidFill>
                            <a:schemeClr val="tx1"/>
                          </a:solidFill>
                        </a:rPr>
                        <a:t>week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2500" b="0" dirty="0">
                          <a:solidFill>
                            <a:schemeClr val="tx1"/>
                          </a:solidFill>
                        </a:rPr>
                        <a:t>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Tues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Weds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Thurs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Fri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Sat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7505849"/>
                  </a:ext>
                </a:extLst>
              </a:tr>
              <a:tr h="661489">
                <a:tc>
                  <a:txBody>
                    <a:bodyPr/>
                    <a:lstStyle/>
                    <a:p>
                      <a:r>
                        <a:rPr lang="en-GB" sz="2500" b="0" dirty="0">
                          <a:solidFill>
                            <a:schemeClr val="tx1"/>
                          </a:solidFill>
                        </a:rPr>
                        <a:t>Swimmers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GB" sz="2500" b="0" dirty="0">
                          <a:solidFill>
                            <a:schemeClr val="tx1"/>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0"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5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5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0" dirty="0">
                          <a:solidFill>
                            <a:schemeClr val="tx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2561"/>
                  </a:ext>
                </a:extLst>
              </a:tr>
            </a:tbl>
          </a:graphicData>
        </a:graphic>
      </p:graphicFrame>
      <p:sp>
        <p:nvSpPr>
          <p:cNvPr id="4" name="Oval 3"/>
          <p:cNvSpPr/>
          <p:nvPr/>
        </p:nvSpPr>
        <p:spPr>
          <a:xfrm>
            <a:off x="1530452" y="1279249"/>
            <a:ext cx="2429691" cy="72728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791709" y="623694"/>
            <a:ext cx="587828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Weekly swimming pool attendance</a:t>
            </a:r>
          </a:p>
        </p:txBody>
      </p:sp>
      <p:cxnSp>
        <p:nvCxnSpPr>
          <p:cNvPr id="7" name="Straight Arrow Connector 6"/>
          <p:cNvCxnSpPr/>
          <p:nvPr/>
        </p:nvCxnSpPr>
        <p:spPr>
          <a:xfrm>
            <a:off x="3890474" y="1770134"/>
            <a:ext cx="27170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451549" y="1921334"/>
            <a:ext cx="931816" cy="7811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p:cNvSpPr/>
          <p:nvPr/>
        </p:nvSpPr>
        <p:spPr>
          <a:xfrm>
            <a:off x="8045200" y="1910126"/>
            <a:ext cx="931816" cy="7811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2206673" y="2682387"/>
            <a:ext cx="5878285" cy="830997"/>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Tx/>
              <a:buAutoNum type="arabicParen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103 people swim at the weekend.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How many people swim on Saturday?</a:t>
            </a:r>
          </a:p>
        </p:txBody>
      </p:sp>
      <p:sp>
        <p:nvSpPr>
          <p:cNvPr id="13" name="Oval 12"/>
          <p:cNvSpPr/>
          <p:nvPr/>
        </p:nvSpPr>
        <p:spPr>
          <a:xfrm>
            <a:off x="8011983" y="1167114"/>
            <a:ext cx="1739537" cy="153537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Table 7"/>
          <p:cNvGraphicFramePr>
            <a:graphicFrameLocks noGrp="1"/>
          </p:cNvGraphicFramePr>
          <p:nvPr/>
        </p:nvGraphicFramePr>
        <p:xfrm>
          <a:off x="3890473" y="3636493"/>
          <a:ext cx="2917372" cy="741680"/>
        </p:xfrm>
        <a:graphic>
          <a:graphicData uri="http://schemas.openxmlformats.org/drawingml/2006/table">
            <a:tbl>
              <a:tblPr firstRow="1" bandRow="1">
                <a:tableStyleId>{5C22544A-7EE6-4342-B048-85BDC9FD1C3A}</a:tableStyleId>
              </a:tblPr>
              <a:tblGrid>
                <a:gridCol w="1458686">
                  <a:extLst>
                    <a:ext uri="{9D8B030D-6E8A-4147-A177-3AD203B41FA5}">
                      <a16:colId xmlns:a16="http://schemas.microsoft.com/office/drawing/2014/main" val="3506734265"/>
                    </a:ext>
                  </a:extLst>
                </a:gridCol>
                <a:gridCol w="1458686">
                  <a:extLst>
                    <a:ext uri="{9D8B030D-6E8A-4147-A177-3AD203B41FA5}">
                      <a16:colId xmlns:a16="http://schemas.microsoft.com/office/drawing/2014/main" val="2750881228"/>
                    </a:ext>
                  </a:extLst>
                </a:gridCol>
              </a:tblGrid>
              <a:tr h="370840">
                <a:tc gridSpan="2">
                  <a:txBody>
                    <a:bodyPr/>
                    <a:lstStyle/>
                    <a:p>
                      <a:pPr algn="ctr"/>
                      <a:r>
                        <a:rPr lang="en-GB" b="0" dirty="0">
                          <a:solidFill>
                            <a:schemeClr val="tx1"/>
                          </a:solidFill>
                        </a:rPr>
                        <a:t>Weekend </a:t>
                      </a:r>
                      <a:r>
                        <a:rPr lang="en-GB" b="0" dirty="0">
                          <a:solidFill>
                            <a:schemeClr val="tx1"/>
                          </a:solidFill>
                          <a:latin typeface="Cambria Math" panose="02040503050406030204" pitchFamily="18" charset="0"/>
                          <a:ea typeface="Cambria Math" panose="02040503050406030204" pitchFamily="18" charset="0"/>
                        </a:rPr>
                        <a:t>=</a:t>
                      </a:r>
                      <a:r>
                        <a:rPr lang="en-GB" b="0" dirty="0">
                          <a:solidFill>
                            <a:schemeClr val="tx1"/>
                          </a:solidFill>
                        </a:rPr>
                        <a:t> 103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GB" dirty="0"/>
                    </a:p>
                  </a:txBody>
                  <a:tcPr/>
                </a:tc>
                <a:extLst>
                  <a:ext uri="{0D108BD9-81ED-4DB2-BD59-A6C34878D82A}">
                    <a16:rowId xmlns:a16="http://schemas.microsoft.com/office/drawing/2014/main" val="266934714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Sat </a:t>
                      </a:r>
                      <a:r>
                        <a:rPr lang="en-GB" b="0" dirty="0">
                          <a:solidFill>
                            <a:schemeClr val="tx1"/>
                          </a:solidFill>
                          <a:latin typeface="Cambria Math" panose="02040503050406030204" pitchFamily="18" charset="0"/>
                          <a:ea typeface="Cambria Math" panose="02040503050406030204" pitchFamily="18" charset="0"/>
                        </a:rPr>
                        <a:t>=</a:t>
                      </a:r>
                      <a:r>
                        <a:rPr lang="en-GB"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Sun </a:t>
                      </a:r>
                      <a:r>
                        <a:rPr lang="en-GB" b="0" dirty="0">
                          <a:solidFill>
                            <a:schemeClr val="tx1"/>
                          </a:solidFill>
                          <a:latin typeface="Cambria Math" panose="02040503050406030204" pitchFamily="18" charset="0"/>
                          <a:ea typeface="Cambria Math" panose="02040503050406030204" pitchFamily="18" charset="0"/>
                        </a:rPr>
                        <a:t>=</a:t>
                      </a:r>
                      <a:r>
                        <a:rPr lang="en-GB" b="0" dirty="0">
                          <a:solidFill>
                            <a:schemeClr val="tx1"/>
                          </a:solidFill>
                        </a:rPr>
                        <a:t> 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62886141"/>
                  </a:ext>
                </a:extLst>
              </a:tr>
            </a:tbl>
          </a:graphicData>
        </a:graphic>
      </p:graphicFrame>
      <p:sp>
        <p:nvSpPr>
          <p:cNvPr id="15" name="TextBox 14"/>
          <p:cNvSpPr txBox="1"/>
          <p:nvPr/>
        </p:nvSpPr>
        <p:spPr>
          <a:xfrm>
            <a:off x="6917457" y="3738465"/>
            <a:ext cx="19235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103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41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6" name="TextBox 15"/>
          <p:cNvSpPr txBox="1"/>
          <p:nvPr/>
        </p:nvSpPr>
        <p:spPr>
          <a:xfrm>
            <a:off x="8622151" y="3753592"/>
            <a:ext cx="19235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62</a:t>
            </a:r>
          </a:p>
        </p:txBody>
      </p:sp>
      <p:sp>
        <p:nvSpPr>
          <p:cNvPr id="17" name="TextBox 16"/>
          <p:cNvSpPr txBox="1"/>
          <p:nvPr/>
        </p:nvSpPr>
        <p:spPr>
          <a:xfrm>
            <a:off x="8060928" y="3058142"/>
            <a:ext cx="19235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62</a:t>
            </a:r>
          </a:p>
        </p:txBody>
      </p:sp>
      <p:sp>
        <p:nvSpPr>
          <p:cNvPr id="18" name="TextBox 17"/>
          <p:cNvSpPr txBox="1"/>
          <p:nvPr/>
        </p:nvSpPr>
        <p:spPr>
          <a:xfrm>
            <a:off x="2182644" y="4733824"/>
            <a:ext cx="587828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On Thursday there are double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number of swimmers than on Tuesday.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How many people swim on Thursday?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9" name="Picture 18"/>
          <p:cNvPicPr>
            <a:picLocks noChangeAspect="1"/>
          </p:cNvPicPr>
          <p:nvPr/>
        </p:nvPicPr>
        <p:blipFill>
          <a:blip r:embed="rId4"/>
          <a:stretch>
            <a:fillRect/>
          </a:stretch>
        </p:blipFill>
        <p:spPr>
          <a:xfrm>
            <a:off x="8883601" y="4255154"/>
            <a:ext cx="747045" cy="747045"/>
          </a:xfrm>
          <a:prstGeom prst="rect">
            <a:avLst/>
          </a:prstGeom>
        </p:spPr>
      </p:pic>
      <p:sp>
        <p:nvSpPr>
          <p:cNvPr id="20" name="TextBox 19"/>
          <p:cNvSpPr txBox="1"/>
          <p:nvPr/>
        </p:nvSpPr>
        <p:spPr>
          <a:xfrm>
            <a:off x="7186444" y="4397843"/>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sp>
        <p:nvSpPr>
          <p:cNvPr id="21" name="Oval 20"/>
          <p:cNvSpPr/>
          <p:nvPr/>
        </p:nvSpPr>
        <p:spPr>
          <a:xfrm>
            <a:off x="4665507" y="1901230"/>
            <a:ext cx="931816" cy="7811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p:cNvSpPr txBox="1"/>
          <p:nvPr/>
        </p:nvSpPr>
        <p:spPr>
          <a:xfrm>
            <a:off x="8084957" y="5518655"/>
            <a:ext cx="19235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32</a:t>
            </a:r>
          </a:p>
        </p:txBody>
      </p:sp>
    </p:spTree>
    <p:custDataLst>
      <p:tags r:id="rId1"/>
    </p:custDataLst>
    <p:extLst>
      <p:ext uri="{BB962C8B-B14F-4D97-AF65-F5344CB8AC3E}">
        <p14:creationId xmlns:p14="http://schemas.microsoft.com/office/powerpoint/2010/main" val="39396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5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xit" presetSubtype="0" fill="hold" grpId="1" nodeType="withEffect">
                                  <p:stCondLst>
                                    <p:cond delay="0"/>
                                  </p:stCondLst>
                                  <p:childTnLst>
                                    <p:animEffect transition="out" filter="fade">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0" grpId="0" animBg="1"/>
      <p:bldP spid="10" grpId="1" animBg="1"/>
      <p:bldP spid="11" grpId="0" animBg="1"/>
      <p:bldP spid="11" grpId="1" animBg="1"/>
      <p:bldP spid="12" grpId="0"/>
      <p:bldP spid="13" grpId="0" animBg="1"/>
      <p:bldP spid="13" grpId="1" animBg="1"/>
      <p:bldP spid="15" grpId="0"/>
      <p:bldP spid="15" grpId="1"/>
      <p:bldP spid="16" grpId="0"/>
      <p:bldP spid="16" grpId="1"/>
      <p:bldP spid="17" grpId="0"/>
      <p:bldP spid="18" grpId="0"/>
      <p:bldP spid="20" grpId="0"/>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342545" y="1185125"/>
          <a:ext cx="3069772" cy="3051864"/>
        </p:xfrm>
        <a:graphic>
          <a:graphicData uri="http://schemas.openxmlformats.org/drawingml/2006/table">
            <a:tbl>
              <a:tblPr firstRow="1" bandRow="1">
                <a:tableStyleId>{5C22544A-7EE6-4342-B048-85BDC9FD1C3A}</a:tableStyleId>
              </a:tblPr>
              <a:tblGrid>
                <a:gridCol w="1796990">
                  <a:extLst>
                    <a:ext uri="{9D8B030D-6E8A-4147-A177-3AD203B41FA5}">
                      <a16:colId xmlns:a16="http://schemas.microsoft.com/office/drawing/2014/main" val="3235847292"/>
                    </a:ext>
                  </a:extLst>
                </a:gridCol>
                <a:gridCol w="1272782">
                  <a:extLst>
                    <a:ext uri="{9D8B030D-6E8A-4147-A177-3AD203B41FA5}">
                      <a16:colId xmlns:a16="http://schemas.microsoft.com/office/drawing/2014/main" val="823417847"/>
                    </a:ext>
                  </a:extLst>
                </a:gridCol>
              </a:tblGrid>
              <a:tr h="661489">
                <a:tc>
                  <a:txBody>
                    <a:bodyPr/>
                    <a:lstStyle/>
                    <a:p>
                      <a:pPr algn="ctr"/>
                      <a:r>
                        <a:rPr lang="en-GB" sz="1800" b="0" dirty="0">
                          <a:solidFill>
                            <a:schemeClr val="tx1"/>
                          </a:solidFill>
                        </a:rPr>
                        <a:t>Name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GB" sz="1800" b="0" dirty="0">
                          <a:solidFill>
                            <a:schemeClr val="tx1"/>
                          </a:solidFill>
                        </a:rPr>
                        <a:t>Heigh</a:t>
                      </a:r>
                      <a:r>
                        <a:rPr lang="en-GB" sz="1800" b="0" baseline="0" dirty="0">
                          <a:solidFill>
                            <a:schemeClr val="tx1"/>
                          </a:solidFill>
                        </a:rPr>
                        <a:t>t (cm)</a:t>
                      </a:r>
                      <a:endParaRPr lang="en-GB" sz="1800" b="0" dirty="0">
                        <a:solidFill>
                          <a:schemeClr val="tx1"/>
                        </a:solidFil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247505849"/>
                  </a:ext>
                </a:extLst>
              </a:tr>
              <a:tr h="500615">
                <a:tc>
                  <a:txBody>
                    <a:bodyPr/>
                    <a:lstStyle/>
                    <a:p>
                      <a:r>
                        <a:rPr lang="en-GB" sz="2500" b="0" dirty="0">
                          <a:solidFill>
                            <a:schemeClr val="tx1"/>
                          </a:solidFill>
                        </a:rPr>
                        <a:t>Ahmed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0" dirty="0">
                          <a:solidFill>
                            <a:schemeClr val="tx1"/>
                          </a:solidFill>
                        </a:rPr>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2561"/>
                  </a:ext>
                </a:extLst>
              </a:tr>
              <a:tr h="470647">
                <a:tc>
                  <a:txBody>
                    <a:bodyPr/>
                    <a:lstStyle/>
                    <a:p>
                      <a:r>
                        <a:rPr lang="en-GB" sz="2500" b="0" dirty="0">
                          <a:solidFill>
                            <a:schemeClr val="tx1"/>
                          </a:solidFill>
                        </a:rPr>
                        <a:t>Ella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811811"/>
                  </a:ext>
                </a:extLst>
              </a:tr>
              <a:tr h="468854">
                <a:tc>
                  <a:txBody>
                    <a:bodyPr/>
                    <a:lstStyle/>
                    <a:p>
                      <a:r>
                        <a:rPr lang="en-GB" sz="2500" b="0" dirty="0">
                          <a:solidFill>
                            <a:schemeClr val="tx1"/>
                          </a:solidFill>
                        </a:rPr>
                        <a:t>Hilary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0" dirty="0">
                          <a:solidFill>
                            <a:schemeClr val="tx1"/>
                          </a:solidFill>
                        </a:rPr>
                        <a:t>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422697"/>
                  </a:ext>
                </a:extLst>
              </a:tr>
              <a:tr h="426720">
                <a:tc>
                  <a:txBody>
                    <a:bodyPr/>
                    <a:lstStyle/>
                    <a:p>
                      <a:r>
                        <a:rPr lang="en-GB" sz="2500" b="0" dirty="0">
                          <a:solidFill>
                            <a:schemeClr val="tx1"/>
                          </a:solidFill>
                        </a:rPr>
                        <a:t>Louise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0" dirty="0">
                          <a:solidFill>
                            <a:schemeClr val="tx1"/>
                          </a:solidFill>
                        </a:rPr>
                        <a:t>129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427914"/>
                  </a:ext>
                </a:extLst>
              </a:tr>
              <a:tr h="398032">
                <a:tc>
                  <a:txBody>
                    <a:bodyPr/>
                    <a:lstStyle/>
                    <a:p>
                      <a:r>
                        <a:rPr lang="en-GB" sz="2500" b="0" dirty="0">
                          <a:solidFill>
                            <a:schemeClr val="tx1"/>
                          </a:solidFill>
                        </a:rPr>
                        <a:t>Tom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500" b="0" dirty="0">
                          <a:solidFill>
                            <a:schemeClr val="tx1"/>
                          </a:solidFill>
                        </a:rPr>
                        <a:t>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8070610"/>
                  </a:ext>
                </a:extLst>
              </a:tr>
            </a:tbl>
          </a:graphicData>
        </a:graphic>
      </p:graphicFrame>
      <p:sp>
        <p:nvSpPr>
          <p:cNvPr id="7" name="TextBox 6"/>
          <p:cNvSpPr txBox="1"/>
          <p:nvPr/>
        </p:nvSpPr>
        <p:spPr>
          <a:xfrm>
            <a:off x="2191513" y="334776"/>
            <a:ext cx="371646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Year 5 pupils’ heights</a:t>
            </a:r>
          </a:p>
        </p:txBody>
      </p:sp>
      <p:pic>
        <p:nvPicPr>
          <p:cNvPr id="11" name="Picture 10"/>
          <p:cNvPicPr>
            <a:picLocks noChangeAspect="1"/>
          </p:cNvPicPr>
          <p:nvPr/>
        </p:nvPicPr>
        <p:blipFill>
          <a:blip r:embed="rId3"/>
          <a:stretch>
            <a:fillRect/>
          </a:stretch>
        </p:blipFill>
        <p:spPr>
          <a:xfrm>
            <a:off x="8783730" y="385627"/>
            <a:ext cx="747045" cy="747045"/>
          </a:xfrm>
          <a:prstGeom prst="rect">
            <a:avLst/>
          </a:prstGeom>
        </p:spPr>
      </p:pic>
      <p:sp>
        <p:nvSpPr>
          <p:cNvPr id="12" name="TextBox 11"/>
          <p:cNvSpPr txBox="1"/>
          <p:nvPr/>
        </p:nvSpPr>
        <p:spPr>
          <a:xfrm>
            <a:off x="7025363" y="591977"/>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sp>
        <p:nvSpPr>
          <p:cNvPr id="16" name="TextBox 15"/>
          <p:cNvSpPr txBox="1"/>
          <p:nvPr/>
        </p:nvSpPr>
        <p:spPr>
          <a:xfrm>
            <a:off x="5528366" y="1194817"/>
            <a:ext cx="403641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 Ahmed is how much taller than the shortest pupil?</a:t>
            </a:r>
          </a:p>
        </p:txBody>
      </p:sp>
      <p:sp>
        <p:nvSpPr>
          <p:cNvPr id="32" name="TextBox 31"/>
          <p:cNvSpPr txBox="1"/>
          <p:nvPr/>
        </p:nvSpPr>
        <p:spPr>
          <a:xfrm>
            <a:off x="6553750" y="2016160"/>
            <a:ext cx="18596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130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96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3" name="TextBox 72"/>
          <p:cNvSpPr txBox="1"/>
          <p:nvPr/>
        </p:nvSpPr>
        <p:spPr>
          <a:xfrm>
            <a:off x="5528365" y="2653318"/>
            <a:ext cx="408324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How many pupils are under one and a quarter metres tall?</a:t>
            </a:r>
          </a:p>
        </p:txBody>
      </p:sp>
      <p:sp>
        <p:nvSpPr>
          <p:cNvPr id="49" name="TextBox 48"/>
          <p:cNvSpPr txBox="1"/>
          <p:nvPr/>
        </p:nvSpPr>
        <p:spPr>
          <a:xfrm>
            <a:off x="2191512" y="5002374"/>
            <a:ext cx="696574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3) 	Jack is taller than Hilary and shorter than Tom.  	How tall could Jack be? </a:t>
            </a:r>
          </a:p>
        </p:txBody>
      </p:sp>
      <p:sp>
        <p:nvSpPr>
          <p:cNvPr id="50" name="Oval 49"/>
          <p:cNvSpPr/>
          <p:nvPr/>
        </p:nvSpPr>
        <p:spPr>
          <a:xfrm>
            <a:off x="2199342" y="1806935"/>
            <a:ext cx="3203871" cy="5919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2172987" y="2756753"/>
            <a:ext cx="3203871" cy="59193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p:cNvSpPr txBox="1"/>
          <p:nvPr/>
        </p:nvSpPr>
        <p:spPr>
          <a:xfrm>
            <a:off x="8133023" y="2016160"/>
            <a:ext cx="18596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34 cm</a:t>
            </a:r>
          </a:p>
        </p:txBody>
      </p:sp>
      <p:sp>
        <p:nvSpPr>
          <p:cNvPr id="58" name="TextBox 57"/>
          <p:cNvSpPr txBox="1"/>
          <p:nvPr/>
        </p:nvSpPr>
        <p:spPr>
          <a:xfrm>
            <a:off x="5725526" y="3829878"/>
            <a:ext cx="29120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 m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100 cm</a:t>
            </a:r>
          </a:p>
        </p:txBody>
      </p:sp>
      <mc:AlternateContent xmlns:mc="http://schemas.openxmlformats.org/markup-compatibility/2006" xmlns:a14="http://schemas.microsoft.com/office/drawing/2010/main">
        <mc:Choice Requires="a14">
          <p:sp>
            <p:nvSpPr>
              <p:cNvPr id="59" name="TextBox 58"/>
              <p:cNvSpPr txBox="1"/>
              <p:nvPr/>
            </p:nvSpPr>
            <p:spPr>
              <a:xfrm>
                <a:off x="5746922" y="4241934"/>
                <a:ext cx="2912098" cy="6692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m:rPr>
                            <m:nor/>
                          </m:rP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m:t>1</m:t>
                        </m:r>
                      </m:num>
                      <m:den>
                        <m:r>
                          <m:rPr>
                            <m:nor/>
                          </m:rP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m:t>4</m:t>
                        </m:r>
                      </m:den>
                    </m:f>
                  </m:oMath>
                </a14:m>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m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25 cm</a:t>
                </a:r>
              </a:p>
            </p:txBody>
          </p:sp>
        </mc:Choice>
        <mc:Fallback xmlns="">
          <p:sp>
            <p:nvSpPr>
              <p:cNvPr id="59" name="TextBox 58"/>
              <p:cNvSpPr txBox="1">
                <a:spLocks noRot="1" noChangeAspect="1" noMove="1" noResize="1" noEditPoints="1" noAdjustHandles="1" noChangeArrowheads="1" noChangeShapeType="1" noTextEdit="1"/>
              </p:cNvSpPr>
              <p:nvPr/>
            </p:nvSpPr>
            <p:spPr>
              <a:xfrm>
                <a:off x="5746922" y="4241934"/>
                <a:ext cx="2912098" cy="669286"/>
              </a:xfrm>
              <a:prstGeom prst="rect">
                <a:avLst/>
              </a:prstGeom>
              <a:blipFill>
                <a:blip r:embed="rId4"/>
                <a:stretch>
                  <a:fillRect b="-8182"/>
                </a:stretch>
              </a:blipFill>
            </p:spPr>
            <p:txBody>
              <a:bodyPr/>
              <a:lstStyle/>
              <a:p>
                <a:r>
                  <a:rPr lang="en-GB">
                    <a:noFill/>
                  </a:rPr>
                  <a:t> </a:t>
                </a:r>
              </a:p>
            </p:txBody>
          </p:sp>
        </mc:Fallback>
      </mc:AlternateContent>
      <p:sp>
        <p:nvSpPr>
          <p:cNvPr id="75" name="TextBox 74"/>
          <p:cNvSpPr txBox="1"/>
          <p:nvPr/>
        </p:nvSpPr>
        <p:spPr>
          <a:xfrm>
            <a:off x="7941833" y="4086211"/>
            <a:ext cx="12876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125 cm</a:t>
            </a:r>
          </a:p>
        </p:txBody>
      </p:sp>
      <p:sp>
        <p:nvSpPr>
          <p:cNvPr id="76" name="TextBox 75"/>
          <p:cNvSpPr txBox="1"/>
          <p:nvPr/>
        </p:nvSpPr>
        <p:spPr>
          <a:xfrm>
            <a:off x="8554832" y="3431532"/>
            <a:ext cx="128766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3</a:t>
            </a:r>
          </a:p>
        </p:txBody>
      </p:sp>
      <p:sp>
        <p:nvSpPr>
          <p:cNvPr id="77" name="TextBox 76"/>
          <p:cNvSpPr txBox="1"/>
          <p:nvPr/>
        </p:nvSpPr>
        <p:spPr>
          <a:xfrm>
            <a:off x="7202971" y="5449706"/>
            <a:ext cx="288782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97 cm to 106 cm</a:t>
            </a:r>
          </a:p>
        </p:txBody>
      </p:sp>
      <p:sp>
        <p:nvSpPr>
          <p:cNvPr id="78" name="Oval 77"/>
          <p:cNvSpPr/>
          <p:nvPr/>
        </p:nvSpPr>
        <p:spPr>
          <a:xfrm>
            <a:off x="2627222" y="1132672"/>
            <a:ext cx="1392324" cy="72728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9" name="Straight Arrow Connector 78"/>
          <p:cNvCxnSpPr>
            <a:cxnSpLocks/>
          </p:cNvCxnSpPr>
          <p:nvPr/>
        </p:nvCxnSpPr>
        <p:spPr>
          <a:xfrm>
            <a:off x="3482280" y="1859953"/>
            <a:ext cx="0" cy="22969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7147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up)">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79"/>
                                        </p:tgtEl>
                                      </p:cBhvr>
                                    </p:animEffect>
                                    <p:set>
                                      <p:cBhvr>
                                        <p:cTn id="20" dur="1" fill="hold">
                                          <p:stCondLst>
                                            <p:cond delay="499"/>
                                          </p:stCondLst>
                                        </p:cTn>
                                        <p:tgtEl>
                                          <p:spTgt spid="7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down)">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down)">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50"/>
                                        </p:tgtEl>
                                      </p:cBhvr>
                                    </p:animEffect>
                                    <p:set>
                                      <p:cBhvr>
                                        <p:cTn id="62" dur="1" fill="hold">
                                          <p:stCondLst>
                                            <p:cond delay="499"/>
                                          </p:stCondLst>
                                        </p:cTn>
                                        <p:tgtEl>
                                          <p:spTgt spid="5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6"/>
                                        </p:tgtEl>
                                      </p:cBhvr>
                                    </p:animEffect>
                                    <p:set>
                                      <p:cBhvr>
                                        <p:cTn id="65" dur="1" fill="hold">
                                          <p:stCondLst>
                                            <p:cond delay="499"/>
                                          </p:stCondLst>
                                        </p:cTn>
                                        <p:tgtEl>
                                          <p:spTgt spid="5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Effect transition="in" filter="fade">
                                      <p:cBhvr>
                                        <p:cTn id="75" dur="500"/>
                                        <p:tgtEl>
                                          <p:spTgt spid="5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fade">
                                      <p:cBhvr>
                                        <p:cTn id="80" dur="500"/>
                                        <p:tgtEl>
                                          <p:spTgt spid="7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fade">
                                      <p:cBhvr>
                                        <p:cTn id="85" dur="500"/>
                                        <p:tgtEl>
                                          <p:spTgt spid="7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32" grpId="0"/>
      <p:bldP spid="73" grpId="0"/>
      <p:bldP spid="49" grpId="0"/>
      <p:bldP spid="50" grpId="0" animBg="1"/>
      <p:bldP spid="50" grpId="1" animBg="1"/>
      <p:bldP spid="56" grpId="0" animBg="1"/>
      <p:bldP spid="56" grpId="1" animBg="1"/>
      <p:bldP spid="57" grpId="0"/>
      <p:bldP spid="58" grpId="0"/>
      <p:bldP spid="59" grpId="0"/>
      <p:bldP spid="75" grpId="0"/>
      <p:bldP spid="76" grpId="0"/>
      <p:bldP spid="77" grpId="0"/>
      <p:bldP spid="78" grpId="0" animBg="1"/>
      <p:bldP spid="7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1 - 3 on the worksheet</a:t>
            </a:r>
          </a:p>
        </p:txBody>
      </p:sp>
    </p:spTree>
    <p:extLst>
      <p:ext uri="{BB962C8B-B14F-4D97-AF65-F5344CB8AC3E}">
        <p14:creationId xmlns:p14="http://schemas.microsoft.com/office/powerpoint/2010/main" val="378224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366473" y="1314608"/>
          <a:ext cx="3069772" cy="3499396"/>
        </p:xfrm>
        <a:graphic>
          <a:graphicData uri="http://schemas.openxmlformats.org/drawingml/2006/table">
            <a:tbl>
              <a:tblPr firstRow="1" bandRow="1">
                <a:tableStyleId>{5C22544A-7EE6-4342-B048-85BDC9FD1C3A}</a:tableStyleId>
              </a:tblPr>
              <a:tblGrid>
                <a:gridCol w="1427418">
                  <a:extLst>
                    <a:ext uri="{9D8B030D-6E8A-4147-A177-3AD203B41FA5}">
                      <a16:colId xmlns:a16="http://schemas.microsoft.com/office/drawing/2014/main" val="3235847292"/>
                    </a:ext>
                  </a:extLst>
                </a:gridCol>
                <a:gridCol w="1642354">
                  <a:extLst>
                    <a:ext uri="{9D8B030D-6E8A-4147-A177-3AD203B41FA5}">
                      <a16:colId xmlns:a16="http://schemas.microsoft.com/office/drawing/2014/main" val="823417847"/>
                    </a:ext>
                  </a:extLst>
                </a:gridCol>
              </a:tblGrid>
              <a:tr h="661489">
                <a:tc>
                  <a:txBody>
                    <a:bodyPr/>
                    <a:lstStyle/>
                    <a:p>
                      <a:r>
                        <a:rPr lang="en-GB" sz="2500" b="0" dirty="0">
                          <a:solidFill>
                            <a:schemeClr val="tx1"/>
                          </a:solidFill>
                        </a:rPr>
                        <a:t>Film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500" b="0" dirty="0">
                          <a:solidFill>
                            <a:schemeClr val="tx1"/>
                          </a:solidFill>
                        </a:rPr>
                        <a:t>Number of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47505849"/>
                  </a:ext>
                </a:extLst>
              </a:tr>
              <a:tr h="661489">
                <a:tc>
                  <a:txBody>
                    <a:bodyPr/>
                    <a:lstStyle/>
                    <a:p>
                      <a:r>
                        <a:rPr lang="en-GB" sz="2500" b="0" dirty="0">
                          <a:solidFill>
                            <a:schemeClr val="tx1"/>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2561"/>
                  </a:ext>
                </a:extLst>
              </a:tr>
              <a:tr h="661489">
                <a:tc>
                  <a:txBody>
                    <a:bodyPr/>
                    <a:lstStyle/>
                    <a:p>
                      <a:r>
                        <a:rPr lang="en-GB" sz="2500" b="0" dirty="0">
                          <a:solidFill>
                            <a:schemeClr val="tx1"/>
                          </a:solidFill>
                        </a:rPr>
                        <a:t>Cartoon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811811"/>
                  </a:ext>
                </a:extLst>
              </a:tr>
              <a:tr h="661489">
                <a:tc>
                  <a:txBody>
                    <a:bodyPr/>
                    <a:lstStyle/>
                    <a:p>
                      <a:r>
                        <a:rPr lang="en-GB" sz="2500" b="0" dirty="0">
                          <a:solidFill>
                            <a:schemeClr val="tx1"/>
                          </a:solidFill>
                        </a:rPr>
                        <a:t>Comedy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422697"/>
                  </a:ext>
                </a:extLst>
              </a:tr>
              <a:tr h="661489">
                <a:tc>
                  <a:txBody>
                    <a:bodyPr/>
                    <a:lstStyle/>
                    <a:p>
                      <a:r>
                        <a:rPr lang="en-GB" sz="2500" b="0" dirty="0">
                          <a:solidFill>
                            <a:schemeClr val="tx1"/>
                          </a:solidFill>
                        </a:rPr>
                        <a:t>Sci-Fi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427914"/>
                  </a:ext>
                </a:extLst>
              </a:tr>
            </a:tbl>
          </a:graphicData>
        </a:graphic>
      </p:graphicFrame>
      <p:sp>
        <p:nvSpPr>
          <p:cNvPr id="7" name="TextBox 6"/>
          <p:cNvSpPr txBox="1"/>
          <p:nvPr/>
        </p:nvSpPr>
        <p:spPr>
          <a:xfrm>
            <a:off x="2191513" y="204146"/>
            <a:ext cx="371646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Favourite film types</a:t>
            </a:r>
          </a:p>
        </p:txBody>
      </p:sp>
      <p:pic>
        <p:nvPicPr>
          <p:cNvPr id="2050" name="Picture 2" descr="Popcorn symbol image | Free 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509" y="192620"/>
            <a:ext cx="1901824" cy="19018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12774" y="716954"/>
            <a:ext cx="116354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sng" strike="noStrike" kern="1200" cap="none" spc="0" normalizeH="0" baseline="0" noProof="0" dirty="0">
                <a:ln>
                  <a:noFill/>
                </a:ln>
                <a:solidFill>
                  <a:prstClr val="black"/>
                </a:solidFill>
                <a:effectLst/>
                <a:uLnTx/>
                <a:uFillTx/>
                <a:latin typeface="Calibri" panose="020F0502020204030204"/>
                <a:ea typeface="+mn-ea"/>
                <a:cs typeface="+mn-cs"/>
              </a:rPr>
              <a:t>Year 2</a:t>
            </a:r>
          </a:p>
        </p:txBody>
      </p:sp>
      <p:sp>
        <p:nvSpPr>
          <p:cNvPr id="9" name="TextBox 8"/>
          <p:cNvSpPr txBox="1"/>
          <p:nvPr/>
        </p:nvSpPr>
        <p:spPr>
          <a:xfrm>
            <a:off x="7325493" y="716728"/>
            <a:ext cx="118096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sng" strike="noStrike" kern="1200" cap="none" spc="0" normalizeH="0" baseline="0" noProof="0" dirty="0">
                <a:ln>
                  <a:noFill/>
                </a:ln>
                <a:solidFill>
                  <a:prstClr val="black"/>
                </a:solidFill>
                <a:effectLst/>
                <a:uLnTx/>
                <a:uFillTx/>
                <a:latin typeface="Calibri" panose="020F0502020204030204"/>
                <a:ea typeface="+mn-ea"/>
                <a:cs typeface="+mn-cs"/>
              </a:rPr>
              <a:t>Year 5</a:t>
            </a:r>
          </a:p>
        </p:txBody>
      </p:sp>
      <p:graphicFrame>
        <p:nvGraphicFramePr>
          <p:cNvPr id="10" name="Table 9"/>
          <p:cNvGraphicFramePr>
            <a:graphicFrameLocks noGrp="1"/>
          </p:cNvGraphicFramePr>
          <p:nvPr/>
        </p:nvGraphicFramePr>
        <p:xfrm>
          <a:off x="6492597" y="1314608"/>
          <a:ext cx="3069772" cy="3499396"/>
        </p:xfrm>
        <a:graphic>
          <a:graphicData uri="http://schemas.openxmlformats.org/drawingml/2006/table">
            <a:tbl>
              <a:tblPr firstRow="1" bandRow="1">
                <a:tableStyleId>{5C22544A-7EE6-4342-B048-85BDC9FD1C3A}</a:tableStyleId>
              </a:tblPr>
              <a:tblGrid>
                <a:gridCol w="1427418">
                  <a:extLst>
                    <a:ext uri="{9D8B030D-6E8A-4147-A177-3AD203B41FA5}">
                      <a16:colId xmlns:a16="http://schemas.microsoft.com/office/drawing/2014/main" val="3235847292"/>
                    </a:ext>
                  </a:extLst>
                </a:gridCol>
                <a:gridCol w="1642354">
                  <a:extLst>
                    <a:ext uri="{9D8B030D-6E8A-4147-A177-3AD203B41FA5}">
                      <a16:colId xmlns:a16="http://schemas.microsoft.com/office/drawing/2014/main" val="823417847"/>
                    </a:ext>
                  </a:extLst>
                </a:gridCol>
              </a:tblGrid>
              <a:tr h="661489">
                <a:tc>
                  <a:txBody>
                    <a:bodyPr/>
                    <a:lstStyle/>
                    <a:p>
                      <a:r>
                        <a:rPr lang="en-GB" sz="2500" b="0" dirty="0">
                          <a:solidFill>
                            <a:schemeClr val="tx1"/>
                          </a:solidFill>
                        </a:rPr>
                        <a:t>Film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500" b="0" dirty="0">
                          <a:solidFill>
                            <a:schemeClr val="tx1"/>
                          </a:solidFill>
                        </a:rPr>
                        <a:t>Number of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47505849"/>
                  </a:ext>
                </a:extLst>
              </a:tr>
              <a:tr h="661489">
                <a:tc>
                  <a:txBody>
                    <a:bodyPr/>
                    <a:lstStyle/>
                    <a:p>
                      <a:r>
                        <a:rPr lang="en-GB" sz="2500" b="0" dirty="0">
                          <a:solidFill>
                            <a:schemeClr val="tx1"/>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2561"/>
                  </a:ext>
                </a:extLst>
              </a:tr>
              <a:tr h="661489">
                <a:tc>
                  <a:txBody>
                    <a:bodyPr/>
                    <a:lstStyle/>
                    <a:p>
                      <a:r>
                        <a:rPr lang="en-GB" sz="2500" b="0" dirty="0">
                          <a:solidFill>
                            <a:schemeClr val="tx1"/>
                          </a:solidFill>
                        </a:rPr>
                        <a:t>Cartoon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811811"/>
                  </a:ext>
                </a:extLst>
              </a:tr>
              <a:tr h="661489">
                <a:tc>
                  <a:txBody>
                    <a:bodyPr/>
                    <a:lstStyle/>
                    <a:p>
                      <a:r>
                        <a:rPr lang="en-GB" sz="2500" b="0" dirty="0">
                          <a:solidFill>
                            <a:schemeClr val="tx1"/>
                          </a:solidFill>
                        </a:rPr>
                        <a:t>Comedy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422697"/>
                  </a:ext>
                </a:extLst>
              </a:tr>
              <a:tr h="661489">
                <a:tc>
                  <a:txBody>
                    <a:bodyPr/>
                    <a:lstStyle/>
                    <a:p>
                      <a:r>
                        <a:rPr lang="en-GB" sz="2500" b="0" dirty="0">
                          <a:solidFill>
                            <a:schemeClr val="tx1"/>
                          </a:solidFill>
                        </a:rPr>
                        <a:t>Sci-Fi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427914"/>
                  </a:ext>
                </a:extLst>
              </a:tr>
            </a:tbl>
          </a:graphicData>
        </a:graphic>
      </p:graphicFrame>
      <p:pic>
        <p:nvPicPr>
          <p:cNvPr id="11" name="Picture 10"/>
          <p:cNvPicPr>
            <a:picLocks noChangeAspect="1"/>
          </p:cNvPicPr>
          <p:nvPr/>
        </p:nvPicPr>
        <p:blipFill>
          <a:blip r:embed="rId4"/>
          <a:stretch>
            <a:fillRect/>
          </a:stretch>
        </p:blipFill>
        <p:spPr>
          <a:xfrm>
            <a:off x="5590899" y="4066960"/>
            <a:ext cx="747045" cy="747045"/>
          </a:xfrm>
          <a:prstGeom prst="rect">
            <a:avLst/>
          </a:prstGeom>
        </p:spPr>
      </p:pic>
      <p:sp>
        <p:nvSpPr>
          <p:cNvPr id="12" name="TextBox 11"/>
          <p:cNvSpPr txBox="1"/>
          <p:nvPr/>
        </p:nvSpPr>
        <p:spPr>
          <a:xfrm>
            <a:off x="5066074" y="4738391"/>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sp>
        <p:nvSpPr>
          <p:cNvPr id="16" name="TextBox 15"/>
          <p:cNvSpPr txBox="1"/>
          <p:nvPr/>
        </p:nvSpPr>
        <p:spPr>
          <a:xfrm>
            <a:off x="2191513" y="5184775"/>
            <a:ext cx="746275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	How many more year 5 pupils than year 2 pupils 	preferred Sci-Fi? 	</a:t>
            </a:r>
          </a:p>
        </p:txBody>
      </p:sp>
      <p:sp>
        <p:nvSpPr>
          <p:cNvPr id="17" name="Oval 16"/>
          <p:cNvSpPr/>
          <p:nvPr/>
        </p:nvSpPr>
        <p:spPr>
          <a:xfrm>
            <a:off x="2157174" y="4046627"/>
            <a:ext cx="2856335" cy="7811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6400418" y="4032848"/>
            <a:ext cx="2856335" cy="78115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5584128" y="5572821"/>
            <a:ext cx="157708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11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0" name="TextBox 19"/>
          <p:cNvSpPr txBox="1"/>
          <p:nvPr/>
        </p:nvSpPr>
        <p:spPr>
          <a:xfrm>
            <a:off x="6790384" y="5572821"/>
            <a:ext cx="19235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8</a:t>
            </a:r>
          </a:p>
        </p:txBody>
      </p:sp>
    </p:spTree>
    <p:custDataLst>
      <p:tags r:id="rId1"/>
    </p:custDataLst>
    <p:extLst>
      <p:ext uri="{BB962C8B-B14F-4D97-AF65-F5344CB8AC3E}">
        <p14:creationId xmlns:p14="http://schemas.microsoft.com/office/powerpoint/2010/main" val="319552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animBg="1"/>
      <p:bldP spid="18" grpId="0" animBg="1"/>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366473" y="1290301"/>
          <a:ext cx="3069772" cy="3499396"/>
        </p:xfrm>
        <a:graphic>
          <a:graphicData uri="http://schemas.openxmlformats.org/drawingml/2006/table">
            <a:tbl>
              <a:tblPr firstRow="1" bandRow="1">
                <a:tableStyleId>{5C22544A-7EE6-4342-B048-85BDC9FD1C3A}</a:tableStyleId>
              </a:tblPr>
              <a:tblGrid>
                <a:gridCol w="1427418">
                  <a:extLst>
                    <a:ext uri="{9D8B030D-6E8A-4147-A177-3AD203B41FA5}">
                      <a16:colId xmlns:a16="http://schemas.microsoft.com/office/drawing/2014/main" val="3235847292"/>
                    </a:ext>
                  </a:extLst>
                </a:gridCol>
                <a:gridCol w="1642354">
                  <a:extLst>
                    <a:ext uri="{9D8B030D-6E8A-4147-A177-3AD203B41FA5}">
                      <a16:colId xmlns:a16="http://schemas.microsoft.com/office/drawing/2014/main" val="823417847"/>
                    </a:ext>
                  </a:extLst>
                </a:gridCol>
              </a:tblGrid>
              <a:tr h="661489">
                <a:tc>
                  <a:txBody>
                    <a:bodyPr/>
                    <a:lstStyle/>
                    <a:p>
                      <a:r>
                        <a:rPr lang="en-GB" sz="2500" b="0" dirty="0">
                          <a:solidFill>
                            <a:schemeClr val="tx1"/>
                          </a:solidFill>
                        </a:rPr>
                        <a:t>Film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500" b="0" dirty="0">
                          <a:solidFill>
                            <a:schemeClr val="tx1"/>
                          </a:solidFill>
                        </a:rPr>
                        <a:t>Number of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47505849"/>
                  </a:ext>
                </a:extLst>
              </a:tr>
              <a:tr h="661489">
                <a:tc>
                  <a:txBody>
                    <a:bodyPr/>
                    <a:lstStyle/>
                    <a:p>
                      <a:r>
                        <a:rPr lang="en-GB" sz="2500" b="0" dirty="0">
                          <a:solidFill>
                            <a:schemeClr val="tx1"/>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2561"/>
                  </a:ext>
                </a:extLst>
              </a:tr>
              <a:tr h="661489">
                <a:tc>
                  <a:txBody>
                    <a:bodyPr/>
                    <a:lstStyle/>
                    <a:p>
                      <a:r>
                        <a:rPr lang="en-GB" sz="2500" b="0" dirty="0">
                          <a:solidFill>
                            <a:schemeClr val="tx1"/>
                          </a:solidFill>
                        </a:rPr>
                        <a:t>Cartoon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811811"/>
                  </a:ext>
                </a:extLst>
              </a:tr>
              <a:tr h="661489">
                <a:tc>
                  <a:txBody>
                    <a:bodyPr/>
                    <a:lstStyle/>
                    <a:p>
                      <a:r>
                        <a:rPr lang="en-GB" sz="2500" b="0" dirty="0">
                          <a:solidFill>
                            <a:schemeClr val="tx1"/>
                          </a:solidFill>
                        </a:rPr>
                        <a:t>Comedy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422697"/>
                  </a:ext>
                </a:extLst>
              </a:tr>
              <a:tr h="661489">
                <a:tc>
                  <a:txBody>
                    <a:bodyPr/>
                    <a:lstStyle/>
                    <a:p>
                      <a:r>
                        <a:rPr lang="en-GB" sz="2500" b="0" dirty="0">
                          <a:solidFill>
                            <a:schemeClr val="tx1"/>
                          </a:solidFill>
                        </a:rPr>
                        <a:t>Sci-Fi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427914"/>
                  </a:ext>
                </a:extLst>
              </a:tr>
            </a:tbl>
          </a:graphicData>
        </a:graphic>
      </p:graphicFrame>
      <p:sp>
        <p:nvSpPr>
          <p:cNvPr id="7" name="TextBox 6"/>
          <p:cNvSpPr txBox="1"/>
          <p:nvPr/>
        </p:nvSpPr>
        <p:spPr>
          <a:xfrm>
            <a:off x="2191513" y="197417"/>
            <a:ext cx="371646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Favourite film types</a:t>
            </a:r>
          </a:p>
        </p:txBody>
      </p:sp>
      <p:pic>
        <p:nvPicPr>
          <p:cNvPr id="2050" name="Picture 2" descr="Popcorn symbol image | Free 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509" y="179557"/>
            <a:ext cx="1901824" cy="19018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03699" y="692647"/>
            <a:ext cx="116354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sng" strike="noStrike" kern="1200" cap="none" spc="0" normalizeH="0" baseline="0" noProof="0" dirty="0">
                <a:ln>
                  <a:noFill/>
                </a:ln>
                <a:solidFill>
                  <a:prstClr val="black"/>
                </a:solidFill>
                <a:effectLst/>
                <a:uLnTx/>
                <a:uFillTx/>
                <a:latin typeface="Calibri" panose="020F0502020204030204"/>
                <a:ea typeface="+mn-ea"/>
                <a:cs typeface="+mn-cs"/>
              </a:rPr>
              <a:t>Year 2</a:t>
            </a:r>
          </a:p>
        </p:txBody>
      </p:sp>
      <p:sp>
        <p:nvSpPr>
          <p:cNvPr id="9" name="TextBox 8"/>
          <p:cNvSpPr txBox="1"/>
          <p:nvPr/>
        </p:nvSpPr>
        <p:spPr>
          <a:xfrm>
            <a:off x="7321812" y="692647"/>
            <a:ext cx="118096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sng" strike="noStrike" kern="1200" cap="none" spc="0" normalizeH="0" baseline="0" noProof="0" dirty="0">
                <a:ln>
                  <a:noFill/>
                </a:ln>
                <a:solidFill>
                  <a:prstClr val="black"/>
                </a:solidFill>
                <a:effectLst/>
                <a:uLnTx/>
                <a:uFillTx/>
                <a:latin typeface="Calibri" panose="020F0502020204030204"/>
                <a:ea typeface="+mn-ea"/>
                <a:cs typeface="+mn-cs"/>
              </a:rPr>
              <a:t>Year 5</a:t>
            </a:r>
          </a:p>
        </p:txBody>
      </p:sp>
      <p:graphicFrame>
        <p:nvGraphicFramePr>
          <p:cNvPr id="10" name="Table 9"/>
          <p:cNvGraphicFramePr>
            <a:graphicFrameLocks noGrp="1"/>
          </p:cNvGraphicFramePr>
          <p:nvPr/>
        </p:nvGraphicFramePr>
        <p:xfrm>
          <a:off x="6492597" y="1290301"/>
          <a:ext cx="3069772" cy="3499396"/>
        </p:xfrm>
        <a:graphic>
          <a:graphicData uri="http://schemas.openxmlformats.org/drawingml/2006/table">
            <a:tbl>
              <a:tblPr firstRow="1" bandRow="1">
                <a:tableStyleId>{5C22544A-7EE6-4342-B048-85BDC9FD1C3A}</a:tableStyleId>
              </a:tblPr>
              <a:tblGrid>
                <a:gridCol w="1427418">
                  <a:extLst>
                    <a:ext uri="{9D8B030D-6E8A-4147-A177-3AD203B41FA5}">
                      <a16:colId xmlns:a16="http://schemas.microsoft.com/office/drawing/2014/main" val="3235847292"/>
                    </a:ext>
                  </a:extLst>
                </a:gridCol>
                <a:gridCol w="1642354">
                  <a:extLst>
                    <a:ext uri="{9D8B030D-6E8A-4147-A177-3AD203B41FA5}">
                      <a16:colId xmlns:a16="http://schemas.microsoft.com/office/drawing/2014/main" val="823417847"/>
                    </a:ext>
                  </a:extLst>
                </a:gridCol>
              </a:tblGrid>
              <a:tr h="661489">
                <a:tc>
                  <a:txBody>
                    <a:bodyPr/>
                    <a:lstStyle/>
                    <a:p>
                      <a:r>
                        <a:rPr lang="en-GB" sz="2500" b="0" dirty="0">
                          <a:solidFill>
                            <a:schemeClr val="tx1"/>
                          </a:solidFill>
                        </a:rPr>
                        <a:t>Film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500" b="0" dirty="0">
                          <a:solidFill>
                            <a:schemeClr val="tx1"/>
                          </a:solidFill>
                        </a:rPr>
                        <a:t>Number of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47505849"/>
                  </a:ext>
                </a:extLst>
              </a:tr>
              <a:tr h="661489">
                <a:tc>
                  <a:txBody>
                    <a:bodyPr/>
                    <a:lstStyle/>
                    <a:p>
                      <a:r>
                        <a:rPr lang="en-GB" sz="2500" b="0" dirty="0">
                          <a:solidFill>
                            <a:schemeClr val="tx1"/>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2561"/>
                  </a:ext>
                </a:extLst>
              </a:tr>
              <a:tr h="661489">
                <a:tc>
                  <a:txBody>
                    <a:bodyPr/>
                    <a:lstStyle/>
                    <a:p>
                      <a:r>
                        <a:rPr lang="en-GB" sz="2500" b="0" dirty="0">
                          <a:solidFill>
                            <a:schemeClr val="tx1"/>
                          </a:solidFill>
                        </a:rPr>
                        <a:t>Cartoon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811811"/>
                  </a:ext>
                </a:extLst>
              </a:tr>
              <a:tr h="661489">
                <a:tc>
                  <a:txBody>
                    <a:bodyPr/>
                    <a:lstStyle/>
                    <a:p>
                      <a:r>
                        <a:rPr lang="en-GB" sz="2500" b="0" dirty="0">
                          <a:solidFill>
                            <a:schemeClr val="tx1"/>
                          </a:solidFill>
                        </a:rPr>
                        <a:t>Comedy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422697"/>
                  </a:ext>
                </a:extLst>
              </a:tr>
              <a:tr h="661489">
                <a:tc>
                  <a:txBody>
                    <a:bodyPr/>
                    <a:lstStyle/>
                    <a:p>
                      <a:r>
                        <a:rPr lang="en-GB" sz="2500" b="0" dirty="0">
                          <a:solidFill>
                            <a:schemeClr val="tx1"/>
                          </a:solidFill>
                        </a:rPr>
                        <a:t>Sci-Fi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427914"/>
                  </a:ext>
                </a:extLst>
              </a:tr>
            </a:tbl>
          </a:graphicData>
        </a:graphic>
      </p:graphicFrame>
      <p:pic>
        <p:nvPicPr>
          <p:cNvPr id="11" name="Picture 10"/>
          <p:cNvPicPr>
            <a:picLocks noChangeAspect="1"/>
          </p:cNvPicPr>
          <p:nvPr/>
        </p:nvPicPr>
        <p:blipFill>
          <a:blip r:embed="rId4"/>
          <a:stretch>
            <a:fillRect/>
          </a:stretch>
        </p:blipFill>
        <p:spPr>
          <a:xfrm>
            <a:off x="5584129" y="4064653"/>
            <a:ext cx="747045" cy="747045"/>
          </a:xfrm>
          <a:prstGeom prst="rect">
            <a:avLst/>
          </a:prstGeom>
        </p:spPr>
      </p:pic>
      <p:sp>
        <p:nvSpPr>
          <p:cNvPr id="12" name="TextBox 11"/>
          <p:cNvSpPr txBox="1"/>
          <p:nvPr/>
        </p:nvSpPr>
        <p:spPr>
          <a:xfrm>
            <a:off x="5066074" y="4710537"/>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sp>
        <p:nvSpPr>
          <p:cNvPr id="16" name="TextBox 15"/>
          <p:cNvSpPr txBox="1"/>
          <p:nvPr/>
        </p:nvSpPr>
        <p:spPr>
          <a:xfrm>
            <a:off x="2162177" y="5069772"/>
            <a:ext cx="7462751"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What is the most popular film type in both year groups 	combined? 	</a:t>
            </a:r>
          </a:p>
        </p:txBody>
      </p:sp>
      <p:sp>
        <p:nvSpPr>
          <p:cNvPr id="19" name="TextBox 18"/>
          <p:cNvSpPr txBox="1"/>
          <p:nvPr/>
        </p:nvSpPr>
        <p:spPr>
          <a:xfrm>
            <a:off x="5771805" y="5467817"/>
            <a:ext cx="34560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Cartoon: 32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14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0" name="TextBox 19"/>
          <p:cNvSpPr txBox="1"/>
          <p:nvPr/>
        </p:nvSpPr>
        <p:spPr>
          <a:xfrm>
            <a:off x="8320045" y="5466169"/>
            <a:ext cx="19235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46</a:t>
            </a:r>
          </a:p>
        </p:txBody>
      </p:sp>
      <p:sp>
        <p:nvSpPr>
          <p:cNvPr id="21" name="Oval 20"/>
          <p:cNvSpPr/>
          <p:nvPr/>
        </p:nvSpPr>
        <p:spPr>
          <a:xfrm>
            <a:off x="2218591" y="2727266"/>
            <a:ext cx="7038621" cy="73457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p:cNvSpPr/>
          <p:nvPr/>
        </p:nvSpPr>
        <p:spPr>
          <a:xfrm>
            <a:off x="2162177" y="3395602"/>
            <a:ext cx="7038621" cy="6359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p:cNvSpPr txBox="1"/>
          <p:nvPr/>
        </p:nvSpPr>
        <p:spPr>
          <a:xfrm>
            <a:off x="5771805" y="5813062"/>
            <a:ext cx="34560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Comedy: 18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23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4" name="TextBox 23"/>
          <p:cNvSpPr txBox="1"/>
          <p:nvPr/>
        </p:nvSpPr>
        <p:spPr>
          <a:xfrm>
            <a:off x="8320045" y="5811414"/>
            <a:ext cx="19235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41</a:t>
            </a:r>
          </a:p>
        </p:txBody>
      </p:sp>
      <p:sp>
        <p:nvSpPr>
          <p:cNvPr id="25" name="TextBox 24"/>
          <p:cNvSpPr txBox="1"/>
          <p:nvPr/>
        </p:nvSpPr>
        <p:spPr>
          <a:xfrm>
            <a:off x="3785472" y="5813062"/>
            <a:ext cx="345607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Cartoon </a:t>
            </a:r>
          </a:p>
        </p:txBody>
      </p:sp>
    </p:spTree>
    <p:custDataLst>
      <p:tags r:id="rId1"/>
    </p:custDataLst>
    <p:extLst>
      <p:ext uri="{BB962C8B-B14F-4D97-AF65-F5344CB8AC3E}">
        <p14:creationId xmlns:p14="http://schemas.microsoft.com/office/powerpoint/2010/main" val="18274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0" animBg="1"/>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366473" y="1290301"/>
          <a:ext cx="3069772" cy="3499396"/>
        </p:xfrm>
        <a:graphic>
          <a:graphicData uri="http://schemas.openxmlformats.org/drawingml/2006/table">
            <a:tbl>
              <a:tblPr firstRow="1" bandRow="1">
                <a:tableStyleId>{5C22544A-7EE6-4342-B048-85BDC9FD1C3A}</a:tableStyleId>
              </a:tblPr>
              <a:tblGrid>
                <a:gridCol w="1427418">
                  <a:extLst>
                    <a:ext uri="{9D8B030D-6E8A-4147-A177-3AD203B41FA5}">
                      <a16:colId xmlns:a16="http://schemas.microsoft.com/office/drawing/2014/main" val="3235847292"/>
                    </a:ext>
                  </a:extLst>
                </a:gridCol>
                <a:gridCol w="1642354">
                  <a:extLst>
                    <a:ext uri="{9D8B030D-6E8A-4147-A177-3AD203B41FA5}">
                      <a16:colId xmlns:a16="http://schemas.microsoft.com/office/drawing/2014/main" val="823417847"/>
                    </a:ext>
                  </a:extLst>
                </a:gridCol>
              </a:tblGrid>
              <a:tr h="661489">
                <a:tc>
                  <a:txBody>
                    <a:bodyPr/>
                    <a:lstStyle/>
                    <a:p>
                      <a:r>
                        <a:rPr lang="en-GB" sz="2500" b="0" dirty="0">
                          <a:solidFill>
                            <a:schemeClr val="tx1"/>
                          </a:solidFill>
                        </a:rPr>
                        <a:t>Film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500" b="0" dirty="0">
                          <a:solidFill>
                            <a:schemeClr val="tx1"/>
                          </a:solidFill>
                        </a:rPr>
                        <a:t>Number of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47505849"/>
                  </a:ext>
                </a:extLst>
              </a:tr>
              <a:tr h="661489">
                <a:tc>
                  <a:txBody>
                    <a:bodyPr/>
                    <a:lstStyle/>
                    <a:p>
                      <a:r>
                        <a:rPr lang="en-GB" sz="2500" b="0" dirty="0">
                          <a:solidFill>
                            <a:schemeClr val="tx1"/>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2561"/>
                  </a:ext>
                </a:extLst>
              </a:tr>
              <a:tr h="661489">
                <a:tc>
                  <a:txBody>
                    <a:bodyPr/>
                    <a:lstStyle/>
                    <a:p>
                      <a:r>
                        <a:rPr lang="en-GB" sz="2500" b="0" dirty="0">
                          <a:solidFill>
                            <a:schemeClr val="tx1"/>
                          </a:solidFill>
                        </a:rPr>
                        <a:t>Cartoon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811811"/>
                  </a:ext>
                </a:extLst>
              </a:tr>
              <a:tr h="661489">
                <a:tc>
                  <a:txBody>
                    <a:bodyPr/>
                    <a:lstStyle/>
                    <a:p>
                      <a:r>
                        <a:rPr lang="en-GB" sz="2500" b="0" dirty="0">
                          <a:solidFill>
                            <a:schemeClr val="tx1"/>
                          </a:solidFill>
                        </a:rPr>
                        <a:t>Comedy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422697"/>
                  </a:ext>
                </a:extLst>
              </a:tr>
              <a:tr h="661489">
                <a:tc>
                  <a:txBody>
                    <a:bodyPr/>
                    <a:lstStyle/>
                    <a:p>
                      <a:r>
                        <a:rPr lang="en-GB" sz="2500" b="0" dirty="0">
                          <a:solidFill>
                            <a:schemeClr val="tx1"/>
                          </a:solidFill>
                        </a:rPr>
                        <a:t>Sci-Fi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427914"/>
                  </a:ext>
                </a:extLst>
              </a:tr>
            </a:tbl>
          </a:graphicData>
        </a:graphic>
      </p:graphicFrame>
      <p:sp>
        <p:nvSpPr>
          <p:cNvPr id="7" name="TextBox 6"/>
          <p:cNvSpPr txBox="1"/>
          <p:nvPr/>
        </p:nvSpPr>
        <p:spPr>
          <a:xfrm>
            <a:off x="2191513" y="204146"/>
            <a:ext cx="371646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Favourite film types</a:t>
            </a:r>
          </a:p>
        </p:txBody>
      </p:sp>
      <p:pic>
        <p:nvPicPr>
          <p:cNvPr id="2050" name="Picture 2" descr="Popcorn symbol image | Free 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509" y="179557"/>
            <a:ext cx="1901824" cy="19018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10049" y="692647"/>
            <a:ext cx="1163544"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sng" strike="noStrike" kern="1200" cap="none" spc="0" normalizeH="0" baseline="0" noProof="0" dirty="0">
                <a:ln>
                  <a:noFill/>
                </a:ln>
                <a:solidFill>
                  <a:prstClr val="black"/>
                </a:solidFill>
                <a:effectLst/>
                <a:uLnTx/>
                <a:uFillTx/>
                <a:latin typeface="Calibri" panose="020F0502020204030204"/>
                <a:ea typeface="+mn-ea"/>
                <a:cs typeface="+mn-cs"/>
              </a:rPr>
              <a:t>Year 2</a:t>
            </a:r>
          </a:p>
        </p:txBody>
      </p:sp>
      <p:sp>
        <p:nvSpPr>
          <p:cNvPr id="9" name="TextBox 8"/>
          <p:cNvSpPr txBox="1"/>
          <p:nvPr/>
        </p:nvSpPr>
        <p:spPr>
          <a:xfrm>
            <a:off x="7320999" y="692292"/>
            <a:ext cx="118096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600" b="0" i="0" u="sng" strike="noStrike" kern="1200" cap="none" spc="0" normalizeH="0" baseline="0" noProof="0" dirty="0">
                <a:ln>
                  <a:noFill/>
                </a:ln>
                <a:solidFill>
                  <a:prstClr val="black"/>
                </a:solidFill>
                <a:effectLst/>
                <a:uLnTx/>
                <a:uFillTx/>
                <a:latin typeface="Calibri" panose="020F0502020204030204"/>
                <a:ea typeface="+mn-ea"/>
                <a:cs typeface="+mn-cs"/>
              </a:rPr>
              <a:t>Year 5</a:t>
            </a:r>
          </a:p>
        </p:txBody>
      </p:sp>
      <p:graphicFrame>
        <p:nvGraphicFramePr>
          <p:cNvPr id="10" name="Table 9"/>
          <p:cNvGraphicFramePr>
            <a:graphicFrameLocks noGrp="1"/>
          </p:cNvGraphicFramePr>
          <p:nvPr/>
        </p:nvGraphicFramePr>
        <p:xfrm>
          <a:off x="6492597" y="1290301"/>
          <a:ext cx="3069772" cy="3499396"/>
        </p:xfrm>
        <a:graphic>
          <a:graphicData uri="http://schemas.openxmlformats.org/drawingml/2006/table">
            <a:tbl>
              <a:tblPr firstRow="1" bandRow="1">
                <a:tableStyleId>{5C22544A-7EE6-4342-B048-85BDC9FD1C3A}</a:tableStyleId>
              </a:tblPr>
              <a:tblGrid>
                <a:gridCol w="1427418">
                  <a:extLst>
                    <a:ext uri="{9D8B030D-6E8A-4147-A177-3AD203B41FA5}">
                      <a16:colId xmlns:a16="http://schemas.microsoft.com/office/drawing/2014/main" val="3235847292"/>
                    </a:ext>
                  </a:extLst>
                </a:gridCol>
                <a:gridCol w="1642354">
                  <a:extLst>
                    <a:ext uri="{9D8B030D-6E8A-4147-A177-3AD203B41FA5}">
                      <a16:colId xmlns:a16="http://schemas.microsoft.com/office/drawing/2014/main" val="823417847"/>
                    </a:ext>
                  </a:extLst>
                </a:gridCol>
              </a:tblGrid>
              <a:tr h="661489">
                <a:tc>
                  <a:txBody>
                    <a:bodyPr/>
                    <a:lstStyle/>
                    <a:p>
                      <a:r>
                        <a:rPr lang="en-GB" sz="2500" b="0" dirty="0">
                          <a:solidFill>
                            <a:schemeClr val="tx1"/>
                          </a:solidFill>
                        </a:rPr>
                        <a:t>Film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GB" sz="2500" b="0" dirty="0">
                          <a:solidFill>
                            <a:schemeClr val="tx1"/>
                          </a:solidFill>
                        </a:rPr>
                        <a:t>Number of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47505849"/>
                  </a:ext>
                </a:extLst>
              </a:tr>
              <a:tr h="661489">
                <a:tc>
                  <a:txBody>
                    <a:bodyPr/>
                    <a:lstStyle/>
                    <a:p>
                      <a:r>
                        <a:rPr lang="en-GB" sz="2500" b="0" dirty="0">
                          <a:solidFill>
                            <a:schemeClr val="tx1"/>
                          </a:solidFill>
                        </a:rPr>
                        <a:t>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2561"/>
                  </a:ext>
                </a:extLst>
              </a:tr>
              <a:tr h="661489">
                <a:tc>
                  <a:txBody>
                    <a:bodyPr/>
                    <a:lstStyle/>
                    <a:p>
                      <a:r>
                        <a:rPr lang="en-GB" sz="2500" b="0" dirty="0">
                          <a:solidFill>
                            <a:schemeClr val="tx1"/>
                          </a:solidFill>
                        </a:rPr>
                        <a:t>Cartoon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811811"/>
                  </a:ext>
                </a:extLst>
              </a:tr>
              <a:tr h="661489">
                <a:tc>
                  <a:txBody>
                    <a:bodyPr/>
                    <a:lstStyle/>
                    <a:p>
                      <a:r>
                        <a:rPr lang="en-GB" sz="2500" b="0" dirty="0">
                          <a:solidFill>
                            <a:schemeClr val="tx1"/>
                          </a:solidFill>
                        </a:rPr>
                        <a:t>Comedy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422697"/>
                  </a:ext>
                </a:extLst>
              </a:tr>
              <a:tr h="661489">
                <a:tc>
                  <a:txBody>
                    <a:bodyPr/>
                    <a:lstStyle/>
                    <a:p>
                      <a:r>
                        <a:rPr lang="en-GB" sz="2500" b="0" dirty="0">
                          <a:solidFill>
                            <a:schemeClr val="tx1"/>
                          </a:solidFill>
                        </a:rPr>
                        <a:t>Sci-Fi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500" b="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427914"/>
                  </a:ext>
                </a:extLst>
              </a:tr>
            </a:tbl>
          </a:graphicData>
        </a:graphic>
      </p:graphicFrame>
      <p:pic>
        <p:nvPicPr>
          <p:cNvPr id="11" name="Picture 10"/>
          <p:cNvPicPr>
            <a:picLocks noChangeAspect="1"/>
          </p:cNvPicPr>
          <p:nvPr/>
        </p:nvPicPr>
        <p:blipFill>
          <a:blip r:embed="rId4"/>
          <a:stretch>
            <a:fillRect/>
          </a:stretch>
        </p:blipFill>
        <p:spPr>
          <a:xfrm>
            <a:off x="5584129" y="4064653"/>
            <a:ext cx="747045" cy="747045"/>
          </a:xfrm>
          <a:prstGeom prst="rect">
            <a:avLst/>
          </a:prstGeom>
        </p:spPr>
      </p:pic>
      <p:sp>
        <p:nvSpPr>
          <p:cNvPr id="12" name="TextBox 11"/>
          <p:cNvSpPr txBox="1"/>
          <p:nvPr/>
        </p:nvSpPr>
        <p:spPr>
          <a:xfrm>
            <a:off x="5066074" y="4710537"/>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sp>
        <p:nvSpPr>
          <p:cNvPr id="16" name="TextBox 15"/>
          <p:cNvSpPr txBox="1"/>
          <p:nvPr/>
        </p:nvSpPr>
        <p:spPr>
          <a:xfrm>
            <a:off x="2294761" y="4966725"/>
            <a:ext cx="4036413"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3) How many children are there in year 2? 	</a:t>
            </a:r>
          </a:p>
        </p:txBody>
      </p:sp>
      <p:sp>
        <p:nvSpPr>
          <p:cNvPr id="25" name="TextBox 24"/>
          <p:cNvSpPr txBox="1"/>
          <p:nvPr/>
        </p:nvSpPr>
        <p:spPr>
          <a:xfrm>
            <a:off x="4980681" y="5347537"/>
            <a:ext cx="295464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5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32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18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7" name="TextBox 26"/>
          <p:cNvSpPr txBox="1"/>
          <p:nvPr/>
        </p:nvSpPr>
        <p:spPr>
          <a:xfrm>
            <a:off x="6251662" y="5014721"/>
            <a:ext cx="295464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32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18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 name="Left Brace 1"/>
          <p:cNvSpPr/>
          <p:nvPr/>
        </p:nvSpPr>
        <p:spPr>
          <a:xfrm rot="16200000">
            <a:off x="6892821" y="4921405"/>
            <a:ext cx="100479" cy="113906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p:cNvSpPr txBox="1"/>
          <p:nvPr/>
        </p:nvSpPr>
        <p:spPr>
          <a:xfrm>
            <a:off x="6712483" y="5607255"/>
            <a:ext cx="65132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50</a:t>
            </a:r>
          </a:p>
        </p:txBody>
      </p:sp>
      <p:sp>
        <p:nvSpPr>
          <p:cNvPr id="3" name="Rectangle 2"/>
          <p:cNvSpPr/>
          <p:nvPr/>
        </p:nvSpPr>
        <p:spPr>
          <a:xfrm>
            <a:off x="7859833" y="5596966"/>
            <a:ext cx="363147"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
        <p:nvSpPr>
          <p:cNvPr id="29" name="Left Brace 28"/>
          <p:cNvSpPr/>
          <p:nvPr/>
        </p:nvSpPr>
        <p:spPr>
          <a:xfrm rot="16200000">
            <a:off x="7990641" y="5090491"/>
            <a:ext cx="100479" cy="800891"/>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7297479" y="5607255"/>
            <a:ext cx="413896"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8677682" y="5036295"/>
            <a:ext cx="65132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58</a:t>
            </a:r>
          </a:p>
        </p:txBody>
      </p:sp>
      <p:sp>
        <p:nvSpPr>
          <p:cNvPr id="31" name="Oval 30"/>
          <p:cNvSpPr/>
          <p:nvPr/>
        </p:nvSpPr>
        <p:spPr>
          <a:xfrm>
            <a:off x="3531244" y="1839662"/>
            <a:ext cx="955983" cy="31270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p:cNvSpPr txBox="1"/>
          <p:nvPr/>
        </p:nvSpPr>
        <p:spPr>
          <a:xfrm>
            <a:off x="4448658" y="5357412"/>
            <a:ext cx="65132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58</a:t>
            </a:r>
          </a:p>
        </p:txBody>
      </p:sp>
    </p:spTree>
    <p:custDataLst>
      <p:tags r:id="rId1"/>
    </p:custDataLst>
    <p:extLst>
      <p:ext uri="{BB962C8B-B14F-4D97-AF65-F5344CB8AC3E}">
        <p14:creationId xmlns:p14="http://schemas.microsoft.com/office/powerpoint/2010/main" val="287301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27" grpId="0"/>
      <p:bldP spid="2" grpId="0" animBg="1"/>
      <p:bldP spid="28" grpId="0"/>
      <p:bldP spid="3" grpId="0"/>
      <p:bldP spid="29" grpId="0" animBg="1"/>
      <p:bldP spid="4" grpId="0"/>
      <p:bldP spid="30" grpId="0"/>
      <p:bldP spid="31" grpId="0" animBg="1"/>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522461" y="1078713"/>
          <a:ext cx="3069772" cy="3716255"/>
        </p:xfrm>
        <a:graphic>
          <a:graphicData uri="http://schemas.openxmlformats.org/drawingml/2006/table">
            <a:tbl>
              <a:tblPr firstRow="1" bandRow="1">
                <a:tableStyleId>{5C22544A-7EE6-4342-B048-85BDC9FD1C3A}</a:tableStyleId>
              </a:tblPr>
              <a:tblGrid>
                <a:gridCol w="1427418">
                  <a:extLst>
                    <a:ext uri="{9D8B030D-6E8A-4147-A177-3AD203B41FA5}">
                      <a16:colId xmlns:a16="http://schemas.microsoft.com/office/drawing/2014/main" val="3235847292"/>
                    </a:ext>
                  </a:extLst>
                </a:gridCol>
                <a:gridCol w="1642354">
                  <a:extLst>
                    <a:ext uri="{9D8B030D-6E8A-4147-A177-3AD203B41FA5}">
                      <a16:colId xmlns:a16="http://schemas.microsoft.com/office/drawing/2014/main" val="823417847"/>
                    </a:ext>
                  </a:extLst>
                </a:gridCol>
              </a:tblGrid>
              <a:tr h="661489">
                <a:tc>
                  <a:txBody>
                    <a:bodyPr/>
                    <a:lstStyle/>
                    <a:p>
                      <a:r>
                        <a:rPr lang="en-GB" sz="2500" b="0" dirty="0">
                          <a:solidFill>
                            <a:schemeClr val="tx1"/>
                          </a:solidFill>
                        </a:rPr>
                        <a:t>Number of birds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2500" b="0" dirty="0">
                          <a:solidFill>
                            <a:schemeClr val="tx1"/>
                          </a:solidFill>
                        </a:rPr>
                        <a:t>Number of</a:t>
                      </a:r>
                      <a:r>
                        <a:rPr lang="en-GB" sz="2500" b="0" baseline="0" dirty="0">
                          <a:solidFill>
                            <a:schemeClr val="tx1"/>
                          </a:solidFill>
                        </a:rPr>
                        <a:t> children</a:t>
                      </a:r>
                      <a:endParaRPr lang="en-GB" sz="2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7505849"/>
                  </a:ext>
                </a:extLst>
              </a:tr>
              <a:tr h="500615">
                <a:tc>
                  <a:txBody>
                    <a:bodyPr/>
                    <a:lstStyle/>
                    <a:p>
                      <a:r>
                        <a:rPr lang="en-GB" sz="25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1922561"/>
                  </a:ext>
                </a:extLst>
              </a:tr>
              <a:tr h="470647">
                <a:tc>
                  <a:txBody>
                    <a:bodyPr/>
                    <a:lstStyle/>
                    <a:p>
                      <a:r>
                        <a:rPr lang="en-GB" sz="25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2811811"/>
                  </a:ext>
                </a:extLst>
              </a:tr>
              <a:tr h="468854">
                <a:tc>
                  <a:txBody>
                    <a:bodyPr/>
                    <a:lstStyle/>
                    <a:p>
                      <a:r>
                        <a:rPr lang="en-GB" sz="25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422697"/>
                  </a:ext>
                </a:extLst>
              </a:tr>
              <a:tr h="426720">
                <a:tc>
                  <a:txBody>
                    <a:bodyPr/>
                    <a:lstStyle/>
                    <a:p>
                      <a:r>
                        <a:rPr lang="en-GB" sz="25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427914"/>
                  </a:ext>
                </a:extLst>
              </a:tr>
              <a:tr h="398032">
                <a:tc>
                  <a:txBody>
                    <a:bodyPr/>
                    <a:lstStyle/>
                    <a:p>
                      <a:r>
                        <a:rPr lang="en-GB" sz="25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8070610"/>
                  </a:ext>
                </a:extLst>
              </a:tr>
              <a:tr h="423134">
                <a:tc>
                  <a:txBody>
                    <a:bodyPr/>
                    <a:lstStyle/>
                    <a:p>
                      <a:r>
                        <a:rPr lang="en-GB" sz="2500" b="0" dirty="0">
                          <a:solidFill>
                            <a:schemeClr val="tx1"/>
                          </a:solidFill>
                        </a:rPr>
                        <a:t>5 </a:t>
                      </a:r>
                      <a:r>
                        <a:rPr lang="en-GB" sz="2500" b="0" dirty="0">
                          <a:solidFill>
                            <a:schemeClr val="tx1"/>
                          </a:solidFill>
                          <a:latin typeface="Cambria Math" panose="02040503050406030204" pitchFamily="18" charset="0"/>
                          <a:ea typeface="Cambria Math" panose="02040503050406030204" pitchFamily="18" charset="0"/>
                        </a:rPr>
                        <a:t>+</a:t>
                      </a:r>
                      <a:r>
                        <a:rPr lang="en-GB" sz="25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5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6567544"/>
                  </a:ext>
                </a:extLst>
              </a:tr>
            </a:tbl>
          </a:graphicData>
        </a:graphic>
      </p:graphicFrame>
      <p:sp>
        <p:nvSpPr>
          <p:cNvPr id="7" name="TextBox 6"/>
          <p:cNvSpPr txBox="1"/>
          <p:nvPr/>
        </p:nvSpPr>
        <p:spPr>
          <a:xfrm>
            <a:off x="2191513" y="334776"/>
            <a:ext cx="371646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Garden bird survey</a:t>
            </a:r>
          </a:p>
        </p:txBody>
      </p:sp>
      <p:pic>
        <p:nvPicPr>
          <p:cNvPr id="11" name="Picture 10"/>
          <p:cNvPicPr>
            <a:picLocks noChangeAspect="1"/>
          </p:cNvPicPr>
          <p:nvPr/>
        </p:nvPicPr>
        <p:blipFill>
          <a:blip r:embed="rId3"/>
          <a:stretch>
            <a:fillRect/>
          </a:stretch>
        </p:blipFill>
        <p:spPr>
          <a:xfrm>
            <a:off x="8971193" y="2027094"/>
            <a:ext cx="747045" cy="747045"/>
          </a:xfrm>
          <a:prstGeom prst="rect">
            <a:avLst/>
          </a:prstGeom>
        </p:spPr>
      </p:pic>
      <p:sp>
        <p:nvSpPr>
          <p:cNvPr id="12" name="TextBox 11"/>
          <p:cNvSpPr txBox="1"/>
          <p:nvPr/>
        </p:nvSpPr>
        <p:spPr>
          <a:xfrm>
            <a:off x="7211863" y="2146406"/>
            <a:ext cx="20951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Have a think</a:t>
            </a:r>
          </a:p>
        </p:txBody>
      </p:sp>
      <p:sp>
        <p:nvSpPr>
          <p:cNvPr id="16" name="TextBox 15"/>
          <p:cNvSpPr txBox="1"/>
          <p:nvPr/>
        </p:nvSpPr>
        <p:spPr>
          <a:xfrm>
            <a:off x="5680612" y="725928"/>
            <a:ext cx="403641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1) 	How many children saw 	more than 3 birds in their 	garden?</a:t>
            </a:r>
          </a:p>
        </p:txBody>
      </p:sp>
      <p:sp>
        <p:nvSpPr>
          <p:cNvPr id="32" name="TextBox 31"/>
          <p:cNvSpPr txBox="1"/>
          <p:nvPr/>
        </p:nvSpPr>
        <p:spPr>
          <a:xfrm>
            <a:off x="8319864" y="1464592"/>
            <a:ext cx="65132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5</a:t>
            </a:r>
          </a:p>
        </p:txBody>
      </p:sp>
      <p:cxnSp>
        <p:nvCxnSpPr>
          <p:cNvPr id="14" name="Straight Connector 13"/>
          <p:cNvCxnSpPr/>
          <p:nvPr/>
        </p:nvCxnSpPr>
        <p:spPr>
          <a:xfrm>
            <a:off x="4140200" y="2017714"/>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232275" y="2017714"/>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324350" y="2019301"/>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16425" y="2019301"/>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38401" y="2495606"/>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30476" y="2495606"/>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22551" y="2497193"/>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14626" y="2497193"/>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640051" y="2497193"/>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732126" y="2497193"/>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824201" y="2498780"/>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916276" y="2498780"/>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051301" y="2540055"/>
            <a:ext cx="466725" cy="2127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083985" y="2993281"/>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6060" y="2993281"/>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268135" y="2994868"/>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60210" y="2994868"/>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169194" y="2994868"/>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61269" y="2994868"/>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3996885" y="3037730"/>
            <a:ext cx="466725" cy="2127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624895" y="2994868"/>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716970" y="2994868"/>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809045" y="2996455"/>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901120" y="2996455"/>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4529015" y="3059955"/>
            <a:ext cx="466725" cy="2127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083985" y="3479856"/>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176060" y="3481443"/>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268135" y="3481443"/>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072220" y="3932294"/>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054475" y="4429181"/>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46550" y="4429181"/>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6227541" y="1524472"/>
            <a:ext cx="152119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265113" y="3780681"/>
            <a:ext cx="3203871" cy="113580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 name="Picture 6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583" y="3953564"/>
            <a:ext cx="1250012" cy="875008"/>
          </a:xfrm>
          <a:prstGeom prst="rect">
            <a:avLst/>
          </a:prstGeom>
        </p:spPr>
      </p:pic>
      <p:sp>
        <p:nvSpPr>
          <p:cNvPr id="70" name="Rounded Rectangular Callout 69"/>
          <p:cNvSpPr/>
          <p:nvPr/>
        </p:nvSpPr>
        <p:spPr>
          <a:xfrm>
            <a:off x="5805059" y="2859140"/>
            <a:ext cx="3006646" cy="1078865"/>
          </a:xfrm>
          <a:prstGeom prst="wedgeRoundRectCallout">
            <a:avLst>
              <a:gd name="adj1" fmla="val 42095"/>
              <a:gd name="adj2" fmla="val 76496"/>
              <a:gd name="adj3" fmla="val 16667"/>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highest number of birds seen was 5</a:t>
            </a:r>
          </a:p>
        </p:txBody>
      </p:sp>
      <p:cxnSp>
        <p:nvCxnSpPr>
          <p:cNvPr id="71" name="Straight Connector 70"/>
          <p:cNvCxnSpPr/>
          <p:nvPr/>
        </p:nvCxnSpPr>
        <p:spPr>
          <a:xfrm flipH="1">
            <a:off x="2727100" y="4730805"/>
            <a:ext cx="46894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414689" y="5008984"/>
            <a:ext cx="7080068"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3 children saw at least 5 birds.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Calibri" panose="020F0502020204030204"/>
                <a:ea typeface="+mn-ea"/>
                <a:cs typeface="+mn-cs"/>
              </a:rPr>
              <a:t>We do not know how many birds these children saw.</a:t>
            </a:r>
          </a:p>
        </p:txBody>
      </p:sp>
      <p:sp>
        <p:nvSpPr>
          <p:cNvPr id="73" name="TextBox 72"/>
          <p:cNvSpPr txBox="1"/>
          <p:nvPr/>
        </p:nvSpPr>
        <p:spPr>
          <a:xfrm>
            <a:off x="5621980" y="4189074"/>
            <a:ext cx="33492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2) 	Explain why Tiny is 	incorrect.</a:t>
            </a:r>
          </a:p>
        </p:txBody>
      </p:sp>
      <p:sp>
        <p:nvSpPr>
          <p:cNvPr id="22" name="Multiply 21"/>
          <p:cNvSpPr/>
          <p:nvPr/>
        </p:nvSpPr>
        <p:spPr>
          <a:xfrm>
            <a:off x="2701339" y="3272679"/>
            <a:ext cx="662858" cy="62444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Straight Connector 75"/>
          <p:cNvCxnSpPr/>
          <p:nvPr/>
        </p:nvCxnSpPr>
        <p:spPr>
          <a:xfrm>
            <a:off x="4163360" y="3932294"/>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250461" y="4429181"/>
            <a:ext cx="0" cy="301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2388363" y="2390730"/>
            <a:ext cx="3203871" cy="55660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619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down)">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6"/>
                                        </p:tgtEl>
                                      </p:cBhvr>
                                    </p:animEffect>
                                    <p:set>
                                      <p:cBhvr>
                                        <p:cTn id="12" dur="1" fill="hold">
                                          <p:stCondLst>
                                            <p:cond delay="499"/>
                                          </p:stCondLst>
                                        </p:cTn>
                                        <p:tgtEl>
                                          <p:spTgt spid="5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wipe(left)">
                                      <p:cBhvr>
                                        <p:cTn id="20" dur="500"/>
                                        <p:tgtEl>
                                          <p:spTgt spid="6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out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down)">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8"/>
                                        </p:tgtEl>
                                      </p:cBhvr>
                                    </p:animEffect>
                                    <p:set>
                                      <p:cBhvr>
                                        <p:cTn id="40" dur="1" fill="hold">
                                          <p:stCondLst>
                                            <p:cond delay="499"/>
                                          </p:stCondLst>
                                        </p:cTn>
                                        <p:tgtEl>
                                          <p:spTgt spid="68"/>
                                        </p:tgtEl>
                                        <p:attrNameLst>
                                          <p:attrName>style.visibility</p:attrName>
                                        </p:attrNameLst>
                                      </p:cBhvr>
                                      <p:to>
                                        <p:strVal val="hidden"/>
                                      </p:to>
                                    </p:se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par>
                                <p:cTn id="56" presetID="10" presetClass="exit" presetSubtype="0" fill="hold" grpId="1" nodeType="with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wipe(left)">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32" grpId="0"/>
      <p:bldP spid="68" grpId="0" animBg="1"/>
      <p:bldP spid="68" grpId="1" animBg="1"/>
      <p:bldP spid="70" grpId="0" animBg="1"/>
      <p:bldP spid="72" grpId="0"/>
      <p:bldP spid="73" grpId="0"/>
      <p:bldP spid="22" grpId="0" animBg="1"/>
      <p:bldP spid="22" grpId="1" animBg="1"/>
      <p:bldP spid="56" grpId="0" animBg="1"/>
      <p:bldP spid="5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4 - 6 on the worksheet</a:t>
            </a:r>
          </a:p>
        </p:txBody>
      </p:sp>
    </p:spTree>
    <p:extLst>
      <p:ext uri="{BB962C8B-B14F-4D97-AF65-F5344CB8AC3E}">
        <p14:creationId xmlns:p14="http://schemas.microsoft.com/office/powerpoint/2010/main" val="4027057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CF93-3ECB-402C-B718-EFCFA2EA179C}"/>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DB242DA-5FE0-4F64-A007-DB160B0DE302}"/>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157E3443-E588-48D1-9AEF-D0DF22A76488}"/>
              </a:ext>
            </a:extLst>
          </p:cNvPr>
          <p:cNvPicPr>
            <a:picLocks noChangeAspect="1"/>
          </p:cNvPicPr>
          <p:nvPr/>
        </p:nvPicPr>
        <p:blipFill>
          <a:blip r:embed="rId2"/>
          <a:stretch>
            <a:fillRect/>
          </a:stretch>
        </p:blipFill>
        <p:spPr>
          <a:xfrm>
            <a:off x="519111" y="452893"/>
            <a:ext cx="5318017" cy="5807275"/>
          </a:xfrm>
          <a:prstGeom prst="rect">
            <a:avLst/>
          </a:prstGeom>
        </p:spPr>
      </p:pic>
      <p:pic>
        <p:nvPicPr>
          <p:cNvPr id="7" name="Picture 6">
            <a:extLst>
              <a:ext uri="{FF2B5EF4-FFF2-40B4-BE49-F238E27FC236}">
                <a16:creationId xmlns:a16="http://schemas.microsoft.com/office/drawing/2014/main" id="{1A9062B9-6835-498D-9F93-3902ABC3546E}"/>
              </a:ext>
            </a:extLst>
          </p:cNvPr>
          <p:cNvPicPr>
            <a:picLocks noChangeAspect="1"/>
          </p:cNvPicPr>
          <p:nvPr/>
        </p:nvPicPr>
        <p:blipFill>
          <a:blip r:embed="rId3"/>
          <a:stretch>
            <a:fillRect/>
          </a:stretch>
        </p:blipFill>
        <p:spPr>
          <a:xfrm>
            <a:off x="6735611" y="80962"/>
            <a:ext cx="4457700" cy="6696075"/>
          </a:xfrm>
          <a:prstGeom prst="rect">
            <a:avLst/>
          </a:prstGeom>
        </p:spPr>
      </p:pic>
    </p:spTree>
    <p:extLst>
      <p:ext uri="{BB962C8B-B14F-4D97-AF65-F5344CB8AC3E}">
        <p14:creationId xmlns:p14="http://schemas.microsoft.com/office/powerpoint/2010/main" val="416942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F2A6-AC54-4520-89DE-541E629D4425}"/>
              </a:ext>
            </a:extLst>
          </p:cNvPr>
          <p:cNvSpPr>
            <a:spLocks noGrp="1"/>
          </p:cNvSpPr>
          <p:nvPr>
            <p:ph type="title"/>
          </p:nvPr>
        </p:nvSpPr>
        <p:spPr/>
        <p:txBody>
          <a:bodyPr/>
          <a:lstStyle/>
          <a:p>
            <a:r>
              <a:rPr lang="en-GB" dirty="0"/>
              <a:t>Busy Books</a:t>
            </a:r>
          </a:p>
        </p:txBody>
      </p:sp>
      <p:sp>
        <p:nvSpPr>
          <p:cNvPr id="3" name="Content Placeholder 2">
            <a:extLst>
              <a:ext uri="{FF2B5EF4-FFF2-40B4-BE49-F238E27FC236}">
                <a16:creationId xmlns:a16="http://schemas.microsoft.com/office/drawing/2014/main" id="{1F14C4A4-78AC-4C5B-B4E7-14D91D973AF1}"/>
              </a:ext>
            </a:extLst>
          </p:cNvPr>
          <p:cNvSpPr>
            <a:spLocks noGrp="1"/>
          </p:cNvSpPr>
          <p:nvPr>
            <p:ph idx="1"/>
          </p:nvPr>
        </p:nvSpPr>
        <p:spPr>
          <a:xfrm>
            <a:off x="676656" y="2011680"/>
            <a:ext cx="10753725" cy="4443345"/>
          </a:xfrm>
        </p:spPr>
        <p:txBody>
          <a:bodyPr/>
          <a:lstStyle/>
          <a:p>
            <a:pPr>
              <a:buFont typeface="Arial" panose="020B0604020202020204" pitchFamily="34" charset="0"/>
              <a:buChar char="•"/>
            </a:pPr>
            <a:r>
              <a:rPr lang="en-GB" dirty="0">
                <a:solidFill>
                  <a:schemeClr val="tx1"/>
                </a:solidFill>
              </a:rPr>
              <a:t> Add 48,968</a:t>
            </a:r>
          </a:p>
          <a:p>
            <a:pPr>
              <a:buFont typeface="Arial" panose="020B0604020202020204" pitchFamily="34" charset="0"/>
              <a:buChar char="•"/>
            </a:pPr>
            <a:r>
              <a:rPr lang="en-GB" dirty="0">
                <a:solidFill>
                  <a:schemeClr val="tx1"/>
                </a:solidFill>
              </a:rPr>
              <a:t> Subtract 110,000</a:t>
            </a:r>
          </a:p>
          <a:p>
            <a:pPr>
              <a:buFont typeface="Arial" panose="020B0604020202020204" pitchFamily="34" charset="0"/>
              <a:buChar char="•"/>
            </a:pPr>
            <a:r>
              <a:rPr lang="en-GB" dirty="0">
                <a:solidFill>
                  <a:schemeClr val="tx1"/>
                </a:solidFill>
              </a:rPr>
              <a:t> Half it</a:t>
            </a:r>
          </a:p>
          <a:p>
            <a:pPr>
              <a:buFont typeface="Arial" panose="020B0604020202020204" pitchFamily="34" charset="0"/>
              <a:buChar char="•"/>
            </a:pPr>
            <a:r>
              <a:rPr lang="en-GB" dirty="0">
                <a:solidFill>
                  <a:schemeClr val="tx1"/>
                </a:solidFill>
              </a:rPr>
              <a:t>Create Bar Model for it.</a:t>
            </a:r>
          </a:p>
          <a:p>
            <a:pPr>
              <a:buFont typeface="Arial" panose="020B0604020202020204" pitchFamily="34" charset="0"/>
              <a:buChar char="•"/>
            </a:pPr>
            <a:r>
              <a:rPr lang="en-GB" dirty="0">
                <a:solidFill>
                  <a:schemeClr val="tx1"/>
                </a:solidFill>
              </a:rPr>
              <a:t> Create a Part Whole Model for it</a:t>
            </a:r>
          </a:p>
          <a:p>
            <a:pPr>
              <a:buFont typeface="Arial" panose="020B0604020202020204" pitchFamily="34" charset="0"/>
              <a:buChar char="•"/>
            </a:pPr>
            <a:endParaRPr lang="en-GB" dirty="0">
              <a:solidFill>
                <a:schemeClr val="tx1"/>
              </a:solidFill>
            </a:endParaRPr>
          </a:p>
          <a:p>
            <a:pPr>
              <a:buFont typeface="Arial" panose="020B0604020202020204" pitchFamily="34" charset="0"/>
              <a:buChar char="•"/>
            </a:pPr>
            <a:r>
              <a:rPr lang="en-GB" dirty="0">
                <a:solidFill>
                  <a:schemeClr val="tx1"/>
                </a:solidFill>
              </a:rPr>
              <a:t>Fill in the missing spaces </a:t>
            </a:r>
          </a:p>
          <a:p>
            <a:pPr>
              <a:buFont typeface="Arial" panose="020B0604020202020204" pitchFamily="34" charset="0"/>
              <a:buChar char="•"/>
            </a:pPr>
            <a:endParaRPr lang="en-GB" dirty="0">
              <a:solidFill>
                <a:schemeClr val="tx1"/>
              </a:solidFill>
            </a:endParaRPr>
          </a:p>
          <a:p>
            <a:pPr>
              <a:buFont typeface="Arial" panose="020B0604020202020204" pitchFamily="34" charset="0"/>
              <a:buChar char="•"/>
            </a:pPr>
            <a:r>
              <a:rPr lang="en-GB" dirty="0">
                <a:solidFill>
                  <a:schemeClr val="tx1"/>
                </a:solidFill>
              </a:rPr>
              <a:t>900,426 - ________ = 36,752        so that means ________ + 36,752 = 900,426</a:t>
            </a:r>
          </a:p>
        </p:txBody>
      </p:sp>
      <p:sp>
        <p:nvSpPr>
          <p:cNvPr id="4" name="Rectangle 3">
            <a:extLst>
              <a:ext uri="{FF2B5EF4-FFF2-40B4-BE49-F238E27FC236}">
                <a16:creationId xmlns:a16="http://schemas.microsoft.com/office/drawing/2014/main" id="{F21D73A0-ED0F-4475-9F49-26C0120F9D32}"/>
              </a:ext>
            </a:extLst>
          </p:cNvPr>
          <p:cNvSpPr/>
          <p:nvPr/>
        </p:nvSpPr>
        <p:spPr>
          <a:xfrm>
            <a:off x="6641274" y="402975"/>
            <a:ext cx="3970750" cy="13543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6600" dirty="0"/>
              <a:t>900,426</a:t>
            </a:r>
          </a:p>
        </p:txBody>
      </p:sp>
    </p:spTree>
    <p:extLst>
      <p:ext uri="{BB962C8B-B14F-4D97-AF65-F5344CB8AC3E}">
        <p14:creationId xmlns:p14="http://schemas.microsoft.com/office/powerpoint/2010/main" val="4265357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4CC9-4786-45E0-A40F-2225317DB2F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C280FE4C-C6C2-4EC6-886F-648442323113}"/>
              </a:ext>
            </a:extLst>
          </p:cNvPr>
          <p:cNvPicPr>
            <a:picLocks noGrp="1" noChangeAspect="1"/>
          </p:cNvPicPr>
          <p:nvPr>
            <p:ph idx="1"/>
          </p:nvPr>
        </p:nvPicPr>
        <p:blipFill>
          <a:blip r:embed="rId2"/>
          <a:stretch>
            <a:fillRect/>
          </a:stretch>
        </p:blipFill>
        <p:spPr>
          <a:xfrm>
            <a:off x="2968668" y="209421"/>
            <a:ext cx="5361140" cy="6405816"/>
          </a:xfrm>
        </p:spPr>
      </p:pic>
    </p:spTree>
    <p:extLst>
      <p:ext uri="{BB962C8B-B14F-4D97-AF65-F5344CB8AC3E}">
        <p14:creationId xmlns:p14="http://schemas.microsoft.com/office/powerpoint/2010/main" val="1397722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EA24-8551-4913-9A99-1D9260DC429A}"/>
              </a:ext>
            </a:extLst>
          </p:cNvPr>
          <p:cNvSpPr>
            <a:spLocks noGrp="1"/>
          </p:cNvSpPr>
          <p:nvPr>
            <p:ph type="ctrTitle"/>
          </p:nvPr>
        </p:nvSpPr>
        <p:spPr>
          <a:xfrm>
            <a:off x="603504" y="770467"/>
            <a:ext cx="10782300" cy="1191683"/>
          </a:xfrm>
        </p:spPr>
        <p:txBody>
          <a:bodyPr/>
          <a:lstStyle/>
          <a:p>
            <a:r>
              <a:rPr lang="en-GB" dirty="0"/>
              <a:t>Plenary</a:t>
            </a:r>
          </a:p>
        </p:txBody>
      </p:sp>
      <p:pic>
        <p:nvPicPr>
          <p:cNvPr id="5" name="Picture 4">
            <a:extLst>
              <a:ext uri="{FF2B5EF4-FFF2-40B4-BE49-F238E27FC236}">
                <a16:creationId xmlns:a16="http://schemas.microsoft.com/office/drawing/2014/main" id="{5DA67731-1B38-4FC2-9710-506B8DB42EF9}"/>
              </a:ext>
            </a:extLst>
          </p:cNvPr>
          <p:cNvPicPr>
            <a:picLocks noChangeAspect="1"/>
          </p:cNvPicPr>
          <p:nvPr/>
        </p:nvPicPr>
        <p:blipFill>
          <a:blip r:embed="rId2"/>
          <a:stretch>
            <a:fillRect/>
          </a:stretch>
        </p:blipFill>
        <p:spPr>
          <a:xfrm>
            <a:off x="4897677" y="440055"/>
            <a:ext cx="4835046" cy="5931153"/>
          </a:xfrm>
          <a:prstGeom prst="rect">
            <a:avLst/>
          </a:prstGeom>
        </p:spPr>
      </p:pic>
    </p:spTree>
    <p:extLst>
      <p:ext uri="{BB962C8B-B14F-4D97-AF65-F5344CB8AC3E}">
        <p14:creationId xmlns:p14="http://schemas.microsoft.com/office/powerpoint/2010/main" val="222958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65147-52C8-44EB-A9D2-9474A265AC8F}"/>
              </a:ext>
            </a:extLst>
          </p:cNvPr>
          <p:cNvSpPr>
            <a:spLocks noGrp="1"/>
          </p:cNvSpPr>
          <p:nvPr>
            <p:ph type="title"/>
          </p:nvPr>
        </p:nvSpPr>
        <p:spPr>
          <a:xfrm>
            <a:off x="704850" y="770467"/>
            <a:ext cx="10782300" cy="3294159"/>
          </a:xfrm>
        </p:spPr>
        <p:txBody>
          <a:bodyPr vert="horz" lIns="91440" tIns="45720" rIns="91440" bIns="45720" rtlCol="0" anchor="b">
            <a:normAutofit/>
          </a:bodyPr>
          <a:lstStyle/>
          <a:p>
            <a:pPr algn="ctr">
              <a:lnSpc>
                <a:spcPct val="80000"/>
              </a:lnSpc>
            </a:pPr>
            <a:r>
              <a:rPr lang="en-US" sz="6600" dirty="0">
                <a:solidFill>
                  <a:srgbClr val="FFFFFF"/>
                </a:solidFill>
              </a:rPr>
              <a:t>Break</a:t>
            </a:r>
          </a:p>
        </p:txBody>
      </p:sp>
    </p:spTree>
    <p:extLst>
      <p:ext uri="{BB962C8B-B14F-4D97-AF65-F5344CB8AC3E}">
        <p14:creationId xmlns:p14="http://schemas.microsoft.com/office/powerpoint/2010/main" val="2853899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7E151-DD72-40FE-8CCA-51BBCA132FFA}"/>
              </a:ext>
            </a:extLst>
          </p:cNvPr>
          <p:cNvSpPr>
            <a:spLocks noGrp="1"/>
          </p:cNvSpPr>
          <p:nvPr>
            <p:ph type="title"/>
          </p:nvPr>
        </p:nvSpPr>
        <p:spPr/>
        <p:txBody>
          <a:bodyPr/>
          <a:lstStyle/>
          <a:p>
            <a:r>
              <a:rPr lang="en-GB" dirty="0"/>
              <a:t>Design Technology – Pullies and Gears L1</a:t>
            </a:r>
          </a:p>
        </p:txBody>
      </p:sp>
      <p:pic>
        <p:nvPicPr>
          <p:cNvPr id="5" name="Content Placeholder 4">
            <a:extLst>
              <a:ext uri="{FF2B5EF4-FFF2-40B4-BE49-F238E27FC236}">
                <a16:creationId xmlns:a16="http://schemas.microsoft.com/office/drawing/2014/main" id="{9577D460-CC48-4A38-9E85-079E91A8C471}"/>
              </a:ext>
            </a:extLst>
          </p:cNvPr>
          <p:cNvPicPr>
            <a:picLocks noGrp="1" noChangeAspect="1"/>
          </p:cNvPicPr>
          <p:nvPr>
            <p:ph idx="1"/>
          </p:nvPr>
        </p:nvPicPr>
        <p:blipFill>
          <a:blip r:embed="rId2"/>
          <a:stretch>
            <a:fillRect/>
          </a:stretch>
        </p:blipFill>
        <p:spPr>
          <a:xfrm>
            <a:off x="2492679" y="1605426"/>
            <a:ext cx="5856106" cy="4753042"/>
          </a:xfrm>
        </p:spPr>
      </p:pic>
    </p:spTree>
    <p:extLst>
      <p:ext uri="{BB962C8B-B14F-4D97-AF65-F5344CB8AC3E}">
        <p14:creationId xmlns:p14="http://schemas.microsoft.com/office/powerpoint/2010/main" val="2488208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E22716EA-1209-4928-A1C1-84D646DC59AD}"/>
              </a:ext>
            </a:extLst>
          </p:cNvPr>
          <p:cNvSpPr/>
          <p:nvPr/>
        </p:nvSpPr>
        <p:spPr bwMode="auto">
          <a:xfrm>
            <a:off x="2027239" y="568326"/>
            <a:ext cx="8137525" cy="1292225"/>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1350" dirty="0">
                <a:solidFill>
                  <a:prstClr val="white"/>
                </a:solidFill>
                <a:latin typeface="Twinkl"/>
              </a:rPr>
              <a:t> </a:t>
            </a:r>
          </a:p>
        </p:txBody>
      </p:sp>
      <p:sp>
        <p:nvSpPr>
          <p:cNvPr id="9219" name="Title 1">
            <a:extLst>
              <a:ext uri="{FF2B5EF4-FFF2-40B4-BE49-F238E27FC236}">
                <a16:creationId xmlns:a16="http://schemas.microsoft.com/office/drawing/2014/main" id="{AAAC1BCA-AAEA-4E09-BD5A-EE69197D32A2}"/>
              </a:ext>
            </a:extLst>
          </p:cNvPr>
          <p:cNvSpPr txBox="1">
            <a:spLocks/>
          </p:cNvSpPr>
          <p:nvPr/>
        </p:nvSpPr>
        <p:spPr bwMode="auto">
          <a:xfrm>
            <a:off x="2152650" y="790575"/>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defTabSz="914400" fontAlgn="base">
              <a:spcBef>
                <a:spcPct val="0"/>
              </a:spcBef>
              <a:spcAft>
                <a:spcPct val="0"/>
              </a:spcAft>
              <a:buNone/>
            </a:pPr>
            <a:r>
              <a:rPr lang="en-US" altLang="en-US" sz="3600">
                <a:latin typeface="Twinkl SemiBold" pitchFamily="2" charset="0"/>
              </a:rPr>
              <a:t>Aim</a:t>
            </a:r>
          </a:p>
        </p:txBody>
      </p:sp>
      <p:sp>
        <p:nvSpPr>
          <p:cNvPr id="9220" name="Content Placeholder 15">
            <a:extLst>
              <a:ext uri="{FF2B5EF4-FFF2-40B4-BE49-F238E27FC236}">
                <a16:creationId xmlns:a16="http://schemas.microsoft.com/office/drawing/2014/main" id="{104F2C02-D9ED-4EAF-A140-1DE1ADBB332E}"/>
              </a:ext>
            </a:extLst>
          </p:cNvPr>
          <p:cNvSpPr>
            <a:spLocks noGrp="1"/>
          </p:cNvSpPr>
          <p:nvPr>
            <p:ph idx="1"/>
          </p:nvPr>
        </p:nvSpPr>
        <p:spPr>
          <a:xfrm>
            <a:off x="2152650" y="1182688"/>
            <a:ext cx="7886700" cy="1409700"/>
          </a:xfrm>
        </p:spPr>
        <p:txBody>
          <a:bodyPr>
            <a:normAutofit/>
          </a:bodyPr>
          <a:lstStyle/>
          <a:p>
            <a:pPr eaLnBrk="1" hangingPunct="1"/>
            <a:r>
              <a:rPr lang="en-GB" altLang="en-US">
                <a:latin typeface="Twinkl" pitchFamily="2" charset="0"/>
              </a:rPr>
              <a:t>To recognise levers, gears and pulleys.</a:t>
            </a:r>
          </a:p>
          <a:p>
            <a:pPr eaLnBrk="1" hangingPunct="1"/>
            <a:r>
              <a:rPr lang="en-GB" altLang="en-US">
                <a:latin typeface="Twinkl" pitchFamily="2" charset="0"/>
              </a:rPr>
              <a:t>To build a lever, gear and pulley.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F15202D3-60F0-429E-88D3-9F98082A2462}"/>
              </a:ext>
            </a:extLst>
          </p:cNvPr>
          <p:cNvSpPr>
            <a:spLocks noGrp="1"/>
          </p:cNvSpPr>
          <p:nvPr>
            <p:ph type="title"/>
          </p:nvPr>
        </p:nvSpPr>
        <p:spPr>
          <a:xfrm>
            <a:off x="1981201" y="479426"/>
            <a:ext cx="8220075" cy="993775"/>
          </a:xfrm>
        </p:spPr>
        <p:txBody>
          <a:bodyPr/>
          <a:lstStyle/>
          <a:p>
            <a:pPr eaLnBrk="1" hangingPunct="1"/>
            <a:r>
              <a:rPr lang="en-GB" altLang="en-US" sz="3600"/>
              <a:t>Recap</a:t>
            </a:r>
          </a:p>
        </p:txBody>
      </p:sp>
      <p:sp>
        <p:nvSpPr>
          <p:cNvPr id="10243" name="Content Placeholder 21">
            <a:extLst>
              <a:ext uri="{FF2B5EF4-FFF2-40B4-BE49-F238E27FC236}">
                <a16:creationId xmlns:a16="http://schemas.microsoft.com/office/drawing/2014/main" id="{15564DC2-DBD9-4139-8CF1-C264A9CDBCA2}"/>
              </a:ext>
            </a:extLst>
          </p:cNvPr>
          <p:cNvSpPr>
            <a:spLocks noGrp="1"/>
          </p:cNvSpPr>
          <p:nvPr>
            <p:ph idx="1"/>
          </p:nvPr>
        </p:nvSpPr>
        <p:spPr>
          <a:xfrm>
            <a:off x="2279650" y="1325563"/>
            <a:ext cx="7632700" cy="1230312"/>
          </a:xfrm>
        </p:spPr>
        <p:txBody>
          <a:bodyPr vert="horz" wrap="square" lIns="108000" tIns="108000" rIns="108000" bIns="108000" numCol="1" anchor="t" anchorCtr="0" compatLnSpc="1">
            <a:prstTxWarp prst="textNoShape">
              <a:avLst/>
            </a:prstTxWarp>
          </a:bodyPr>
          <a:lstStyle/>
          <a:p>
            <a:pPr eaLnBrk="1" hangingPunct="1"/>
            <a:r>
              <a:rPr lang="en-GB" altLang="en-US">
                <a:latin typeface="Twinkl" pitchFamily="2" charset="0"/>
              </a:rPr>
              <a:t>These sky divers have jumped out of an aeroplane and are falling quickly towards earth. </a:t>
            </a:r>
          </a:p>
          <a:p>
            <a:pPr eaLnBrk="1" hangingPunct="1"/>
            <a:r>
              <a:rPr lang="en-GB" altLang="en-US">
                <a:latin typeface="Twinkl" pitchFamily="2" charset="0"/>
              </a:rPr>
              <a:t>What forces are affecting them? </a:t>
            </a:r>
          </a:p>
        </p:txBody>
      </p:sp>
      <p:pic>
        <p:nvPicPr>
          <p:cNvPr id="10244" name="Picture 1">
            <a:extLst>
              <a:ext uri="{FF2B5EF4-FFF2-40B4-BE49-F238E27FC236}">
                <a16:creationId xmlns:a16="http://schemas.microsoft.com/office/drawing/2014/main" id="{B9135330-32A4-4952-BFA2-A961DF7F1E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8064" y="2408238"/>
            <a:ext cx="509587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F93E0E8-A564-4137-9296-CB1DA0287B9C}"/>
              </a:ext>
            </a:extLst>
          </p:cNvPr>
          <p:cNvSpPr txBox="1">
            <a:spLocks/>
          </p:cNvSpPr>
          <p:nvPr/>
        </p:nvSpPr>
        <p:spPr>
          <a:xfrm>
            <a:off x="2782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 dirty="0">
                <a:solidFill>
                  <a:srgbClr val="1C1C1C"/>
                </a:solidFill>
                <a:latin typeface="Tuffy" panose="020B0603060100000000" pitchFamily="34" charset="0"/>
                <a:ea typeface="Tuffy" panose="020B0603060100000000" pitchFamily="34" charset="0"/>
                <a:cs typeface="Arial" pitchFamily="34" charset="0"/>
              </a:rPr>
              <a:t>Photo courtesy of </a:t>
            </a:r>
            <a:r>
              <a:rPr lang="en-GB" sz="600" dirty="0" err="1">
                <a:solidFill>
                  <a:srgbClr val="1C1C1C"/>
                </a:solidFill>
                <a:latin typeface="Tuffy" panose="020B0603060100000000" pitchFamily="34" charset="0"/>
                <a:ea typeface="Tuffy" panose="020B0603060100000000" pitchFamily="34" charset="0"/>
                <a:cs typeface="Arial" pitchFamily="34" charset="0"/>
              </a:rPr>
              <a:t>mnapoleon</a:t>
            </a:r>
            <a:r>
              <a:rPr lang="en-GB" sz="600" dirty="0">
                <a:solidFill>
                  <a:srgbClr val="1C1C1C"/>
                </a:solidFill>
                <a:latin typeface="Tuffy" panose="020B0603060100000000" pitchFamily="34" charset="0"/>
                <a:ea typeface="Tuffy" panose="020B0603060100000000" pitchFamily="34" charset="0"/>
                <a:cs typeface="Arial" pitchFamily="34" charset="0"/>
              </a:rPr>
              <a:t> (@flickr.com) - granted under creative commons licence - attribution</a:t>
            </a:r>
          </a:p>
        </p:txBody>
      </p:sp>
      <p:sp>
        <p:nvSpPr>
          <p:cNvPr id="2" name="Rectangle: Rounded Corners 1">
            <a:extLst>
              <a:ext uri="{FF2B5EF4-FFF2-40B4-BE49-F238E27FC236}">
                <a16:creationId xmlns:a16="http://schemas.microsoft.com/office/drawing/2014/main" id="{003614D6-4485-4888-BDE1-C524D4160BE5}"/>
              </a:ext>
            </a:extLst>
          </p:cNvPr>
          <p:cNvSpPr/>
          <p:nvPr/>
        </p:nvSpPr>
        <p:spPr>
          <a:xfrm>
            <a:off x="2593975" y="2555875"/>
            <a:ext cx="1957388" cy="514350"/>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2000" dirty="0">
                <a:solidFill>
                  <a:srgbClr val="1C1C1C"/>
                </a:solidFill>
                <a:latin typeface="Twinkl"/>
              </a:rPr>
              <a:t>Gravity</a:t>
            </a:r>
          </a:p>
        </p:txBody>
      </p:sp>
      <p:sp>
        <p:nvSpPr>
          <p:cNvPr id="7" name="Rectangle: Rounded Corners 6">
            <a:extLst>
              <a:ext uri="{FF2B5EF4-FFF2-40B4-BE49-F238E27FC236}">
                <a16:creationId xmlns:a16="http://schemas.microsoft.com/office/drawing/2014/main" id="{1EE4C750-EB51-476D-81A1-E80172696386}"/>
              </a:ext>
            </a:extLst>
          </p:cNvPr>
          <p:cNvSpPr/>
          <p:nvPr/>
        </p:nvSpPr>
        <p:spPr>
          <a:xfrm>
            <a:off x="7734300" y="5213350"/>
            <a:ext cx="1957388" cy="51593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2000" dirty="0">
                <a:solidFill>
                  <a:srgbClr val="1C1C1C"/>
                </a:solidFill>
                <a:latin typeface="Twinkl"/>
              </a:rPr>
              <a:t>Air Resistance</a:t>
            </a:r>
          </a:p>
        </p:txBody>
      </p:sp>
      <p:sp>
        <p:nvSpPr>
          <p:cNvPr id="3" name="Arrow: Right 2">
            <a:extLst>
              <a:ext uri="{FF2B5EF4-FFF2-40B4-BE49-F238E27FC236}">
                <a16:creationId xmlns:a16="http://schemas.microsoft.com/office/drawing/2014/main" id="{478C9100-11F3-4639-89FF-DB4A3CA56801}"/>
              </a:ext>
            </a:extLst>
          </p:cNvPr>
          <p:cNvSpPr/>
          <p:nvPr/>
        </p:nvSpPr>
        <p:spPr>
          <a:xfrm rot="5400000">
            <a:off x="2404270" y="3050382"/>
            <a:ext cx="879475" cy="500063"/>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9" name="Arrow: Right 8">
            <a:extLst>
              <a:ext uri="{FF2B5EF4-FFF2-40B4-BE49-F238E27FC236}">
                <a16:creationId xmlns:a16="http://schemas.microsoft.com/office/drawing/2014/main" id="{F12B326C-F0A0-44BE-8474-17CB195B5AA5}"/>
              </a:ext>
            </a:extLst>
          </p:cNvPr>
          <p:cNvSpPr/>
          <p:nvPr/>
        </p:nvSpPr>
        <p:spPr>
          <a:xfrm rot="16200000">
            <a:off x="7828757" y="4583907"/>
            <a:ext cx="879475" cy="5000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B7CA02-5E69-479C-92A7-927B487F9BD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18" t="11910" r="537" b="7958"/>
          <a:stretch/>
        </p:blipFill>
        <p:spPr>
          <a:xfrm>
            <a:off x="2286001" y="1701800"/>
            <a:ext cx="7585159" cy="4391026"/>
          </a:xfrm>
          <a:prstGeom prst="roundRect">
            <a:avLst>
              <a:gd name="adj" fmla="val 0"/>
            </a:avLst>
          </a:prstGeom>
        </p:spPr>
      </p:pic>
      <p:sp>
        <p:nvSpPr>
          <p:cNvPr id="11267" name="Content Placeholder 21">
            <a:extLst>
              <a:ext uri="{FF2B5EF4-FFF2-40B4-BE49-F238E27FC236}">
                <a16:creationId xmlns:a16="http://schemas.microsoft.com/office/drawing/2014/main" id="{914F3132-07F9-4010-9099-A397768F97EB}"/>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defTabSz="914400" fontAlgn="base">
              <a:spcAft>
                <a:spcPct val="0"/>
              </a:spcAft>
              <a:buNone/>
            </a:pPr>
            <a:r>
              <a:rPr lang="en-GB" altLang="en-US"/>
              <a:t>This submarine is diving downwards and forwards into the sea.</a:t>
            </a:r>
            <a:br>
              <a:rPr lang="en-GB" altLang="en-US"/>
            </a:br>
            <a:r>
              <a:rPr lang="en-GB" altLang="en-US"/>
              <a:t>What forces are affecting it?</a:t>
            </a:r>
            <a:br>
              <a:rPr lang="en-GB" altLang="en-US" sz="2400"/>
            </a:br>
            <a:endParaRPr lang="en-GB" altLang="en-US"/>
          </a:p>
        </p:txBody>
      </p:sp>
      <p:sp>
        <p:nvSpPr>
          <p:cNvPr id="7" name="Rectangle: Rounded Corners 6">
            <a:extLst>
              <a:ext uri="{FF2B5EF4-FFF2-40B4-BE49-F238E27FC236}">
                <a16:creationId xmlns:a16="http://schemas.microsoft.com/office/drawing/2014/main" id="{150987A9-E2C6-40AF-901E-5F67284DC0B6}"/>
              </a:ext>
            </a:extLst>
          </p:cNvPr>
          <p:cNvSpPr/>
          <p:nvPr/>
        </p:nvSpPr>
        <p:spPr>
          <a:xfrm>
            <a:off x="2293939" y="1701801"/>
            <a:ext cx="1957387" cy="665163"/>
          </a:xfrm>
          <a:prstGeom prst="roundRect">
            <a:avLst>
              <a:gd name="adj" fmla="val 0"/>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2000" dirty="0">
                <a:solidFill>
                  <a:srgbClr val="1C1C1C"/>
                </a:solidFill>
                <a:latin typeface="Twinkl"/>
              </a:rPr>
              <a:t>gravity</a:t>
            </a:r>
          </a:p>
        </p:txBody>
      </p:sp>
      <p:sp>
        <p:nvSpPr>
          <p:cNvPr id="8" name="Arrow: Right 7">
            <a:extLst>
              <a:ext uri="{FF2B5EF4-FFF2-40B4-BE49-F238E27FC236}">
                <a16:creationId xmlns:a16="http://schemas.microsoft.com/office/drawing/2014/main" id="{FA331F96-20EB-486B-BC5C-77E72231716B}"/>
              </a:ext>
            </a:extLst>
          </p:cNvPr>
          <p:cNvSpPr/>
          <p:nvPr/>
        </p:nvSpPr>
        <p:spPr>
          <a:xfrm rot="5400000">
            <a:off x="3702845" y="2556670"/>
            <a:ext cx="879475" cy="500063"/>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9" name="Rectangle: Rounded Corners 8">
            <a:extLst>
              <a:ext uri="{FF2B5EF4-FFF2-40B4-BE49-F238E27FC236}">
                <a16:creationId xmlns:a16="http://schemas.microsoft.com/office/drawing/2014/main" id="{51487E44-E340-4F2F-BE84-1A9D8A404034}"/>
              </a:ext>
            </a:extLst>
          </p:cNvPr>
          <p:cNvSpPr/>
          <p:nvPr/>
        </p:nvSpPr>
        <p:spPr>
          <a:xfrm>
            <a:off x="7891464" y="1701801"/>
            <a:ext cx="1958975" cy="758825"/>
          </a:xfrm>
          <a:prstGeom prst="roundRect">
            <a:avLst>
              <a:gd name="adj" fmla="val 0"/>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2000" dirty="0">
                <a:solidFill>
                  <a:srgbClr val="1C1C1C"/>
                </a:solidFill>
                <a:latin typeface="Twinkl"/>
              </a:rPr>
              <a:t>Driving forces of the engines</a:t>
            </a:r>
          </a:p>
        </p:txBody>
      </p:sp>
      <p:sp>
        <p:nvSpPr>
          <p:cNvPr id="10" name="Arrow: Right 9">
            <a:extLst>
              <a:ext uri="{FF2B5EF4-FFF2-40B4-BE49-F238E27FC236}">
                <a16:creationId xmlns:a16="http://schemas.microsoft.com/office/drawing/2014/main" id="{0BBC1FD4-912B-4C0D-BED9-5535061A323D}"/>
              </a:ext>
            </a:extLst>
          </p:cNvPr>
          <p:cNvSpPr/>
          <p:nvPr/>
        </p:nvSpPr>
        <p:spPr>
          <a:xfrm rot="10800000">
            <a:off x="6997701" y="2081213"/>
            <a:ext cx="879475" cy="50006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11" name="Rectangle: Rounded Corners 10">
            <a:extLst>
              <a:ext uri="{FF2B5EF4-FFF2-40B4-BE49-F238E27FC236}">
                <a16:creationId xmlns:a16="http://schemas.microsoft.com/office/drawing/2014/main" id="{282998C5-B171-40FC-BC0E-D7F0972FBA2D}"/>
              </a:ext>
            </a:extLst>
          </p:cNvPr>
          <p:cNvSpPr/>
          <p:nvPr/>
        </p:nvSpPr>
        <p:spPr>
          <a:xfrm>
            <a:off x="7893051" y="5438776"/>
            <a:ext cx="1958975" cy="644525"/>
          </a:xfrm>
          <a:prstGeom prst="roundRect">
            <a:avLst>
              <a:gd name="adj" fmla="val 0"/>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2000">
                <a:solidFill>
                  <a:srgbClr val="1C1C1C"/>
                </a:solidFill>
                <a:latin typeface="Twinkl"/>
              </a:rPr>
              <a:t>upthrust</a:t>
            </a:r>
            <a:r>
              <a:rPr lang="en-GB" sz="2000" dirty="0">
                <a:solidFill>
                  <a:srgbClr val="1C1C1C"/>
                </a:solidFill>
                <a:latin typeface="Twinkl"/>
              </a:rPr>
              <a:t> of the water</a:t>
            </a:r>
          </a:p>
        </p:txBody>
      </p:sp>
      <p:sp>
        <p:nvSpPr>
          <p:cNvPr id="12" name="Arrow: Right 11">
            <a:extLst>
              <a:ext uri="{FF2B5EF4-FFF2-40B4-BE49-F238E27FC236}">
                <a16:creationId xmlns:a16="http://schemas.microsoft.com/office/drawing/2014/main" id="{1C23EBA1-2EE7-41C2-AEF9-A4613B9E7B51}"/>
              </a:ext>
            </a:extLst>
          </p:cNvPr>
          <p:cNvSpPr/>
          <p:nvPr/>
        </p:nvSpPr>
        <p:spPr>
          <a:xfrm rot="16200000">
            <a:off x="7566820" y="4749007"/>
            <a:ext cx="879475" cy="500063"/>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13" name="Rectangle: Rounded Corners 12">
            <a:extLst>
              <a:ext uri="{FF2B5EF4-FFF2-40B4-BE49-F238E27FC236}">
                <a16:creationId xmlns:a16="http://schemas.microsoft.com/office/drawing/2014/main" id="{C94C6C63-E74D-480D-9707-5EFDCB8705C6}"/>
              </a:ext>
            </a:extLst>
          </p:cNvPr>
          <p:cNvSpPr/>
          <p:nvPr/>
        </p:nvSpPr>
        <p:spPr>
          <a:xfrm>
            <a:off x="2287589" y="5430839"/>
            <a:ext cx="1958975" cy="642937"/>
          </a:xfrm>
          <a:prstGeom prst="roundRect">
            <a:avLst>
              <a:gd name="adj" fmla="val 0"/>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2000" dirty="0">
                <a:solidFill>
                  <a:srgbClr val="1C1C1C"/>
                </a:solidFill>
                <a:latin typeface="Twinkl"/>
              </a:rPr>
              <a:t>water resistance</a:t>
            </a:r>
          </a:p>
        </p:txBody>
      </p:sp>
      <p:sp>
        <p:nvSpPr>
          <p:cNvPr id="14" name="Arrow: Right 13">
            <a:extLst>
              <a:ext uri="{FF2B5EF4-FFF2-40B4-BE49-F238E27FC236}">
                <a16:creationId xmlns:a16="http://schemas.microsoft.com/office/drawing/2014/main" id="{40BBE0CB-3033-4EF8-8733-C30D0D69A36C}"/>
              </a:ext>
            </a:extLst>
          </p:cNvPr>
          <p:cNvSpPr/>
          <p:nvPr/>
        </p:nvSpPr>
        <p:spPr>
          <a:xfrm>
            <a:off x="4252914" y="5297488"/>
            <a:ext cx="879475" cy="5000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1">
            <a:extLst>
              <a:ext uri="{FF2B5EF4-FFF2-40B4-BE49-F238E27FC236}">
                <a16:creationId xmlns:a16="http://schemas.microsoft.com/office/drawing/2014/main" id="{7687AC3C-CEDB-497C-8C08-228A56E3E186}"/>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defTabSz="914400" fontAlgn="base">
              <a:spcAft>
                <a:spcPct val="0"/>
              </a:spcAft>
              <a:buNone/>
            </a:pPr>
            <a:r>
              <a:rPr lang="en-GB" altLang="en-US" sz="3600">
                <a:latin typeface="Twinkl SemiBold" pitchFamily="2" charset="0"/>
              </a:rPr>
              <a:t>Introduction</a:t>
            </a:r>
          </a:p>
        </p:txBody>
      </p:sp>
      <p:sp>
        <p:nvSpPr>
          <p:cNvPr id="15" name="Title 1">
            <a:extLst>
              <a:ext uri="{FF2B5EF4-FFF2-40B4-BE49-F238E27FC236}">
                <a16:creationId xmlns:a16="http://schemas.microsoft.com/office/drawing/2014/main" id="{96A8D834-FF59-4F3B-99C0-A72217E71FEE}"/>
              </a:ext>
            </a:extLst>
          </p:cNvPr>
          <p:cNvSpPr txBox="1">
            <a:spLocks/>
          </p:cNvSpPr>
          <p:nvPr/>
        </p:nvSpPr>
        <p:spPr>
          <a:xfrm>
            <a:off x="2782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 dirty="0">
                <a:solidFill>
                  <a:srgbClr val="1C1C1C"/>
                </a:solidFill>
                <a:latin typeface="Tuffy" panose="020B0603060100000000" pitchFamily="34" charset="0"/>
                <a:ea typeface="Tuffy" panose="020B0603060100000000" pitchFamily="34" charset="0"/>
                <a:cs typeface="Arial" pitchFamily="34" charset="0"/>
              </a:rPr>
              <a:t>Photo courtesy of </a:t>
            </a:r>
            <a:r>
              <a:rPr lang="en-GB" sz="600" dirty="0" err="1">
                <a:solidFill>
                  <a:srgbClr val="1C1C1C"/>
                </a:solidFill>
                <a:latin typeface="Tuffy" panose="020B0603060100000000" pitchFamily="34" charset="0"/>
                <a:ea typeface="Tuffy" panose="020B0603060100000000" pitchFamily="34" charset="0"/>
                <a:cs typeface="Arial" pitchFamily="34" charset="0"/>
              </a:rPr>
              <a:t>hoyasmeg</a:t>
            </a:r>
            <a:r>
              <a:rPr lang="en-GB" sz="600" dirty="0">
                <a:solidFill>
                  <a:srgbClr val="1C1C1C"/>
                </a:solidFill>
                <a:latin typeface="Tuffy" panose="020B0603060100000000" pitchFamily="34" charset="0"/>
                <a:ea typeface="Tuffy" panose="020B0603060100000000" pitchFamily="34" charset="0"/>
                <a:cs typeface="Arial" pitchFamily="34" charset="0"/>
              </a:rPr>
              <a:t> (@flickr.com) - granted under creative commons licence - attribution</a:t>
            </a:r>
          </a:p>
        </p:txBody>
      </p:sp>
      <p:sp>
        <p:nvSpPr>
          <p:cNvPr id="12292" name="Content Placeholder 1">
            <a:extLst>
              <a:ext uri="{FF2B5EF4-FFF2-40B4-BE49-F238E27FC236}">
                <a16:creationId xmlns:a16="http://schemas.microsoft.com/office/drawing/2014/main" id="{86B64467-EF64-49EA-8D6C-5F26D8A59413}"/>
              </a:ext>
            </a:extLst>
          </p:cNvPr>
          <p:cNvSpPr>
            <a:spLocks noGrp="1"/>
          </p:cNvSpPr>
          <p:nvPr>
            <p:ph idx="1"/>
          </p:nvPr>
        </p:nvSpPr>
        <p:spPr>
          <a:xfrm>
            <a:off x="2279650" y="1514475"/>
            <a:ext cx="7632700" cy="4578350"/>
          </a:xfrm>
        </p:spPr>
        <p:txBody>
          <a:bodyPr/>
          <a:lstStyle/>
          <a:p>
            <a:pPr eaLnBrk="1" hangingPunct="1"/>
            <a:r>
              <a:rPr lang="en-GB" altLang="en-US">
                <a:latin typeface="Twinkl" pitchFamily="2" charset="0"/>
              </a:rPr>
              <a:t>Levers, gears and pulleys are all mechanisms that make jobs easier to do. </a:t>
            </a:r>
          </a:p>
          <a:p>
            <a:pPr eaLnBrk="1" hangingPunct="1"/>
            <a:r>
              <a:rPr lang="en-GB" altLang="en-US">
                <a:latin typeface="Twinkl" pitchFamily="2" charset="0"/>
              </a:rPr>
              <a:t>Or sometimes just for fun!</a:t>
            </a:r>
          </a:p>
        </p:txBody>
      </p:sp>
      <p:pic>
        <p:nvPicPr>
          <p:cNvPr id="12293" name="Picture 2">
            <a:extLst>
              <a:ext uri="{FF2B5EF4-FFF2-40B4-BE49-F238E27FC236}">
                <a16:creationId xmlns:a16="http://schemas.microsoft.com/office/drawing/2014/main" id="{57C26982-4A11-40B6-8598-ACF9003418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4064" y="3292475"/>
            <a:ext cx="5603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a:extLst>
              <a:ext uri="{FF2B5EF4-FFF2-40B4-BE49-F238E27FC236}">
                <a16:creationId xmlns:a16="http://schemas.microsoft.com/office/drawing/2014/main" id="{1C81507A-748A-4BD7-9512-74C30CA581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622551"/>
            <a:ext cx="77343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1">
            <a:extLst>
              <a:ext uri="{FF2B5EF4-FFF2-40B4-BE49-F238E27FC236}">
                <a16:creationId xmlns:a16="http://schemas.microsoft.com/office/drawing/2014/main" id="{4A005EA6-43F7-4F6E-AAF5-012D11E2F582}"/>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defTabSz="914400" fontAlgn="base">
              <a:spcAft>
                <a:spcPct val="0"/>
              </a:spcAft>
              <a:buNone/>
            </a:pPr>
            <a:r>
              <a:rPr lang="en-GB" altLang="en-US" sz="3600">
                <a:latin typeface="Twinkl SemiBold" pitchFamily="2" charset="0"/>
              </a:rPr>
              <a:t>Levers</a:t>
            </a:r>
          </a:p>
        </p:txBody>
      </p:sp>
      <p:sp>
        <p:nvSpPr>
          <p:cNvPr id="13315" name="Content Placeholder 1">
            <a:extLst>
              <a:ext uri="{FF2B5EF4-FFF2-40B4-BE49-F238E27FC236}">
                <a16:creationId xmlns:a16="http://schemas.microsoft.com/office/drawing/2014/main" id="{D4D45A7F-95A5-49D7-AD57-191E876F268B}"/>
              </a:ext>
            </a:extLst>
          </p:cNvPr>
          <p:cNvSpPr>
            <a:spLocks noGrp="1"/>
          </p:cNvSpPr>
          <p:nvPr>
            <p:ph idx="1"/>
          </p:nvPr>
        </p:nvSpPr>
        <p:spPr>
          <a:xfrm>
            <a:off x="2279650" y="1514475"/>
            <a:ext cx="7632700" cy="4578350"/>
          </a:xfrm>
        </p:spPr>
        <p:txBody>
          <a:bodyPr/>
          <a:lstStyle/>
          <a:p>
            <a:pPr eaLnBrk="1" hangingPunct="1"/>
            <a:r>
              <a:rPr lang="en-GB" altLang="en-US">
                <a:latin typeface="Twinkl" pitchFamily="2" charset="0"/>
              </a:rPr>
              <a:t>Levers are the simplest type of mechanism. They are really good at lifting objects and can be used to make objects easier to lift. </a:t>
            </a:r>
          </a:p>
          <a:p>
            <a:pPr eaLnBrk="1" hangingPunct="1"/>
            <a:endParaRPr lang="en-GB" altLang="en-US">
              <a:latin typeface="Twinkl" pitchFamily="2" charset="0"/>
            </a:endParaRPr>
          </a:p>
          <a:p>
            <a:pPr eaLnBrk="1" hangingPunct="1"/>
            <a:endParaRPr lang="en-GB" altLang="en-US">
              <a:latin typeface="Twinkl" pitchFamily="2" charset="0"/>
            </a:endParaRPr>
          </a:p>
          <a:p>
            <a:pPr eaLnBrk="1" hangingPunct="1"/>
            <a:endParaRPr lang="en-GB" altLang="en-US">
              <a:latin typeface="Twinkl" pitchFamily="2" charset="0"/>
            </a:endParaRPr>
          </a:p>
          <a:p>
            <a:pPr eaLnBrk="1" hangingPunct="1"/>
            <a:endParaRPr lang="en-GB" altLang="en-US">
              <a:latin typeface="Twinkl" pitchFamily="2" charset="0"/>
            </a:endParaRPr>
          </a:p>
          <a:p>
            <a:pPr eaLnBrk="1" hangingPunct="1"/>
            <a:endParaRPr lang="en-GB" altLang="en-US">
              <a:latin typeface="Twinkl" pitchFamily="2" charset="0"/>
            </a:endParaRPr>
          </a:p>
          <a:p>
            <a:pPr eaLnBrk="1" hangingPunct="1"/>
            <a:endParaRPr lang="en-GB" altLang="en-US">
              <a:latin typeface="Twinkl" pitchFamily="2" charset="0"/>
            </a:endParaRPr>
          </a:p>
          <a:p>
            <a:pPr eaLnBrk="1" hangingPunct="1"/>
            <a:endParaRPr lang="en-GB" altLang="en-US">
              <a:latin typeface="Twinkl" pitchFamily="2" charset="0"/>
            </a:endParaRPr>
          </a:p>
          <a:p>
            <a:pPr eaLnBrk="1" hangingPunct="1"/>
            <a:endParaRPr lang="en-GB" altLang="en-US">
              <a:latin typeface="Twinkl" pitchFamily="2" charset="0"/>
            </a:endParaRPr>
          </a:p>
          <a:p>
            <a:pPr eaLnBrk="1" hangingPunct="1"/>
            <a:r>
              <a:rPr lang="en-GB" altLang="en-US">
                <a:latin typeface="Twinkl" pitchFamily="2" charset="0"/>
              </a:rPr>
              <a:t>Here are three levers. Which lever will make lifting the block easiest?</a:t>
            </a:r>
          </a:p>
          <a:p>
            <a:pPr eaLnBrk="1" hangingPunct="1"/>
            <a:r>
              <a:rPr lang="en-GB" altLang="en-US">
                <a:latin typeface="Twinkl" pitchFamily="2" charset="0"/>
              </a:rPr>
              <a:t>Let’s find out …</a:t>
            </a:r>
          </a:p>
        </p:txBody>
      </p:sp>
      <p:pic>
        <p:nvPicPr>
          <p:cNvPr id="13316" name="Picture 2">
            <a:extLst>
              <a:ext uri="{FF2B5EF4-FFF2-40B4-BE49-F238E27FC236}">
                <a16:creationId xmlns:a16="http://schemas.microsoft.com/office/drawing/2014/main" id="{556C63A5-66DA-4EE1-B8AD-F6F870E182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4064" y="3206750"/>
            <a:ext cx="5603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22">
            <a:extLst>
              <a:ext uri="{FF2B5EF4-FFF2-40B4-BE49-F238E27FC236}">
                <a16:creationId xmlns:a16="http://schemas.microsoft.com/office/drawing/2014/main" id="{F36DD4FB-8518-4CF5-B26E-4F7F5B07840A}"/>
              </a:ext>
            </a:extLst>
          </p:cNvPr>
          <p:cNvSpPr/>
          <p:nvPr/>
        </p:nvSpPr>
        <p:spPr>
          <a:xfrm>
            <a:off x="4814889" y="2455863"/>
            <a:ext cx="2573337" cy="2305050"/>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29" name="red 1">
            <a:extLst>
              <a:ext uri="{FF2B5EF4-FFF2-40B4-BE49-F238E27FC236}">
                <a16:creationId xmlns:a16="http://schemas.microsoft.com/office/drawing/2014/main" id="{C910F7D6-00B9-4F3F-9A79-61EB7EF64553}"/>
              </a:ext>
            </a:extLst>
          </p:cNvPr>
          <p:cNvSpPr/>
          <p:nvPr/>
        </p:nvSpPr>
        <p:spPr>
          <a:xfrm>
            <a:off x="4808539" y="2449513"/>
            <a:ext cx="2573337" cy="2303462"/>
          </a:xfrm>
          <a:prstGeom prst="roundRect">
            <a:avLst/>
          </a:prstGeom>
          <a:solidFill>
            <a:srgbClr val="FF0000"/>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8" name="Rounded Rectangle 23">
            <a:extLst>
              <a:ext uri="{FF2B5EF4-FFF2-40B4-BE49-F238E27FC236}">
                <a16:creationId xmlns:a16="http://schemas.microsoft.com/office/drawing/2014/main" id="{D57BA9A3-1765-462D-988B-FC049FF8735A}"/>
              </a:ext>
            </a:extLst>
          </p:cNvPr>
          <p:cNvSpPr/>
          <p:nvPr/>
        </p:nvSpPr>
        <p:spPr>
          <a:xfrm>
            <a:off x="7451725" y="2436813"/>
            <a:ext cx="2571750" cy="2303462"/>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dirty="0">
              <a:solidFill>
                <a:prstClr val="white"/>
              </a:solidFill>
              <a:latin typeface="Twinkl"/>
            </a:endParaRPr>
          </a:p>
        </p:txBody>
      </p:sp>
      <p:sp>
        <p:nvSpPr>
          <p:cNvPr id="9" name="Rounded Rectangle 19">
            <a:extLst>
              <a:ext uri="{FF2B5EF4-FFF2-40B4-BE49-F238E27FC236}">
                <a16:creationId xmlns:a16="http://schemas.microsoft.com/office/drawing/2014/main" id="{1E4B7D0B-326D-42B4-9277-F0BCEDC93229}"/>
              </a:ext>
            </a:extLst>
          </p:cNvPr>
          <p:cNvSpPr/>
          <p:nvPr/>
        </p:nvSpPr>
        <p:spPr>
          <a:xfrm>
            <a:off x="2170114" y="2449513"/>
            <a:ext cx="2573337" cy="2303462"/>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30" name="red 1">
            <a:extLst>
              <a:ext uri="{FF2B5EF4-FFF2-40B4-BE49-F238E27FC236}">
                <a16:creationId xmlns:a16="http://schemas.microsoft.com/office/drawing/2014/main" id="{E2FD17F6-C823-4D89-91A1-12A054E70A1F}"/>
              </a:ext>
            </a:extLst>
          </p:cNvPr>
          <p:cNvSpPr/>
          <p:nvPr/>
        </p:nvSpPr>
        <p:spPr>
          <a:xfrm>
            <a:off x="7450139" y="2449513"/>
            <a:ext cx="2573337" cy="2303462"/>
          </a:xfrm>
          <a:prstGeom prst="roundRect">
            <a:avLst/>
          </a:prstGeom>
          <a:solidFill>
            <a:srgbClr val="FF0000"/>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28" name="green">
            <a:extLst>
              <a:ext uri="{FF2B5EF4-FFF2-40B4-BE49-F238E27FC236}">
                <a16:creationId xmlns:a16="http://schemas.microsoft.com/office/drawing/2014/main" id="{1457E12E-F82C-4177-9679-0878578E0A43}"/>
              </a:ext>
            </a:extLst>
          </p:cNvPr>
          <p:cNvSpPr/>
          <p:nvPr/>
        </p:nvSpPr>
        <p:spPr>
          <a:xfrm>
            <a:off x="2170114" y="2449513"/>
            <a:ext cx="2573337" cy="2303462"/>
          </a:xfrm>
          <a:prstGeom prst="roundRect">
            <a:avLst/>
          </a:prstGeom>
          <a:solidFill>
            <a:srgbClr val="92D050"/>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grpSp>
        <p:nvGrpSpPr>
          <p:cNvPr id="13323" name="Group 1">
            <a:extLst>
              <a:ext uri="{FF2B5EF4-FFF2-40B4-BE49-F238E27FC236}">
                <a16:creationId xmlns:a16="http://schemas.microsoft.com/office/drawing/2014/main" id="{B73C2564-9C34-4B1A-A6E6-BA4F9F2611E0}"/>
              </a:ext>
            </a:extLst>
          </p:cNvPr>
          <p:cNvGrpSpPr>
            <a:grpSpLocks/>
          </p:cNvGrpSpPr>
          <p:nvPr/>
        </p:nvGrpSpPr>
        <p:grpSpPr bwMode="auto">
          <a:xfrm>
            <a:off x="2259013" y="2713038"/>
            <a:ext cx="2324100" cy="1238250"/>
            <a:chOff x="812982" y="3062109"/>
            <a:chExt cx="2324100" cy="1238250"/>
          </a:xfrm>
        </p:grpSpPr>
        <p:sp>
          <p:nvSpPr>
            <p:cNvPr id="11" name="Rectangle 10">
              <a:extLst>
                <a:ext uri="{FF2B5EF4-FFF2-40B4-BE49-F238E27FC236}">
                  <a16:creationId xmlns:a16="http://schemas.microsoft.com/office/drawing/2014/main" id="{5D9A55DC-2EDE-4B44-A8B6-693724D33B98}"/>
                </a:ext>
              </a:extLst>
            </p:cNvPr>
            <p:cNvSpPr/>
            <p:nvPr/>
          </p:nvSpPr>
          <p:spPr>
            <a:xfrm rot="1177200">
              <a:off x="812982" y="3806646"/>
              <a:ext cx="2303462" cy="825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0000"/>
                </a:solidFill>
                <a:latin typeface="Twinkl"/>
              </a:endParaRPr>
            </a:p>
          </p:txBody>
        </p:sp>
        <p:sp>
          <p:nvSpPr>
            <p:cNvPr id="12" name="Oval 11">
              <a:extLst>
                <a:ext uri="{FF2B5EF4-FFF2-40B4-BE49-F238E27FC236}">
                  <a16:creationId xmlns:a16="http://schemas.microsoft.com/office/drawing/2014/main" id="{3F8DFBB4-2DE3-49B1-A375-593C7D8150A2}"/>
                </a:ext>
              </a:extLst>
            </p:cNvPr>
            <p:cNvSpPr/>
            <p:nvPr/>
          </p:nvSpPr>
          <p:spPr>
            <a:xfrm>
              <a:off x="2086157" y="4011434"/>
              <a:ext cx="287337" cy="2889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13" name="Rounded Rectangle 18">
              <a:extLst>
                <a:ext uri="{FF2B5EF4-FFF2-40B4-BE49-F238E27FC236}">
                  <a16:creationId xmlns:a16="http://schemas.microsoft.com/office/drawing/2014/main" id="{45A80D33-6D7E-4A3D-BFF9-8983F58BB708}"/>
                </a:ext>
              </a:extLst>
            </p:cNvPr>
            <p:cNvSpPr/>
            <p:nvPr/>
          </p:nvSpPr>
          <p:spPr>
            <a:xfrm rot="1236814">
              <a:off x="2776719" y="3773309"/>
              <a:ext cx="360363" cy="36036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0000"/>
                </a:solidFill>
                <a:latin typeface="Twinkl"/>
              </a:endParaRPr>
            </a:p>
          </p:txBody>
        </p:sp>
        <p:sp>
          <p:nvSpPr>
            <p:cNvPr id="14" name="Down Arrow 5">
              <a:extLst>
                <a:ext uri="{FF2B5EF4-FFF2-40B4-BE49-F238E27FC236}">
                  <a16:creationId xmlns:a16="http://schemas.microsoft.com/office/drawing/2014/main" id="{17983215-8D11-4EAB-90D8-45444D9B23CB}"/>
                </a:ext>
              </a:extLst>
            </p:cNvPr>
            <p:cNvSpPr/>
            <p:nvPr/>
          </p:nvSpPr>
          <p:spPr>
            <a:xfrm>
              <a:off x="914582" y="3062109"/>
              <a:ext cx="190500" cy="360362"/>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srgbClr val="FF0000"/>
                </a:solidFill>
                <a:latin typeface="Twinkl"/>
              </a:endParaRPr>
            </a:p>
          </p:txBody>
        </p:sp>
      </p:grpSp>
      <p:grpSp>
        <p:nvGrpSpPr>
          <p:cNvPr id="13324" name="Group 2">
            <a:extLst>
              <a:ext uri="{FF2B5EF4-FFF2-40B4-BE49-F238E27FC236}">
                <a16:creationId xmlns:a16="http://schemas.microsoft.com/office/drawing/2014/main" id="{6F228999-BBBA-4D98-ADC9-4AA727A8D73E}"/>
              </a:ext>
            </a:extLst>
          </p:cNvPr>
          <p:cNvGrpSpPr>
            <a:grpSpLocks/>
          </p:cNvGrpSpPr>
          <p:nvPr/>
        </p:nvGrpSpPr>
        <p:grpSpPr bwMode="auto">
          <a:xfrm>
            <a:off x="4943475" y="3008314"/>
            <a:ext cx="2355850" cy="942975"/>
            <a:chOff x="3429000" y="3763963"/>
            <a:chExt cx="2355850" cy="942975"/>
          </a:xfrm>
        </p:grpSpPr>
        <p:sp>
          <p:nvSpPr>
            <p:cNvPr id="18" name="Rectangle 17">
              <a:extLst>
                <a:ext uri="{FF2B5EF4-FFF2-40B4-BE49-F238E27FC236}">
                  <a16:creationId xmlns:a16="http://schemas.microsoft.com/office/drawing/2014/main" id="{C3510003-0D17-4E3D-AD44-144F26CBB2FB}"/>
                </a:ext>
              </a:extLst>
            </p:cNvPr>
            <p:cNvSpPr/>
            <p:nvPr/>
          </p:nvSpPr>
          <p:spPr>
            <a:xfrm rot="537370">
              <a:off x="3429000" y="4338638"/>
              <a:ext cx="2305050" cy="809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19" name="Oval 18">
              <a:extLst>
                <a:ext uri="{FF2B5EF4-FFF2-40B4-BE49-F238E27FC236}">
                  <a16:creationId xmlns:a16="http://schemas.microsoft.com/office/drawing/2014/main" id="{6E1CCDA1-2C82-47EB-92A8-712501666929}"/>
                </a:ext>
              </a:extLst>
            </p:cNvPr>
            <p:cNvSpPr/>
            <p:nvPr/>
          </p:nvSpPr>
          <p:spPr>
            <a:xfrm>
              <a:off x="4387850" y="4419600"/>
              <a:ext cx="288925" cy="2873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20" name="Rounded Rectangle 17">
              <a:extLst>
                <a:ext uri="{FF2B5EF4-FFF2-40B4-BE49-F238E27FC236}">
                  <a16:creationId xmlns:a16="http://schemas.microsoft.com/office/drawing/2014/main" id="{FB716FCE-D9CA-4205-94D2-B72C55E36EDA}"/>
                </a:ext>
              </a:extLst>
            </p:cNvPr>
            <p:cNvSpPr/>
            <p:nvPr/>
          </p:nvSpPr>
          <p:spPr>
            <a:xfrm rot="494836">
              <a:off x="5424488" y="4119563"/>
              <a:ext cx="360362" cy="36036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21" name="Down Arrow 20">
              <a:extLst>
                <a:ext uri="{FF2B5EF4-FFF2-40B4-BE49-F238E27FC236}">
                  <a16:creationId xmlns:a16="http://schemas.microsoft.com/office/drawing/2014/main" id="{1CC06E99-28E1-4ACA-908E-823BBC1E265A}"/>
                </a:ext>
              </a:extLst>
            </p:cNvPr>
            <p:cNvSpPr/>
            <p:nvPr/>
          </p:nvSpPr>
          <p:spPr>
            <a:xfrm>
              <a:off x="3494088" y="3763963"/>
              <a:ext cx="190500" cy="360362"/>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grpSp>
      <p:grpSp>
        <p:nvGrpSpPr>
          <p:cNvPr id="13325" name="Group 6">
            <a:extLst>
              <a:ext uri="{FF2B5EF4-FFF2-40B4-BE49-F238E27FC236}">
                <a16:creationId xmlns:a16="http://schemas.microsoft.com/office/drawing/2014/main" id="{E6053E07-C9BB-41F9-8B7A-743C2A8E2F8B}"/>
              </a:ext>
            </a:extLst>
          </p:cNvPr>
          <p:cNvGrpSpPr>
            <a:grpSpLocks/>
          </p:cNvGrpSpPr>
          <p:nvPr/>
        </p:nvGrpSpPr>
        <p:grpSpPr bwMode="auto">
          <a:xfrm>
            <a:off x="7608888" y="3087689"/>
            <a:ext cx="2336800" cy="854075"/>
            <a:chOff x="6096000" y="3827463"/>
            <a:chExt cx="2336800" cy="854075"/>
          </a:xfrm>
        </p:grpSpPr>
        <p:sp>
          <p:nvSpPr>
            <p:cNvPr id="23" name="Rectangle 22">
              <a:extLst>
                <a:ext uri="{FF2B5EF4-FFF2-40B4-BE49-F238E27FC236}">
                  <a16:creationId xmlns:a16="http://schemas.microsoft.com/office/drawing/2014/main" id="{7A2E48C2-0E77-4B8F-87C4-93FDFF98E538}"/>
                </a:ext>
              </a:extLst>
            </p:cNvPr>
            <p:cNvSpPr/>
            <p:nvPr/>
          </p:nvSpPr>
          <p:spPr>
            <a:xfrm rot="537370">
              <a:off x="6096000" y="4402138"/>
              <a:ext cx="2303462" cy="809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24" name="Oval 23">
              <a:extLst>
                <a:ext uri="{FF2B5EF4-FFF2-40B4-BE49-F238E27FC236}">
                  <a16:creationId xmlns:a16="http://schemas.microsoft.com/office/drawing/2014/main" id="{7460D8FD-6DC0-4A20-8942-6D2FFD66D2FF}"/>
                </a:ext>
              </a:extLst>
            </p:cNvPr>
            <p:cNvSpPr/>
            <p:nvPr/>
          </p:nvSpPr>
          <p:spPr>
            <a:xfrm>
              <a:off x="6445250" y="4392613"/>
              <a:ext cx="287337" cy="2889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25" name="Rounded Rectangle 4">
              <a:extLst>
                <a:ext uri="{FF2B5EF4-FFF2-40B4-BE49-F238E27FC236}">
                  <a16:creationId xmlns:a16="http://schemas.microsoft.com/office/drawing/2014/main" id="{C7A9CFC4-1792-4BCA-AA76-BFD9E7C09001}"/>
                </a:ext>
              </a:extLst>
            </p:cNvPr>
            <p:cNvSpPr/>
            <p:nvPr/>
          </p:nvSpPr>
          <p:spPr>
            <a:xfrm rot="494836">
              <a:off x="8072437" y="4179888"/>
              <a:ext cx="360363" cy="35877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sp>
          <p:nvSpPr>
            <p:cNvPr id="26" name="Down Arrow 21">
              <a:extLst>
                <a:ext uri="{FF2B5EF4-FFF2-40B4-BE49-F238E27FC236}">
                  <a16:creationId xmlns:a16="http://schemas.microsoft.com/office/drawing/2014/main" id="{89122359-25EE-42FA-819D-C94E7AC5B3D6}"/>
                </a:ext>
              </a:extLst>
            </p:cNvPr>
            <p:cNvSpPr/>
            <p:nvPr/>
          </p:nvSpPr>
          <p:spPr>
            <a:xfrm>
              <a:off x="6126162" y="3827463"/>
              <a:ext cx="190500" cy="360362"/>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GB">
                <a:solidFill>
                  <a:prstClr val="white"/>
                </a:solidFill>
                <a:latin typeface="Twinkl"/>
              </a:endParaRPr>
            </a:p>
          </p:txBody>
        </p:sp>
      </p:grpSp>
      <p:sp>
        <p:nvSpPr>
          <p:cNvPr id="3" name="TextBox 8">
            <a:extLst>
              <a:ext uri="{FF2B5EF4-FFF2-40B4-BE49-F238E27FC236}">
                <a16:creationId xmlns:a16="http://schemas.microsoft.com/office/drawing/2014/main" id="{89B82D63-F0AB-4400-B7D6-C5F1C647AB07}"/>
              </a:ext>
            </a:extLst>
          </p:cNvPr>
          <p:cNvSpPr txBox="1">
            <a:spLocks noChangeArrowheads="1"/>
          </p:cNvSpPr>
          <p:nvPr/>
        </p:nvSpPr>
        <p:spPr bwMode="auto">
          <a:xfrm>
            <a:off x="2163764" y="4179889"/>
            <a:ext cx="776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defTabSz="914400" fontAlgn="base">
              <a:lnSpc>
                <a:spcPct val="100000"/>
              </a:lnSpc>
              <a:spcBef>
                <a:spcPct val="0"/>
              </a:spcBef>
              <a:spcAft>
                <a:spcPct val="0"/>
              </a:spcAft>
              <a:buNone/>
              <a:defRPr/>
            </a:pPr>
            <a:r>
              <a:rPr lang="en-GB" altLang="en-US" sz="2800" b="1" dirty="0">
                <a:solidFill>
                  <a:srgbClr val="1C1C1C">
                    <a:lumMod val="90000"/>
                    <a:lumOff val="10000"/>
                  </a:srgbClr>
                </a:solidFill>
                <a:latin typeface="Arial" panose="020B0604020202020204" pitchFamily="34" charset="0"/>
              </a:rPr>
              <a:t>A</a:t>
            </a:r>
          </a:p>
        </p:txBody>
      </p:sp>
      <p:sp>
        <p:nvSpPr>
          <p:cNvPr id="4" name="TextBox 24">
            <a:extLst>
              <a:ext uri="{FF2B5EF4-FFF2-40B4-BE49-F238E27FC236}">
                <a16:creationId xmlns:a16="http://schemas.microsoft.com/office/drawing/2014/main" id="{940B4C73-C51B-4559-B1D5-B41FF9D6D13A}"/>
              </a:ext>
            </a:extLst>
          </p:cNvPr>
          <p:cNvSpPr txBox="1">
            <a:spLocks noChangeArrowheads="1"/>
          </p:cNvSpPr>
          <p:nvPr/>
        </p:nvSpPr>
        <p:spPr bwMode="auto">
          <a:xfrm>
            <a:off x="4791075" y="4216401"/>
            <a:ext cx="776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defTabSz="914400" fontAlgn="base">
              <a:lnSpc>
                <a:spcPct val="100000"/>
              </a:lnSpc>
              <a:spcBef>
                <a:spcPct val="0"/>
              </a:spcBef>
              <a:spcAft>
                <a:spcPct val="0"/>
              </a:spcAft>
              <a:buNone/>
              <a:defRPr/>
            </a:pPr>
            <a:r>
              <a:rPr lang="en-GB" altLang="en-US" sz="2800" b="1" dirty="0">
                <a:solidFill>
                  <a:srgbClr val="1C1C1C">
                    <a:lumMod val="90000"/>
                    <a:lumOff val="10000"/>
                  </a:srgbClr>
                </a:solidFill>
                <a:latin typeface="Arial" panose="020B0604020202020204" pitchFamily="34" charset="0"/>
              </a:rPr>
              <a:t>B</a:t>
            </a:r>
          </a:p>
        </p:txBody>
      </p:sp>
      <p:sp>
        <p:nvSpPr>
          <p:cNvPr id="5" name="TextBox 25">
            <a:extLst>
              <a:ext uri="{FF2B5EF4-FFF2-40B4-BE49-F238E27FC236}">
                <a16:creationId xmlns:a16="http://schemas.microsoft.com/office/drawing/2014/main" id="{D47F6352-3DCA-4DE9-BC14-59AD2FB82B93}"/>
              </a:ext>
            </a:extLst>
          </p:cNvPr>
          <p:cNvSpPr txBox="1">
            <a:spLocks noChangeArrowheads="1"/>
          </p:cNvSpPr>
          <p:nvPr/>
        </p:nvSpPr>
        <p:spPr bwMode="auto">
          <a:xfrm>
            <a:off x="7434264" y="4179889"/>
            <a:ext cx="776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defTabSz="914400" fontAlgn="base">
              <a:lnSpc>
                <a:spcPct val="100000"/>
              </a:lnSpc>
              <a:spcBef>
                <a:spcPct val="0"/>
              </a:spcBef>
              <a:spcAft>
                <a:spcPct val="0"/>
              </a:spcAft>
              <a:buNone/>
              <a:defRPr/>
            </a:pPr>
            <a:r>
              <a:rPr lang="en-GB" altLang="en-US" sz="2800" b="1" dirty="0">
                <a:solidFill>
                  <a:srgbClr val="1C1C1C">
                    <a:lumMod val="90000"/>
                    <a:lumOff val="10000"/>
                  </a:srgbClr>
                </a:solidFill>
                <a:latin typeface="Arial" panose="020B0604020202020204" pitchFamily="34" charset="0"/>
              </a:rPr>
              <a:t>C</a:t>
            </a:r>
          </a:p>
        </p:txBody>
      </p:sp>
      <p:sp>
        <p:nvSpPr>
          <p:cNvPr id="2" name="Rounded Rectangle 1">
            <a:extLst>
              <a:ext uri="{FF2B5EF4-FFF2-40B4-BE49-F238E27FC236}">
                <a16:creationId xmlns:a16="http://schemas.microsoft.com/office/drawing/2014/main" id="{5E24A9B0-E08B-48B4-B36C-699C2E12C5A3}"/>
              </a:ext>
            </a:extLst>
          </p:cNvPr>
          <p:cNvSpPr/>
          <p:nvPr/>
        </p:nvSpPr>
        <p:spPr>
          <a:xfrm>
            <a:off x="3938589" y="5494338"/>
            <a:ext cx="1260475" cy="374650"/>
          </a:xfrm>
          <a:prstGeom prst="roundRect">
            <a:avLst/>
          </a:prstGeom>
          <a:solidFill>
            <a:srgbClr val="18A0DB"/>
          </a:solidFill>
          <a:ln>
            <a:solidFill>
              <a:srgbClr val="1170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GB" dirty="0">
                <a:solidFill>
                  <a:prstClr val="white"/>
                </a:solidFill>
                <a:latin typeface="Twinkl"/>
              </a:rPr>
              <a:t>Answer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nextCondLst>
                <p:cond evt="onClick" delay="0">
                  <p:tgtEl>
                    <p:spTgt spid="2"/>
                  </p:tgtEl>
                </p:cond>
              </p:nextCondLst>
            </p:seq>
          </p:childTnLst>
        </p:cTn>
      </p:par>
    </p:tnLst>
    <p:bldLst>
      <p:bldP spid="29" grpId="0" animBg="1"/>
      <p:bldP spid="30"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6C8A1D-1247-479E-9B43-2D91D7E5F645}"/>
              </a:ext>
            </a:extLst>
          </p:cNvPr>
          <p:cNvSpPr>
            <a:spLocks noGrp="1"/>
          </p:cNvSpPr>
          <p:nvPr>
            <p:ph type="title"/>
          </p:nvPr>
        </p:nvSpPr>
        <p:spPr>
          <a:xfrm>
            <a:off x="704850" y="770467"/>
            <a:ext cx="10782300" cy="3294159"/>
          </a:xfrm>
        </p:spPr>
        <p:txBody>
          <a:bodyPr vert="horz" lIns="91440" tIns="45720" rIns="91440" bIns="45720" rtlCol="0" anchor="b">
            <a:normAutofit/>
          </a:bodyPr>
          <a:lstStyle/>
          <a:p>
            <a:pPr algn="ctr">
              <a:lnSpc>
                <a:spcPct val="80000"/>
              </a:lnSpc>
            </a:pPr>
            <a:r>
              <a:rPr lang="en-US" sz="6600">
                <a:solidFill>
                  <a:srgbClr val="FFFFFF"/>
                </a:solidFill>
              </a:rPr>
              <a:t>Assembly</a:t>
            </a:r>
          </a:p>
        </p:txBody>
      </p:sp>
    </p:spTree>
    <p:extLst>
      <p:ext uri="{BB962C8B-B14F-4D97-AF65-F5344CB8AC3E}">
        <p14:creationId xmlns:p14="http://schemas.microsoft.com/office/powerpoint/2010/main" val="2898113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1">
            <a:extLst>
              <a:ext uri="{FF2B5EF4-FFF2-40B4-BE49-F238E27FC236}">
                <a16:creationId xmlns:a16="http://schemas.microsoft.com/office/drawing/2014/main" id="{161F9269-6021-4BC3-B031-F7E95C648604}"/>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defTabSz="914400" fontAlgn="base">
              <a:spcAft>
                <a:spcPct val="0"/>
              </a:spcAft>
              <a:buNone/>
            </a:pPr>
            <a:r>
              <a:rPr lang="en-GB" altLang="en-US" sz="3600">
                <a:latin typeface="Twinkl SemiBold" pitchFamily="2" charset="0"/>
              </a:rPr>
              <a:t>Gears</a:t>
            </a:r>
          </a:p>
        </p:txBody>
      </p:sp>
      <p:sp>
        <p:nvSpPr>
          <p:cNvPr id="14339" name="Content Placeholder 1">
            <a:extLst>
              <a:ext uri="{FF2B5EF4-FFF2-40B4-BE49-F238E27FC236}">
                <a16:creationId xmlns:a16="http://schemas.microsoft.com/office/drawing/2014/main" id="{2E94EDB5-527D-4250-B23E-4D75D8F24DC7}"/>
              </a:ext>
            </a:extLst>
          </p:cNvPr>
          <p:cNvSpPr>
            <a:spLocks noGrp="1"/>
          </p:cNvSpPr>
          <p:nvPr>
            <p:ph idx="1"/>
          </p:nvPr>
        </p:nvSpPr>
        <p:spPr>
          <a:xfrm>
            <a:off x="2279650" y="1514475"/>
            <a:ext cx="5099050" cy="4578350"/>
          </a:xfrm>
        </p:spPr>
        <p:txBody>
          <a:bodyPr/>
          <a:lstStyle/>
          <a:p>
            <a:pPr eaLnBrk="1" hangingPunct="1"/>
            <a:r>
              <a:rPr lang="en-GB" altLang="en-US">
                <a:latin typeface="Twinkl" pitchFamily="2" charset="0"/>
              </a:rPr>
              <a:t>Gears are toothed wheels that lock together and turn one another.</a:t>
            </a:r>
          </a:p>
          <a:p>
            <a:pPr eaLnBrk="1" hangingPunct="1"/>
            <a:r>
              <a:rPr lang="en-GB" altLang="en-US">
                <a:latin typeface="Twinkl" pitchFamily="2" charset="0"/>
              </a:rPr>
              <a:t>The wheels are usually different sizes so that one gear speeds up to slow down the next gear. Gears are also used to change the direction </a:t>
            </a:r>
            <a:br>
              <a:rPr lang="en-GB" altLang="en-US">
                <a:latin typeface="Twinkl" pitchFamily="2" charset="0"/>
              </a:rPr>
            </a:br>
            <a:r>
              <a:rPr lang="en-GB" altLang="en-US">
                <a:latin typeface="Twinkl" pitchFamily="2" charset="0"/>
              </a:rPr>
              <a:t>of movement. </a:t>
            </a:r>
          </a:p>
          <a:p>
            <a:pPr eaLnBrk="1" hangingPunct="1"/>
            <a:r>
              <a:rPr lang="en-GB" altLang="en-US">
                <a:latin typeface="Twinkl" pitchFamily="2" charset="0"/>
              </a:rPr>
              <a:t>How will turning a small gear wheel affect the speed of a larger gear wheel? </a:t>
            </a:r>
          </a:p>
          <a:p>
            <a:pPr eaLnBrk="1" hangingPunct="1"/>
            <a:r>
              <a:rPr lang="en-GB" altLang="en-US">
                <a:latin typeface="Twinkl" pitchFamily="2" charset="0"/>
              </a:rPr>
              <a:t>Let’s find out…</a:t>
            </a:r>
          </a:p>
        </p:txBody>
      </p:sp>
      <p:pic>
        <p:nvPicPr>
          <p:cNvPr id="14340" name="Picture 29">
            <a:extLst>
              <a:ext uri="{FF2B5EF4-FFF2-40B4-BE49-F238E27FC236}">
                <a16:creationId xmlns:a16="http://schemas.microsoft.com/office/drawing/2014/main" id="{CAD3FD1E-9882-4E87-828F-3DAFF0610F43}"/>
              </a:ext>
            </a:extLst>
          </p:cNvPr>
          <p:cNvPicPr>
            <a:picLocks noChangeAspect="1"/>
          </p:cNvPicPr>
          <p:nvPr/>
        </p:nvPicPr>
        <p:blipFill>
          <a:blip r:embed="rId2">
            <a:extLst>
              <a:ext uri="{28A0092B-C50C-407E-A947-70E740481C1C}">
                <a14:useLocalDpi xmlns:a14="http://schemas.microsoft.com/office/drawing/2010/main" val="0"/>
              </a:ext>
            </a:extLst>
          </a:blip>
          <a:srcRect l="43864" t="8568" r="27873" b="7526"/>
          <a:stretch>
            <a:fillRect/>
          </a:stretch>
        </p:blipFill>
        <p:spPr bwMode="auto">
          <a:xfrm>
            <a:off x="7467600" y="1514476"/>
            <a:ext cx="244475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a:extLst>
              <a:ext uri="{FF2B5EF4-FFF2-40B4-BE49-F238E27FC236}">
                <a16:creationId xmlns:a16="http://schemas.microsoft.com/office/drawing/2014/main" id="{DBC5F304-3BA6-4143-95F5-161B0D41655F}"/>
              </a:ext>
            </a:extLst>
          </p:cNvPr>
          <p:cNvSpPr txBox="1">
            <a:spLocks/>
          </p:cNvSpPr>
          <p:nvPr/>
        </p:nvSpPr>
        <p:spPr>
          <a:xfrm>
            <a:off x="2782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 dirty="0">
                <a:solidFill>
                  <a:srgbClr val="1C1C1C"/>
                </a:solidFill>
                <a:latin typeface="Tuffy" panose="020B0603060100000000" pitchFamily="34" charset="0"/>
                <a:ea typeface="Tuffy" panose="020B0603060100000000" pitchFamily="34" charset="0"/>
                <a:cs typeface="Arial" pitchFamily="34" charset="0"/>
              </a:rPr>
              <a:t>Photo courtesy of </a:t>
            </a:r>
            <a:r>
              <a:rPr lang="en-GB" sz="600" dirty="0" err="1">
                <a:solidFill>
                  <a:srgbClr val="1C1C1C"/>
                </a:solidFill>
                <a:latin typeface="Tuffy" panose="020B0603060100000000" pitchFamily="34" charset="0"/>
                <a:ea typeface="Tuffy" panose="020B0603060100000000" pitchFamily="34" charset="0"/>
                <a:cs typeface="Arial" pitchFamily="34" charset="0"/>
              </a:rPr>
              <a:t>davidjmarland</a:t>
            </a:r>
            <a:r>
              <a:rPr lang="en-GB" sz="600" dirty="0">
                <a:solidFill>
                  <a:srgbClr val="1C1C1C"/>
                </a:solidFill>
                <a:latin typeface="Tuffy" panose="020B0603060100000000" pitchFamily="34" charset="0"/>
                <a:ea typeface="Tuffy" panose="020B0603060100000000" pitchFamily="34" charset="0"/>
                <a:cs typeface="Arial" pitchFamily="34" charset="0"/>
              </a:rPr>
              <a:t> (@flickr.com) - granted under creative commons licence - attribution</a:t>
            </a:r>
          </a:p>
        </p:txBody>
      </p:sp>
      <p:sp>
        <p:nvSpPr>
          <p:cNvPr id="6" name="Rounded Rectangle 1">
            <a:extLst>
              <a:ext uri="{FF2B5EF4-FFF2-40B4-BE49-F238E27FC236}">
                <a16:creationId xmlns:a16="http://schemas.microsoft.com/office/drawing/2014/main" id="{C871F774-3976-4F65-8EC0-D9341448601D}"/>
              </a:ext>
            </a:extLst>
          </p:cNvPr>
          <p:cNvSpPr/>
          <p:nvPr/>
        </p:nvSpPr>
        <p:spPr>
          <a:xfrm>
            <a:off x="2279651" y="4235450"/>
            <a:ext cx="1260475" cy="374650"/>
          </a:xfrm>
          <a:prstGeom prst="roundRect">
            <a:avLst/>
          </a:prstGeom>
          <a:solidFill>
            <a:srgbClr val="18A0DB"/>
          </a:solidFill>
          <a:ln>
            <a:solidFill>
              <a:srgbClr val="1170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GB" dirty="0">
                <a:solidFill>
                  <a:prstClr val="white"/>
                </a:solidFill>
                <a:latin typeface="Twinkl"/>
              </a:rPr>
              <a:t>Answer</a:t>
            </a:r>
          </a:p>
        </p:txBody>
      </p:sp>
      <p:sp>
        <p:nvSpPr>
          <p:cNvPr id="7" name="Rounded Rectangle 1">
            <a:extLst>
              <a:ext uri="{FF2B5EF4-FFF2-40B4-BE49-F238E27FC236}">
                <a16:creationId xmlns:a16="http://schemas.microsoft.com/office/drawing/2014/main" id="{54651768-A361-4FA2-A408-8CC8ADE3FF26}"/>
              </a:ext>
            </a:extLst>
          </p:cNvPr>
          <p:cNvSpPr/>
          <p:nvPr/>
        </p:nvSpPr>
        <p:spPr>
          <a:xfrm>
            <a:off x="2127250" y="4316414"/>
            <a:ext cx="5251450" cy="1703387"/>
          </a:xfrm>
          <a:prstGeom prst="roundRect">
            <a:avLst>
              <a:gd name="adj" fmla="val 115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914400" eaLnBrk="0" fontAlgn="base" hangingPunct="0">
              <a:spcBef>
                <a:spcPct val="0"/>
              </a:spcBef>
              <a:spcAft>
                <a:spcPct val="0"/>
              </a:spcAft>
              <a:defRPr/>
            </a:pPr>
            <a:endParaRPr lang="en-GB" dirty="0">
              <a:solidFill>
                <a:prstClr val="white"/>
              </a:solidFill>
              <a:latin typeface="Twinkl"/>
            </a:endParaRPr>
          </a:p>
          <a:p>
            <a:pPr algn="just" defTabSz="914400" eaLnBrk="0" fontAlgn="base" hangingPunct="0">
              <a:spcBef>
                <a:spcPct val="0"/>
              </a:spcBef>
              <a:spcAft>
                <a:spcPct val="0"/>
              </a:spcAft>
              <a:defRPr/>
            </a:pPr>
            <a:r>
              <a:rPr lang="en-GB" dirty="0">
                <a:solidFill>
                  <a:prstClr val="white"/>
                </a:solidFill>
                <a:latin typeface="Twinkl"/>
              </a:rPr>
              <a:t>If the first gear wheel is smaller (and has fewer teeth) than the second one, then the second (bigger) gear doesn’t have to move as quickly to keep up with the smaller gear. So the second gear wheel turns more slowly than the first.</a:t>
            </a:r>
            <a:br>
              <a:rPr lang="en-GB" dirty="0">
                <a:solidFill>
                  <a:prstClr val="white"/>
                </a:solidFill>
                <a:latin typeface="Twinkl"/>
              </a:rPr>
            </a:br>
            <a:endParaRPr lang="en-GB" dirty="0">
              <a:solidFill>
                <a:prstClr val="white"/>
              </a:solidFill>
              <a:latin typeface="Twink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1">
            <a:extLst>
              <a:ext uri="{FF2B5EF4-FFF2-40B4-BE49-F238E27FC236}">
                <a16:creationId xmlns:a16="http://schemas.microsoft.com/office/drawing/2014/main" id="{19396E40-A1F5-479C-A350-4CA73E76E717}"/>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defTabSz="914400" fontAlgn="base">
              <a:spcAft>
                <a:spcPct val="0"/>
              </a:spcAft>
              <a:buNone/>
            </a:pPr>
            <a:r>
              <a:rPr lang="en-GB" altLang="en-US" sz="3600">
                <a:latin typeface="Twinkl SemiBold" pitchFamily="2" charset="0"/>
              </a:rPr>
              <a:t>Pulleys</a:t>
            </a:r>
          </a:p>
        </p:txBody>
      </p:sp>
      <p:sp>
        <p:nvSpPr>
          <p:cNvPr id="15363" name="Content Placeholder 1">
            <a:extLst>
              <a:ext uri="{FF2B5EF4-FFF2-40B4-BE49-F238E27FC236}">
                <a16:creationId xmlns:a16="http://schemas.microsoft.com/office/drawing/2014/main" id="{AD52B134-A76D-4BA1-A0C8-73E049B9ADA8}"/>
              </a:ext>
            </a:extLst>
          </p:cNvPr>
          <p:cNvSpPr>
            <a:spLocks noGrp="1"/>
          </p:cNvSpPr>
          <p:nvPr>
            <p:ph idx="1"/>
          </p:nvPr>
        </p:nvSpPr>
        <p:spPr>
          <a:xfrm>
            <a:off x="2279650" y="1514475"/>
            <a:ext cx="7632700" cy="4578350"/>
          </a:xfrm>
        </p:spPr>
        <p:txBody>
          <a:bodyPr/>
          <a:lstStyle/>
          <a:p>
            <a:pPr eaLnBrk="1" hangingPunct="1"/>
            <a:r>
              <a:rPr lang="en-GB" altLang="en-US">
                <a:latin typeface="Twinkl" pitchFamily="2" charset="0"/>
              </a:rPr>
              <a:t>Pulleys are like gears but the two wheels do not lock together.</a:t>
            </a:r>
          </a:p>
          <a:p>
            <a:pPr eaLnBrk="1" hangingPunct="1"/>
            <a:r>
              <a:rPr lang="en-GB" altLang="en-US">
                <a:latin typeface="Twinkl" pitchFamily="2" charset="0"/>
              </a:rPr>
              <a:t>Instead the wheels are joined by a belt. Pulleys can be used to change the speed, direction or force of a movement. </a:t>
            </a:r>
          </a:p>
        </p:txBody>
      </p:sp>
      <p:sp>
        <p:nvSpPr>
          <p:cNvPr id="6" name="Title 1">
            <a:extLst>
              <a:ext uri="{FF2B5EF4-FFF2-40B4-BE49-F238E27FC236}">
                <a16:creationId xmlns:a16="http://schemas.microsoft.com/office/drawing/2014/main" id="{6E80B76B-B24B-4F33-AFD0-BA5363C3E915}"/>
              </a:ext>
            </a:extLst>
          </p:cNvPr>
          <p:cNvSpPr txBox="1">
            <a:spLocks/>
          </p:cNvSpPr>
          <p:nvPr/>
        </p:nvSpPr>
        <p:spPr>
          <a:xfrm>
            <a:off x="2782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 dirty="0">
                <a:solidFill>
                  <a:srgbClr val="1C1C1C"/>
                </a:solidFill>
                <a:latin typeface="Tuffy" panose="020B0603060100000000" pitchFamily="34" charset="0"/>
                <a:ea typeface="Tuffy" panose="020B0603060100000000" pitchFamily="34" charset="0"/>
                <a:cs typeface="Arial" pitchFamily="34" charset="0"/>
              </a:rPr>
              <a:t>Photo courtesy of </a:t>
            </a:r>
            <a:r>
              <a:rPr lang="en-GB" sz="600" dirty="0" err="1">
                <a:solidFill>
                  <a:srgbClr val="1C1C1C"/>
                </a:solidFill>
                <a:latin typeface="Tuffy" panose="020B0603060100000000" pitchFamily="34" charset="0"/>
                <a:ea typeface="Tuffy" panose="020B0603060100000000" pitchFamily="34" charset="0"/>
                <a:cs typeface="Arial" pitchFamily="34" charset="0"/>
              </a:rPr>
              <a:t>sean_hickin</a:t>
            </a:r>
            <a:r>
              <a:rPr lang="en-GB" sz="600" dirty="0">
                <a:solidFill>
                  <a:srgbClr val="1C1C1C"/>
                </a:solidFill>
                <a:latin typeface="Tuffy" panose="020B0603060100000000" pitchFamily="34" charset="0"/>
                <a:ea typeface="Tuffy" panose="020B0603060100000000" pitchFamily="34" charset="0"/>
                <a:cs typeface="Arial" pitchFamily="34" charset="0"/>
              </a:rPr>
              <a:t> (@flickr.com) - granted under creative commons licence - attribution</a:t>
            </a:r>
          </a:p>
        </p:txBody>
      </p:sp>
      <p:pic>
        <p:nvPicPr>
          <p:cNvPr id="15365" name="Picture 1">
            <a:extLst>
              <a:ext uri="{FF2B5EF4-FFF2-40B4-BE49-F238E27FC236}">
                <a16:creationId xmlns:a16="http://schemas.microsoft.com/office/drawing/2014/main" id="{F960EAE5-619B-4DED-A495-0B909E733A94}"/>
              </a:ext>
            </a:extLst>
          </p:cNvPr>
          <p:cNvPicPr>
            <a:picLocks noChangeAspect="1"/>
          </p:cNvPicPr>
          <p:nvPr/>
        </p:nvPicPr>
        <p:blipFill>
          <a:blip r:embed="rId2">
            <a:extLst>
              <a:ext uri="{28A0092B-C50C-407E-A947-70E740481C1C}">
                <a14:useLocalDpi xmlns:a14="http://schemas.microsoft.com/office/drawing/2010/main" val="0"/>
              </a:ext>
            </a:extLst>
          </a:blip>
          <a:srcRect l="941" t="27966" r="130" b="27301"/>
          <a:stretch>
            <a:fillRect/>
          </a:stretch>
        </p:blipFill>
        <p:spPr bwMode="auto">
          <a:xfrm>
            <a:off x="2279650" y="3106739"/>
            <a:ext cx="76327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1">
            <a:extLst>
              <a:ext uri="{FF2B5EF4-FFF2-40B4-BE49-F238E27FC236}">
                <a16:creationId xmlns:a16="http://schemas.microsoft.com/office/drawing/2014/main" id="{F4E85FD1-FBE8-43D7-9D8A-71BFE5354A06}"/>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defTabSz="914400" fontAlgn="base">
              <a:spcAft>
                <a:spcPct val="0"/>
              </a:spcAft>
              <a:buNone/>
            </a:pPr>
            <a:r>
              <a:rPr lang="en-GB" altLang="en-US" sz="3600">
                <a:latin typeface="Twinkl SemiBold" pitchFamily="2" charset="0"/>
              </a:rPr>
              <a:t>Lever, Gear or Pulley?</a:t>
            </a:r>
          </a:p>
        </p:txBody>
      </p:sp>
      <p:sp>
        <p:nvSpPr>
          <p:cNvPr id="16387" name="Content Placeholder 1">
            <a:extLst>
              <a:ext uri="{FF2B5EF4-FFF2-40B4-BE49-F238E27FC236}">
                <a16:creationId xmlns:a16="http://schemas.microsoft.com/office/drawing/2014/main" id="{C141205A-7438-487A-BAF5-638E004680A8}"/>
              </a:ext>
            </a:extLst>
          </p:cNvPr>
          <p:cNvSpPr>
            <a:spLocks noGrp="1"/>
          </p:cNvSpPr>
          <p:nvPr>
            <p:ph idx="1"/>
          </p:nvPr>
        </p:nvSpPr>
        <p:spPr>
          <a:xfrm>
            <a:off x="2279650" y="4440239"/>
            <a:ext cx="7632700" cy="1590675"/>
          </a:xfrm>
        </p:spPr>
        <p:txBody>
          <a:bodyPr/>
          <a:lstStyle/>
          <a:p>
            <a:pPr eaLnBrk="1" hangingPunct="1"/>
            <a:r>
              <a:rPr lang="en-GB" altLang="en-US">
                <a:latin typeface="Twinkl" pitchFamily="2" charset="0"/>
              </a:rPr>
              <a:t>On the tables are a selection of objects that use levels, gears and pulleys to work. </a:t>
            </a:r>
          </a:p>
          <a:p>
            <a:pPr eaLnBrk="1" hangingPunct="1"/>
            <a:br>
              <a:rPr lang="en-GB" altLang="en-US">
                <a:latin typeface="Twinkl" pitchFamily="2" charset="0"/>
              </a:rPr>
            </a:br>
            <a:r>
              <a:rPr lang="en-GB" altLang="en-US">
                <a:latin typeface="Twinkl" pitchFamily="2" charset="0"/>
              </a:rPr>
              <a:t>Can you work out which mechanism each object uses? Label the object on your sheet with the name of the mechanism.</a:t>
            </a:r>
          </a:p>
        </p:txBody>
      </p:sp>
      <p:pic>
        <p:nvPicPr>
          <p:cNvPr id="16388" name="Picture 2">
            <a:extLst>
              <a:ext uri="{FF2B5EF4-FFF2-40B4-BE49-F238E27FC236}">
                <a16:creationId xmlns:a16="http://schemas.microsoft.com/office/drawing/2014/main" id="{70E34C2B-7EE0-4EB7-9713-1BF0D65C48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1503363"/>
            <a:ext cx="20955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1">
            <a:extLst>
              <a:ext uri="{FF2B5EF4-FFF2-40B4-BE49-F238E27FC236}">
                <a16:creationId xmlns:a16="http://schemas.microsoft.com/office/drawing/2014/main" id="{57972F77-C75B-486B-8E8D-89D512D5F1AA}"/>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defTabSz="914400" fontAlgn="base">
              <a:spcAft>
                <a:spcPct val="0"/>
              </a:spcAft>
              <a:buNone/>
            </a:pPr>
            <a:r>
              <a:rPr lang="en-GB" altLang="en-US" sz="3600">
                <a:latin typeface="Twinkl SemiBold" pitchFamily="2" charset="0"/>
              </a:rPr>
              <a:t>Activity</a:t>
            </a:r>
          </a:p>
        </p:txBody>
      </p:sp>
      <p:sp>
        <p:nvSpPr>
          <p:cNvPr id="17411" name="Content Placeholder 1">
            <a:extLst>
              <a:ext uri="{FF2B5EF4-FFF2-40B4-BE49-F238E27FC236}">
                <a16:creationId xmlns:a16="http://schemas.microsoft.com/office/drawing/2014/main" id="{39786307-E909-4150-9D3F-31C1DC83EF28}"/>
              </a:ext>
            </a:extLst>
          </p:cNvPr>
          <p:cNvSpPr>
            <a:spLocks noGrp="1"/>
          </p:cNvSpPr>
          <p:nvPr>
            <p:ph idx="1"/>
          </p:nvPr>
        </p:nvSpPr>
        <p:spPr>
          <a:xfrm>
            <a:off x="2279650" y="4297363"/>
            <a:ext cx="7632700" cy="2011362"/>
          </a:xfrm>
        </p:spPr>
        <p:txBody>
          <a:bodyPr/>
          <a:lstStyle/>
          <a:p>
            <a:pPr marL="342900" indent="-342900" eaLnBrk="1" hangingPunct="1">
              <a:buFont typeface="Arial" panose="020B0604020202020204" pitchFamily="34" charset="0"/>
              <a:buAutoNum type="arabicParenR"/>
            </a:pPr>
            <a:r>
              <a:rPr lang="en-GB" altLang="en-US">
                <a:latin typeface="Twinkl" pitchFamily="2" charset="0"/>
              </a:rPr>
              <a:t>Can you make a pulley to carry an object between 2 tables?</a:t>
            </a:r>
          </a:p>
          <a:p>
            <a:pPr marL="342900" indent="-342900" eaLnBrk="1" hangingPunct="1">
              <a:buFont typeface="Arial" panose="020B0604020202020204" pitchFamily="34" charset="0"/>
              <a:buAutoNum type="arabicParenR"/>
            </a:pPr>
            <a:r>
              <a:rPr lang="en-GB" altLang="en-US">
                <a:latin typeface="Twinkl" pitchFamily="2" charset="0"/>
              </a:rPr>
              <a:t>Can you make an object that uses 1 gear wheel to spin 5 other gear wheels even faster?</a:t>
            </a:r>
          </a:p>
          <a:p>
            <a:pPr marL="342900" indent="-342900" eaLnBrk="1" hangingPunct="1">
              <a:buFont typeface="Arial" panose="020B0604020202020204" pitchFamily="34" charset="0"/>
              <a:buAutoNum type="arabicParenR"/>
            </a:pPr>
            <a:r>
              <a:rPr lang="en-GB" altLang="en-US">
                <a:latin typeface="Twinkl" pitchFamily="2" charset="0"/>
              </a:rPr>
              <a:t>Can you make a lever to pick something up without using your hands?</a:t>
            </a:r>
          </a:p>
        </p:txBody>
      </p:sp>
      <p:pic>
        <p:nvPicPr>
          <p:cNvPr id="17412" name="Picture 3">
            <a:extLst>
              <a:ext uri="{FF2B5EF4-FFF2-40B4-BE49-F238E27FC236}">
                <a16:creationId xmlns:a16="http://schemas.microsoft.com/office/drawing/2014/main" id="{48CBB8A0-2BC0-455C-A3FA-71F0CEF4FF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855789"/>
            <a:ext cx="38989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1">
            <a:extLst>
              <a:ext uri="{FF2B5EF4-FFF2-40B4-BE49-F238E27FC236}">
                <a16:creationId xmlns:a16="http://schemas.microsoft.com/office/drawing/2014/main" id="{DE219468-FA25-400F-B423-8CB9C442D7BE}"/>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defTabSz="914400" fontAlgn="base">
              <a:spcAft>
                <a:spcPct val="0"/>
              </a:spcAft>
              <a:buNone/>
            </a:pPr>
            <a:r>
              <a:rPr lang="en-GB" altLang="en-US" sz="3600">
                <a:latin typeface="Twinkl SemiBold" pitchFamily="2" charset="0"/>
              </a:rPr>
              <a:t>Plenary</a:t>
            </a:r>
          </a:p>
        </p:txBody>
      </p:sp>
      <p:sp>
        <p:nvSpPr>
          <p:cNvPr id="18435" name="Content Placeholder 1">
            <a:extLst>
              <a:ext uri="{FF2B5EF4-FFF2-40B4-BE49-F238E27FC236}">
                <a16:creationId xmlns:a16="http://schemas.microsoft.com/office/drawing/2014/main" id="{1D93DCFA-55E4-42EF-91BC-0B35DB4FEEC6}"/>
              </a:ext>
            </a:extLst>
          </p:cNvPr>
          <p:cNvSpPr>
            <a:spLocks noGrp="1"/>
          </p:cNvSpPr>
          <p:nvPr>
            <p:ph idx="1"/>
          </p:nvPr>
        </p:nvSpPr>
        <p:spPr>
          <a:xfrm>
            <a:off x="2279650" y="1641476"/>
            <a:ext cx="7632700" cy="2009775"/>
          </a:xfrm>
        </p:spPr>
        <p:txBody>
          <a:bodyPr/>
          <a:lstStyle/>
          <a:p>
            <a:pPr eaLnBrk="1" hangingPunct="1"/>
            <a:r>
              <a:rPr lang="en-GB" altLang="en-US">
                <a:latin typeface="Twinkl" pitchFamily="2" charset="0"/>
              </a:rPr>
              <a:t>Which mechanism would be most suited to these jobs? </a:t>
            </a:r>
          </a:p>
        </p:txBody>
      </p:sp>
      <p:sp>
        <p:nvSpPr>
          <p:cNvPr id="6" name="Content Placeholder 1">
            <a:extLst>
              <a:ext uri="{FF2B5EF4-FFF2-40B4-BE49-F238E27FC236}">
                <a16:creationId xmlns:a16="http://schemas.microsoft.com/office/drawing/2014/main" id="{EB45BA25-E912-432F-9594-F93B55F41927}"/>
              </a:ext>
            </a:extLst>
          </p:cNvPr>
          <p:cNvSpPr txBox="1">
            <a:spLocks/>
          </p:cNvSpPr>
          <p:nvPr/>
        </p:nvSpPr>
        <p:spPr>
          <a:xfrm>
            <a:off x="5068888" y="1965326"/>
            <a:ext cx="1841500" cy="2011363"/>
          </a:xfrm>
          <a:prstGeom prst="roundRect">
            <a:avLst>
              <a:gd name="adj" fmla="val 2585"/>
            </a:avLst>
          </a:prstGeom>
          <a:noFill/>
          <a:ln w="25400">
            <a:noFill/>
          </a:ln>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3900" dirty="0">
                <a:solidFill>
                  <a:srgbClr val="79AD42">
                    <a:lumMod val="75000"/>
                  </a:srgbClr>
                </a:solidFill>
              </a:rPr>
              <a:t>A</a:t>
            </a:r>
          </a:p>
        </p:txBody>
      </p:sp>
      <p:sp>
        <p:nvSpPr>
          <p:cNvPr id="3" name="Rectangle: Rounded Corners 2">
            <a:extLst>
              <a:ext uri="{FF2B5EF4-FFF2-40B4-BE49-F238E27FC236}">
                <a16:creationId xmlns:a16="http://schemas.microsoft.com/office/drawing/2014/main" id="{845284C9-5FDA-41F9-B7BD-833F98F8187D}"/>
              </a:ext>
            </a:extLst>
          </p:cNvPr>
          <p:cNvSpPr/>
          <p:nvPr/>
        </p:nvSpPr>
        <p:spPr>
          <a:xfrm>
            <a:off x="2279650" y="4986339"/>
            <a:ext cx="7632700" cy="70643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dirty="0">
                <a:solidFill>
                  <a:srgbClr val="1C1C1C"/>
                </a:solidFill>
                <a:latin typeface="Twinkl"/>
              </a:rPr>
              <a:t>Hoisting a flag up a flagpole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EBAA094-D23D-4547-842E-CAE1C8B231A2}"/>
              </a:ext>
            </a:extLst>
          </p:cNvPr>
          <p:cNvSpPr/>
          <p:nvPr/>
        </p:nvSpPr>
        <p:spPr>
          <a:xfrm>
            <a:off x="2279650" y="765176"/>
            <a:ext cx="7632700" cy="708025"/>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3200" dirty="0">
                <a:solidFill>
                  <a:srgbClr val="1C1C1C"/>
                </a:solidFill>
                <a:latin typeface="Twinkl"/>
              </a:rPr>
              <a:t>A pulley.</a:t>
            </a:r>
          </a:p>
        </p:txBody>
      </p:sp>
      <p:pic>
        <p:nvPicPr>
          <p:cNvPr id="19459" name="Picture 2">
            <a:extLst>
              <a:ext uri="{FF2B5EF4-FFF2-40B4-BE49-F238E27FC236}">
                <a16:creationId xmlns:a16="http://schemas.microsoft.com/office/drawing/2014/main" id="{A02F569D-EE5D-4677-915A-CAB31DF72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939" y="1649413"/>
            <a:ext cx="5705475" cy="427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0B18DCC5-8898-4ACF-88AD-5E639A182DB6}"/>
              </a:ext>
            </a:extLst>
          </p:cNvPr>
          <p:cNvSpPr txBox="1">
            <a:spLocks/>
          </p:cNvSpPr>
          <p:nvPr/>
        </p:nvSpPr>
        <p:spPr>
          <a:xfrm>
            <a:off x="2782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 dirty="0">
                <a:solidFill>
                  <a:srgbClr val="1C1C1C"/>
                </a:solidFill>
                <a:latin typeface="Tuffy" panose="020B0603060100000000" pitchFamily="34" charset="0"/>
                <a:ea typeface="Tuffy" panose="020B0603060100000000" pitchFamily="34" charset="0"/>
                <a:cs typeface="Arial" pitchFamily="34" charset="0"/>
              </a:rPr>
              <a:t>Photo courtesy of ell brown (@flickr.com) - granted under creative commons licence - attribution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1">
            <a:extLst>
              <a:ext uri="{FF2B5EF4-FFF2-40B4-BE49-F238E27FC236}">
                <a16:creationId xmlns:a16="http://schemas.microsoft.com/office/drawing/2014/main" id="{BF916B1C-5C53-4F97-9F5D-5EC332132432}"/>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defTabSz="914400" fontAlgn="base">
              <a:spcAft>
                <a:spcPct val="0"/>
              </a:spcAft>
              <a:buNone/>
            </a:pPr>
            <a:r>
              <a:rPr lang="en-GB" altLang="en-US" sz="3600">
                <a:latin typeface="Twinkl SemiBold" pitchFamily="2" charset="0"/>
              </a:rPr>
              <a:t>Plenary</a:t>
            </a:r>
          </a:p>
        </p:txBody>
      </p:sp>
      <p:sp>
        <p:nvSpPr>
          <p:cNvPr id="20483" name="Content Placeholder 1">
            <a:extLst>
              <a:ext uri="{FF2B5EF4-FFF2-40B4-BE49-F238E27FC236}">
                <a16:creationId xmlns:a16="http://schemas.microsoft.com/office/drawing/2014/main" id="{A58F4652-764A-458E-9549-C1F271BDEA08}"/>
              </a:ext>
            </a:extLst>
          </p:cNvPr>
          <p:cNvSpPr>
            <a:spLocks noGrp="1"/>
          </p:cNvSpPr>
          <p:nvPr>
            <p:ph idx="1"/>
          </p:nvPr>
        </p:nvSpPr>
        <p:spPr>
          <a:xfrm>
            <a:off x="2279650" y="1641476"/>
            <a:ext cx="7632700" cy="2009775"/>
          </a:xfrm>
        </p:spPr>
        <p:txBody>
          <a:bodyPr/>
          <a:lstStyle/>
          <a:p>
            <a:pPr eaLnBrk="1" hangingPunct="1"/>
            <a:r>
              <a:rPr lang="en-GB" altLang="en-US">
                <a:latin typeface="Twinkl" pitchFamily="2" charset="0"/>
              </a:rPr>
              <a:t>Which mechanism would be most suited to these jobs? </a:t>
            </a:r>
          </a:p>
        </p:txBody>
      </p:sp>
      <p:sp>
        <p:nvSpPr>
          <p:cNvPr id="6" name="Content Placeholder 1">
            <a:extLst>
              <a:ext uri="{FF2B5EF4-FFF2-40B4-BE49-F238E27FC236}">
                <a16:creationId xmlns:a16="http://schemas.microsoft.com/office/drawing/2014/main" id="{1C12B084-E0FF-42A6-8437-F4C51F3CE8DB}"/>
              </a:ext>
            </a:extLst>
          </p:cNvPr>
          <p:cNvSpPr txBox="1">
            <a:spLocks/>
          </p:cNvSpPr>
          <p:nvPr/>
        </p:nvSpPr>
        <p:spPr>
          <a:xfrm>
            <a:off x="5068888" y="1965326"/>
            <a:ext cx="1841500" cy="2011363"/>
          </a:xfrm>
          <a:prstGeom prst="roundRect">
            <a:avLst>
              <a:gd name="adj" fmla="val 2585"/>
            </a:avLst>
          </a:prstGeom>
          <a:noFill/>
          <a:ln w="25400">
            <a:noFill/>
          </a:ln>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3900" dirty="0">
                <a:solidFill>
                  <a:srgbClr val="79AD42">
                    <a:lumMod val="75000"/>
                  </a:srgbClr>
                </a:solidFill>
              </a:rPr>
              <a:t>B</a:t>
            </a:r>
          </a:p>
        </p:txBody>
      </p:sp>
      <p:sp>
        <p:nvSpPr>
          <p:cNvPr id="3" name="Rectangle: Rounded Corners 2">
            <a:extLst>
              <a:ext uri="{FF2B5EF4-FFF2-40B4-BE49-F238E27FC236}">
                <a16:creationId xmlns:a16="http://schemas.microsoft.com/office/drawing/2014/main" id="{000506B1-B0D8-4DA1-9645-2286ABFF0C62}"/>
              </a:ext>
            </a:extLst>
          </p:cNvPr>
          <p:cNvSpPr/>
          <p:nvPr/>
        </p:nvSpPr>
        <p:spPr>
          <a:xfrm>
            <a:off x="2279650" y="4986339"/>
            <a:ext cx="7632700" cy="70643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dirty="0">
                <a:solidFill>
                  <a:srgbClr val="1C1C1C"/>
                </a:solidFill>
                <a:latin typeface="Twinkl"/>
              </a:rPr>
              <a:t>Making one wheel turn faster than another.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82D9302-34B1-4D38-B9C3-1E31F5FBE3D1}"/>
              </a:ext>
            </a:extLst>
          </p:cNvPr>
          <p:cNvSpPr/>
          <p:nvPr/>
        </p:nvSpPr>
        <p:spPr>
          <a:xfrm>
            <a:off x="2279650" y="765176"/>
            <a:ext cx="7632700" cy="708025"/>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3200" dirty="0">
                <a:solidFill>
                  <a:srgbClr val="1C1C1C"/>
                </a:solidFill>
                <a:latin typeface="Twinkl"/>
              </a:rPr>
              <a:t>A gear.</a:t>
            </a:r>
          </a:p>
        </p:txBody>
      </p:sp>
      <p:sp>
        <p:nvSpPr>
          <p:cNvPr id="9" name="Title 1">
            <a:extLst>
              <a:ext uri="{FF2B5EF4-FFF2-40B4-BE49-F238E27FC236}">
                <a16:creationId xmlns:a16="http://schemas.microsoft.com/office/drawing/2014/main" id="{7F758DB5-467A-49FA-A785-2A20164FF5BC}"/>
              </a:ext>
            </a:extLst>
          </p:cNvPr>
          <p:cNvSpPr txBox="1">
            <a:spLocks/>
          </p:cNvSpPr>
          <p:nvPr/>
        </p:nvSpPr>
        <p:spPr>
          <a:xfrm>
            <a:off x="2782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 dirty="0">
                <a:solidFill>
                  <a:srgbClr val="1C1C1C"/>
                </a:solidFill>
                <a:latin typeface="Tuffy" panose="020B0603060100000000" pitchFamily="34" charset="0"/>
                <a:ea typeface="Tuffy" panose="020B0603060100000000" pitchFamily="34" charset="0"/>
                <a:cs typeface="Arial" pitchFamily="34" charset="0"/>
              </a:rPr>
              <a:t>Photo courtesy of </a:t>
            </a:r>
            <a:r>
              <a:rPr lang="en-GB" sz="600" dirty="0" err="1">
                <a:solidFill>
                  <a:srgbClr val="1C1C1C"/>
                </a:solidFill>
                <a:latin typeface="Tuffy" panose="020B0603060100000000" pitchFamily="34" charset="0"/>
                <a:ea typeface="Tuffy" panose="020B0603060100000000" pitchFamily="34" charset="0"/>
                <a:cs typeface="Arial" pitchFamily="34" charset="0"/>
              </a:rPr>
              <a:t>BinaryApe</a:t>
            </a:r>
            <a:r>
              <a:rPr lang="en-GB" sz="600" dirty="0">
                <a:solidFill>
                  <a:srgbClr val="1C1C1C"/>
                </a:solidFill>
                <a:latin typeface="Tuffy" panose="020B0603060100000000" pitchFamily="34" charset="0"/>
                <a:ea typeface="Tuffy" panose="020B0603060100000000" pitchFamily="34" charset="0"/>
                <a:cs typeface="Arial" pitchFamily="34" charset="0"/>
              </a:rPr>
              <a:t> (@flickr.com) - granted under creative commons licence - attribution</a:t>
            </a:r>
          </a:p>
        </p:txBody>
      </p:sp>
      <p:pic>
        <p:nvPicPr>
          <p:cNvPr id="21508" name="Picture 1">
            <a:extLst>
              <a:ext uri="{FF2B5EF4-FFF2-40B4-BE49-F238E27FC236}">
                <a16:creationId xmlns:a16="http://schemas.microsoft.com/office/drawing/2014/main" id="{9EC74783-F7D3-4FCF-8C63-0C07616DEB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0564" y="1646239"/>
            <a:ext cx="57308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1">
            <a:extLst>
              <a:ext uri="{FF2B5EF4-FFF2-40B4-BE49-F238E27FC236}">
                <a16:creationId xmlns:a16="http://schemas.microsoft.com/office/drawing/2014/main" id="{E5DD1ED5-0526-4EC4-A159-085A641482D7}"/>
              </a:ext>
            </a:extLst>
          </p:cNvPr>
          <p:cNvSpPr>
            <a:spLocks/>
          </p:cNvSpPr>
          <p:nvPr/>
        </p:nvSpPr>
        <p:spPr bwMode="auto">
          <a:xfrm>
            <a:off x="2279650" y="736601"/>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defTabSz="914400" fontAlgn="base">
              <a:spcAft>
                <a:spcPct val="0"/>
              </a:spcAft>
              <a:buNone/>
            </a:pPr>
            <a:r>
              <a:rPr lang="en-GB" altLang="en-US" sz="3600">
                <a:latin typeface="Twinkl SemiBold" pitchFamily="2" charset="0"/>
              </a:rPr>
              <a:t>Plenary</a:t>
            </a:r>
          </a:p>
        </p:txBody>
      </p:sp>
      <p:sp>
        <p:nvSpPr>
          <p:cNvPr id="22531" name="Content Placeholder 1">
            <a:extLst>
              <a:ext uri="{FF2B5EF4-FFF2-40B4-BE49-F238E27FC236}">
                <a16:creationId xmlns:a16="http://schemas.microsoft.com/office/drawing/2014/main" id="{58167888-46B2-4866-B2B2-B38C263A88A9}"/>
              </a:ext>
            </a:extLst>
          </p:cNvPr>
          <p:cNvSpPr>
            <a:spLocks noGrp="1"/>
          </p:cNvSpPr>
          <p:nvPr>
            <p:ph idx="1"/>
          </p:nvPr>
        </p:nvSpPr>
        <p:spPr>
          <a:xfrm>
            <a:off x="2279650" y="1641476"/>
            <a:ext cx="7632700" cy="2009775"/>
          </a:xfrm>
        </p:spPr>
        <p:txBody>
          <a:bodyPr/>
          <a:lstStyle/>
          <a:p>
            <a:pPr eaLnBrk="1" hangingPunct="1"/>
            <a:r>
              <a:rPr lang="en-GB" altLang="en-US">
                <a:latin typeface="Twinkl" pitchFamily="2" charset="0"/>
              </a:rPr>
              <a:t>Which mechanism would be most suited to these jobs? </a:t>
            </a:r>
          </a:p>
        </p:txBody>
      </p:sp>
      <p:sp>
        <p:nvSpPr>
          <p:cNvPr id="6" name="Content Placeholder 1">
            <a:extLst>
              <a:ext uri="{FF2B5EF4-FFF2-40B4-BE49-F238E27FC236}">
                <a16:creationId xmlns:a16="http://schemas.microsoft.com/office/drawing/2014/main" id="{0C7043D8-141A-45FD-B1FA-C7A6441A0BA7}"/>
              </a:ext>
            </a:extLst>
          </p:cNvPr>
          <p:cNvSpPr txBox="1">
            <a:spLocks/>
          </p:cNvSpPr>
          <p:nvPr/>
        </p:nvSpPr>
        <p:spPr>
          <a:xfrm>
            <a:off x="5068888" y="1965326"/>
            <a:ext cx="1841500" cy="2011363"/>
          </a:xfrm>
          <a:prstGeom prst="roundRect">
            <a:avLst>
              <a:gd name="adj" fmla="val 2585"/>
            </a:avLst>
          </a:prstGeom>
          <a:noFill/>
          <a:ln w="25400">
            <a:noFill/>
          </a:ln>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23900" dirty="0">
                <a:solidFill>
                  <a:srgbClr val="79AD42">
                    <a:lumMod val="75000"/>
                  </a:srgbClr>
                </a:solidFill>
              </a:rPr>
              <a:t>C</a:t>
            </a:r>
          </a:p>
        </p:txBody>
      </p:sp>
      <p:sp>
        <p:nvSpPr>
          <p:cNvPr id="3" name="Rectangle: Rounded Corners 2">
            <a:extLst>
              <a:ext uri="{FF2B5EF4-FFF2-40B4-BE49-F238E27FC236}">
                <a16:creationId xmlns:a16="http://schemas.microsoft.com/office/drawing/2014/main" id="{1BAE9F3B-69C2-45A2-857B-55EC098C45FF}"/>
              </a:ext>
            </a:extLst>
          </p:cNvPr>
          <p:cNvSpPr/>
          <p:nvPr/>
        </p:nvSpPr>
        <p:spPr>
          <a:xfrm>
            <a:off x="2279650" y="4986339"/>
            <a:ext cx="7632700" cy="70643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dirty="0">
                <a:solidFill>
                  <a:srgbClr val="1C1C1C"/>
                </a:solidFill>
                <a:latin typeface="Twinkl"/>
              </a:rPr>
              <a:t>Making a heavy sack easier to lift.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B6921A0-0C89-4115-961D-678B33A7D961}"/>
              </a:ext>
            </a:extLst>
          </p:cNvPr>
          <p:cNvSpPr/>
          <p:nvPr/>
        </p:nvSpPr>
        <p:spPr>
          <a:xfrm>
            <a:off x="2279650" y="765176"/>
            <a:ext cx="7632700" cy="708025"/>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GB" sz="3200" dirty="0">
                <a:solidFill>
                  <a:srgbClr val="1C1C1C"/>
                </a:solidFill>
                <a:latin typeface="Twinkl"/>
              </a:rPr>
              <a:t>A lever.</a:t>
            </a:r>
          </a:p>
        </p:txBody>
      </p:sp>
      <p:sp>
        <p:nvSpPr>
          <p:cNvPr id="9" name="Title 1">
            <a:extLst>
              <a:ext uri="{FF2B5EF4-FFF2-40B4-BE49-F238E27FC236}">
                <a16:creationId xmlns:a16="http://schemas.microsoft.com/office/drawing/2014/main" id="{4890B2A7-4743-465F-8859-D6A44A64E971}"/>
              </a:ext>
            </a:extLst>
          </p:cNvPr>
          <p:cNvSpPr txBox="1">
            <a:spLocks/>
          </p:cNvSpPr>
          <p:nvPr/>
        </p:nvSpPr>
        <p:spPr>
          <a:xfrm>
            <a:off x="2782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600" dirty="0">
                <a:solidFill>
                  <a:srgbClr val="1C1C1C"/>
                </a:solidFill>
                <a:latin typeface="Tuffy" panose="020B0603060100000000" pitchFamily="34" charset="0"/>
                <a:ea typeface="Tuffy" panose="020B0603060100000000" pitchFamily="34" charset="0"/>
                <a:cs typeface="Arial" pitchFamily="34" charset="0"/>
              </a:rPr>
              <a:t>Photo courtesy of Elsie </a:t>
            </a:r>
            <a:r>
              <a:rPr lang="en-GB" sz="600" dirty="0" err="1">
                <a:solidFill>
                  <a:srgbClr val="1C1C1C"/>
                </a:solidFill>
                <a:latin typeface="Tuffy" panose="020B0603060100000000" pitchFamily="34" charset="0"/>
                <a:ea typeface="Tuffy" panose="020B0603060100000000" pitchFamily="34" charset="0"/>
                <a:cs typeface="Arial" pitchFamily="34" charset="0"/>
              </a:rPr>
              <a:t>esq.</a:t>
            </a:r>
            <a:r>
              <a:rPr lang="en-GB" sz="600" dirty="0">
                <a:solidFill>
                  <a:srgbClr val="1C1C1C"/>
                </a:solidFill>
                <a:latin typeface="Tuffy" panose="020B0603060100000000" pitchFamily="34" charset="0"/>
                <a:ea typeface="Tuffy" panose="020B0603060100000000" pitchFamily="34" charset="0"/>
                <a:cs typeface="Arial" pitchFamily="34" charset="0"/>
              </a:rPr>
              <a:t> (@flickr.com) - granted under creative commons licence - attribution</a:t>
            </a:r>
          </a:p>
        </p:txBody>
      </p:sp>
      <p:pic>
        <p:nvPicPr>
          <p:cNvPr id="23556" name="Picture 2" descr="http://farm4.staticflickr.com/3096/2587965321_351ca5581f_z.jpg?zz=1">
            <a:extLst>
              <a:ext uri="{FF2B5EF4-FFF2-40B4-BE49-F238E27FC236}">
                <a16:creationId xmlns:a16="http://schemas.microsoft.com/office/drawing/2014/main" id="{6BB2FF07-90CF-49E9-8550-736BE094D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789" y="1731963"/>
            <a:ext cx="31464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269961-C580-4649-8C8E-C33FEA046D5C}"/>
              </a:ext>
            </a:extLst>
          </p:cNvPr>
          <p:cNvSpPr>
            <a:spLocks noGrp="1"/>
          </p:cNvSpPr>
          <p:nvPr>
            <p:ph type="title"/>
          </p:nvPr>
        </p:nvSpPr>
        <p:spPr>
          <a:xfrm>
            <a:off x="704850" y="770467"/>
            <a:ext cx="10782300" cy="3294159"/>
          </a:xfrm>
        </p:spPr>
        <p:txBody>
          <a:bodyPr vert="horz" lIns="91440" tIns="45720" rIns="91440" bIns="45720" rtlCol="0" anchor="b">
            <a:normAutofit/>
          </a:bodyPr>
          <a:lstStyle/>
          <a:p>
            <a:pPr algn="ctr">
              <a:lnSpc>
                <a:spcPct val="80000"/>
              </a:lnSpc>
            </a:pPr>
            <a:r>
              <a:rPr lang="en-US" sz="6600">
                <a:solidFill>
                  <a:srgbClr val="FFFFFF"/>
                </a:solidFill>
              </a:rPr>
              <a:t>Rockstars</a:t>
            </a:r>
          </a:p>
        </p:txBody>
      </p:sp>
    </p:spTree>
    <p:extLst>
      <p:ext uri="{BB962C8B-B14F-4D97-AF65-F5344CB8AC3E}">
        <p14:creationId xmlns:p14="http://schemas.microsoft.com/office/powerpoint/2010/main" val="1575508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20DD-0175-4E33-9414-652CEEEA4BBE}"/>
              </a:ext>
            </a:extLst>
          </p:cNvPr>
          <p:cNvSpPr>
            <a:spLocks noGrp="1"/>
          </p:cNvSpPr>
          <p:nvPr>
            <p:ph type="title"/>
          </p:nvPr>
        </p:nvSpPr>
        <p:spPr>
          <a:xfrm>
            <a:off x="603504" y="770467"/>
            <a:ext cx="6608963" cy="3352800"/>
          </a:xfrm>
        </p:spPr>
        <p:txBody>
          <a:bodyPr vert="horz" lIns="91440" tIns="45720" rIns="91440" bIns="45720" rtlCol="0" anchor="b">
            <a:normAutofit/>
          </a:bodyPr>
          <a:lstStyle/>
          <a:p>
            <a:pPr>
              <a:lnSpc>
                <a:spcPct val="80000"/>
              </a:lnSpc>
            </a:pPr>
            <a:r>
              <a:rPr lang="en-US" sz="8800" dirty="0">
                <a:solidFill>
                  <a:schemeClr val="tx1"/>
                </a:solidFill>
              </a:rPr>
              <a:t>R.E – </a:t>
            </a:r>
            <a:r>
              <a:rPr lang="en-US" sz="8800" dirty="0" err="1">
                <a:solidFill>
                  <a:schemeClr val="tx1"/>
                </a:solidFill>
              </a:rPr>
              <a:t>Mr</a:t>
            </a:r>
            <a:r>
              <a:rPr lang="en-US" sz="8800" dirty="0">
                <a:solidFill>
                  <a:schemeClr val="tx1"/>
                </a:solidFill>
              </a:rPr>
              <a:t> Wheatley</a:t>
            </a:r>
          </a:p>
        </p:txBody>
      </p:sp>
      <p:sp>
        <p:nvSpPr>
          <p:cNvPr id="10" name="Rectangle 9">
            <a:extLst>
              <a:ext uri="{FF2B5EF4-FFF2-40B4-BE49-F238E27FC236}">
                <a16:creationId xmlns:a16="http://schemas.microsoft.com/office/drawing/2014/main" id="{F8849589-CFB7-4B2C-A27F-CDB583D1E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5087354D-0873-4EE5-9F0D-8355F4CAC9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6408" y="1742701"/>
            <a:ext cx="3352128" cy="3352128"/>
          </a:xfrm>
          <a:prstGeom prst="rect">
            <a:avLst/>
          </a:prstGeom>
        </p:spPr>
      </p:pic>
    </p:spTree>
    <p:extLst>
      <p:ext uri="{BB962C8B-B14F-4D97-AF65-F5344CB8AC3E}">
        <p14:creationId xmlns:p14="http://schemas.microsoft.com/office/powerpoint/2010/main" val="12042044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976C13-68E6-4E25-B13E-FC3A2D3F6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0EBAE0B-DD72-4094-8934-3B46A9142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65147-52C8-44EB-A9D2-9474A265AC8F}"/>
              </a:ext>
            </a:extLst>
          </p:cNvPr>
          <p:cNvSpPr>
            <a:spLocks noGrp="1"/>
          </p:cNvSpPr>
          <p:nvPr>
            <p:ph type="title"/>
          </p:nvPr>
        </p:nvSpPr>
        <p:spPr>
          <a:xfrm>
            <a:off x="704850" y="770467"/>
            <a:ext cx="10782300" cy="3294159"/>
          </a:xfrm>
        </p:spPr>
        <p:txBody>
          <a:bodyPr vert="horz" lIns="91440" tIns="45720" rIns="91440" bIns="45720" rtlCol="0" anchor="b">
            <a:normAutofit/>
          </a:bodyPr>
          <a:lstStyle/>
          <a:p>
            <a:pPr algn="ctr">
              <a:lnSpc>
                <a:spcPct val="80000"/>
              </a:lnSpc>
            </a:pPr>
            <a:r>
              <a:rPr lang="en-US" sz="6600" dirty="0">
                <a:solidFill>
                  <a:srgbClr val="FFFFFF"/>
                </a:solidFill>
              </a:rPr>
              <a:t>Lunch</a:t>
            </a:r>
          </a:p>
        </p:txBody>
      </p:sp>
    </p:spTree>
    <p:extLst>
      <p:ext uri="{BB962C8B-B14F-4D97-AF65-F5344CB8AC3E}">
        <p14:creationId xmlns:p14="http://schemas.microsoft.com/office/powerpoint/2010/main" val="324879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20DD-0175-4E33-9414-652CEEEA4BBE}"/>
              </a:ext>
            </a:extLst>
          </p:cNvPr>
          <p:cNvSpPr>
            <a:spLocks noGrp="1"/>
          </p:cNvSpPr>
          <p:nvPr>
            <p:ph type="title"/>
          </p:nvPr>
        </p:nvSpPr>
        <p:spPr>
          <a:xfrm>
            <a:off x="603504" y="770467"/>
            <a:ext cx="6608963" cy="3352800"/>
          </a:xfrm>
        </p:spPr>
        <p:txBody>
          <a:bodyPr vert="horz" lIns="91440" tIns="45720" rIns="91440" bIns="45720" rtlCol="0" anchor="b">
            <a:normAutofit/>
          </a:bodyPr>
          <a:lstStyle/>
          <a:p>
            <a:pPr>
              <a:lnSpc>
                <a:spcPct val="80000"/>
              </a:lnSpc>
            </a:pPr>
            <a:r>
              <a:rPr lang="en-US" sz="8800" dirty="0">
                <a:solidFill>
                  <a:schemeClr val="tx1"/>
                </a:solidFill>
              </a:rPr>
              <a:t>R.E – </a:t>
            </a:r>
            <a:r>
              <a:rPr lang="en-US" sz="8800" dirty="0" err="1">
                <a:solidFill>
                  <a:schemeClr val="tx1"/>
                </a:solidFill>
              </a:rPr>
              <a:t>Mr</a:t>
            </a:r>
            <a:r>
              <a:rPr lang="en-US" sz="8800" dirty="0">
                <a:solidFill>
                  <a:schemeClr val="tx1"/>
                </a:solidFill>
              </a:rPr>
              <a:t> Wheatley</a:t>
            </a:r>
          </a:p>
        </p:txBody>
      </p:sp>
      <p:sp>
        <p:nvSpPr>
          <p:cNvPr id="10" name="Rectangle 9">
            <a:extLst>
              <a:ext uri="{FF2B5EF4-FFF2-40B4-BE49-F238E27FC236}">
                <a16:creationId xmlns:a16="http://schemas.microsoft.com/office/drawing/2014/main" id="{F8849589-CFB7-4B2C-A27F-CDB583D1E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ead with Gears">
            <a:extLst>
              <a:ext uri="{FF2B5EF4-FFF2-40B4-BE49-F238E27FC236}">
                <a16:creationId xmlns:a16="http://schemas.microsoft.com/office/drawing/2014/main" id="{5087354D-0873-4EE5-9F0D-8355F4CAC9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6408" y="1742701"/>
            <a:ext cx="3352128" cy="3352128"/>
          </a:xfrm>
          <a:prstGeom prst="rect">
            <a:avLst/>
          </a:prstGeom>
        </p:spPr>
      </p:pic>
    </p:spTree>
    <p:extLst>
      <p:ext uri="{BB962C8B-B14F-4D97-AF65-F5344CB8AC3E}">
        <p14:creationId xmlns:p14="http://schemas.microsoft.com/office/powerpoint/2010/main" val="3874808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2A4E04-5C60-4E32-97C5-0E0A369AAE23}"/>
              </a:ext>
            </a:extLst>
          </p:cNvPr>
          <p:cNvPicPr>
            <a:picLocks noChangeAspect="1"/>
          </p:cNvPicPr>
          <p:nvPr/>
        </p:nvPicPr>
        <p:blipFill rotWithShape="1">
          <a:blip r:embed="rId2">
            <a:duotone>
              <a:schemeClr val="accent1">
                <a:shade val="45000"/>
                <a:satMod val="135000"/>
              </a:schemeClr>
              <a:prstClr val="white"/>
            </a:duotone>
            <a:alphaModFix amt="25000"/>
          </a:blip>
          <a:srcRect t="13727" b="2003"/>
          <a:stretch/>
        </p:blipFill>
        <p:spPr>
          <a:xfrm>
            <a:off x="20" y="10"/>
            <a:ext cx="12191980" cy="6857990"/>
          </a:xfrm>
          <a:prstGeom prst="rect">
            <a:avLst/>
          </a:prstGeom>
        </p:spPr>
      </p:pic>
      <p:sp>
        <p:nvSpPr>
          <p:cNvPr id="2" name="Title 1">
            <a:extLst>
              <a:ext uri="{FF2B5EF4-FFF2-40B4-BE49-F238E27FC236}">
                <a16:creationId xmlns:a16="http://schemas.microsoft.com/office/drawing/2014/main" id="{6F6B345D-9AD7-4B22-9A23-6EA613E73D9C}"/>
              </a:ext>
            </a:extLst>
          </p:cNvPr>
          <p:cNvSpPr>
            <a:spLocks noGrp="1"/>
          </p:cNvSpPr>
          <p:nvPr>
            <p:ph type="title"/>
          </p:nvPr>
        </p:nvSpPr>
        <p:spPr>
          <a:xfrm>
            <a:off x="603504" y="770467"/>
            <a:ext cx="10782300" cy="3352800"/>
          </a:xfrm>
        </p:spPr>
        <p:txBody>
          <a:bodyPr vert="horz" lIns="91440" tIns="45720" rIns="91440" bIns="45720" rtlCol="0" anchor="b">
            <a:normAutofit fontScale="90000"/>
          </a:bodyPr>
          <a:lstStyle/>
          <a:p>
            <a:pPr>
              <a:lnSpc>
                <a:spcPct val="80000"/>
              </a:lnSpc>
            </a:pPr>
            <a:r>
              <a:rPr lang="en-US" sz="8800" dirty="0">
                <a:solidFill>
                  <a:schemeClr val="tx1"/>
                </a:solidFill>
              </a:rPr>
              <a:t>English</a:t>
            </a:r>
            <a:br>
              <a:rPr lang="en-US" sz="8800" dirty="0">
                <a:solidFill>
                  <a:schemeClr val="tx1"/>
                </a:solidFill>
              </a:rPr>
            </a:br>
            <a:br>
              <a:rPr lang="en-US" sz="8800" dirty="0">
                <a:solidFill>
                  <a:schemeClr val="tx1"/>
                </a:solidFill>
              </a:rPr>
            </a:br>
            <a:r>
              <a:rPr lang="en-US" sz="3300" dirty="0">
                <a:solidFill>
                  <a:schemeClr val="tx1"/>
                </a:solidFill>
              </a:rPr>
              <a:t>I can </a:t>
            </a:r>
            <a:r>
              <a:rPr lang="en-GB" sz="3300" b="0" i="0" dirty="0">
                <a:solidFill>
                  <a:schemeClr val="tx1"/>
                </a:solidFill>
                <a:effectLst/>
                <a:latin typeface="nta"/>
              </a:rPr>
              <a:t>retrieve, record and present information from non-fiction</a:t>
            </a:r>
            <a:br>
              <a:rPr lang="en-GB" sz="3600" b="0" i="0" dirty="0">
                <a:solidFill>
                  <a:srgbClr val="0B0C0C"/>
                </a:solidFill>
                <a:effectLst/>
                <a:latin typeface="nta"/>
              </a:rPr>
            </a:br>
            <a:endParaRPr lang="en-US" sz="8800" dirty="0">
              <a:solidFill>
                <a:schemeClr val="tx1"/>
              </a:solidFill>
            </a:endParaRPr>
          </a:p>
        </p:txBody>
      </p:sp>
    </p:spTree>
    <p:extLst>
      <p:ext uri="{BB962C8B-B14F-4D97-AF65-F5344CB8AC3E}">
        <p14:creationId xmlns:p14="http://schemas.microsoft.com/office/powerpoint/2010/main" val="4084225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BC09-6D24-4A4F-9454-454CA8BC5D70}"/>
              </a:ext>
            </a:extLst>
          </p:cNvPr>
          <p:cNvSpPr>
            <a:spLocks noGrp="1"/>
          </p:cNvSpPr>
          <p:nvPr>
            <p:ph type="title"/>
          </p:nvPr>
        </p:nvSpPr>
        <p:spPr/>
        <p:txBody>
          <a:bodyPr/>
          <a:lstStyle/>
          <a:p>
            <a:r>
              <a:rPr lang="en-GB" dirty="0"/>
              <a:t>Non Fiction</a:t>
            </a:r>
          </a:p>
        </p:txBody>
      </p:sp>
      <p:sp>
        <p:nvSpPr>
          <p:cNvPr id="3" name="Content Placeholder 2">
            <a:extLst>
              <a:ext uri="{FF2B5EF4-FFF2-40B4-BE49-F238E27FC236}">
                <a16:creationId xmlns:a16="http://schemas.microsoft.com/office/drawing/2014/main" id="{1DDF83AA-12CB-4AC0-8D9F-DD557188093D}"/>
              </a:ext>
            </a:extLst>
          </p:cNvPr>
          <p:cNvSpPr>
            <a:spLocks noGrp="1"/>
          </p:cNvSpPr>
          <p:nvPr>
            <p:ph idx="1"/>
          </p:nvPr>
        </p:nvSpPr>
        <p:spPr/>
        <p:txBody>
          <a:bodyPr/>
          <a:lstStyle/>
          <a:p>
            <a:pPr marL="0" indent="0">
              <a:buNone/>
            </a:pPr>
            <a:r>
              <a:rPr lang="en-GB" dirty="0">
                <a:solidFill>
                  <a:schemeClr val="tx1"/>
                </a:solidFill>
              </a:rPr>
              <a:t>Your objective today is to record all the information you can from Videos, Books and the internet.</a:t>
            </a:r>
          </a:p>
          <a:p>
            <a:pPr marL="0" indent="0">
              <a:buNone/>
            </a:pPr>
            <a:endParaRPr lang="en-GB" dirty="0">
              <a:solidFill>
                <a:schemeClr val="tx1"/>
              </a:solidFill>
            </a:endParaRPr>
          </a:p>
          <a:p>
            <a:pPr marL="0" indent="0">
              <a:buNone/>
            </a:pPr>
            <a:r>
              <a:rPr lang="en-GB" dirty="0">
                <a:solidFill>
                  <a:schemeClr val="tx1"/>
                </a:solidFill>
              </a:rPr>
              <a:t>You are going to create a Non-Fiction – Information booklet (Tuesday Lesson)</a:t>
            </a:r>
          </a:p>
          <a:p>
            <a:pPr marL="0" indent="0">
              <a:buNone/>
            </a:pPr>
            <a:endParaRPr lang="en-GB" dirty="0">
              <a:solidFill>
                <a:schemeClr val="tx1"/>
              </a:solidFill>
            </a:endParaRPr>
          </a:p>
          <a:p>
            <a:pPr marL="0" indent="0">
              <a:buNone/>
            </a:pPr>
            <a:r>
              <a:rPr lang="en-GB" dirty="0">
                <a:solidFill>
                  <a:schemeClr val="tx1"/>
                </a:solidFill>
              </a:rPr>
              <a:t>Before you create one you need to have lots of information.</a:t>
            </a:r>
          </a:p>
        </p:txBody>
      </p:sp>
    </p:spTree>
    <p:extLst>
      <p:ext uri="{BB962C8B-B14F-4D97-AF65-F5344CB8AC3E}">
        <p14:creationId xmlns:p14="http://schemas.microsoft.com/office/powerpoint/2010/main" val="244322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7D6F-618A-4158-84A7-B603BA01A720}"/>
              </a:ext>
            </a:extLst>
          </p:cNvPr>
          <p:cNvSpPr>
            <a:spLocks noGrp="1"/>
          </p:cNvSpPr>
          <p:nvPr>
            <p:ph type="title"/>
          </p:nvPr>
        </p:nvSpPr>
        <p:spPr/>
        <p:txBody>
          <a:bodyPr/>
          <a:lstStyle/>
          <a:p>
            <a:r>
              <a:rPr lang="en-GB" dirty="0"/>
              <a:t>First we are going to watch…</a:t>
            </a:r>
          </a:p>
        </p:txBody>
      </p:sp>
      <p:sp>
        <p:nvSpPr>
          <p:cNvPr id="3" name="Content Placeholder 2">
            <a:extLst>
              <a:ext uri="{FF2B5EF4-FFF2-40B4-BE49-F238E27FC236}">
                <a16:creationId xmlns:a16="http://schemas.microsoft.com/office/drawing/2014/main" id="{FFE4DA34-60A4-4654-B9A7-1DBAD54905D1}"/>
              </a:ext>
            </a:extLst>
          </p:cNvPr>
          <p:cNvSpPr>
            <a:spLocks noGrp="1"/>
          </p:cNvSpPr>
          <p:nvPr>
            <p:ph idx="1"/>
          </p:nvPr>
        </p:nvSpPr>
        <p:spPr/>
        <p:txBody>
          <a:bodyPr/>
          <a:lstStyle/>
          <a:p>
            <a:r>
              <a:rPr lang="en-GB" dirty="0">
                <a:solidFill>
                  <a:schemeClr val="tx1"/>
                </a:solidFill>
                <a:hlinkClick r:id="rId2">
                  <a:extLst>
                    <a:ext uri="{A12FA001-AC4F-418D-AE19-62706E023703}">
                      <ahyp:hlinkClr xmlns:ahyp="http://schemas.microsoft.com/office/drawing/2018/hyperlinkcolor" val="tx"/>
                    </a:ext>
                  </a:extLst>
                </a:hlinkClick>
              </a:rPr>
              <a:t>https://www.youtube.com/watch?v=kmtDbF3b4ns</a:t>
            </a:r>
            <a:endParaRPr lang="en-GB" dirty="0">
              <a:solidFill>
                <a:schemeClr val="tx1"/>
              </a:solidFill>
            </a:endParaRPr>
          </a:p>
          <a:p>
            <a:endParaRPr lang="en-GB" dirty="0"/>
          </a:p>
          <a:p>
            <a:r>
              <a:rPr lang="en-GB" dirty="0">
                <a:solidFill>
                  <a:schemeClr val="tx1"/>
                </a:solidFill>
              </a:rPr>
              <a:t>Record any information you feel would be necessary in your books.</a:t>
            </a:r>
          </a:p>
          <a:p>
            <a:endParaRPr lang="en-GB" dirty="0">
              <a:solidFill>
                <a:schemeClr val="tx1"/>
              </a:solidFill>
            </a:endParaRPr>
          </a:p>
          <a:p>
            <a:r>
              <a:rPr lang="en-GB" dirty="0">
                <a:solidFill>
                  <a:schemeClr val="tx1"/>
                </a:solidFill>
              </a:rPr>
              <a:t>Ideas for headings, sub headings, examples for diagrams, fact boxes, mini glossary etc.</a:t>
            </a:r>
          </a:p>
        </p:txBody>
      </p:sp>
    </p:spTree>
    <p:extLst>
      <p:ext uri="{BB962C8B-B14F-4D97-AF65-F5344CB8AC3E}">
        <p14:creationId xmlns:p14="http://schemas.microsoft.com/office/powerpoint/2010/main" val="1554392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8E23D-33BC-4925-9A53-DE6195A5D52F}"/>
              </a:ext>
            </a:extLst>
          </p:cNvPr>
          <p:cNvSpPr>
            <a:spLocks noGrp="1"/>
          </p:cNvSpPr>
          <p:nvPr>
            <p:ph type="title"/>
          </p:nvPr>
        </p:nvSpPr>
        <p:spPr>
          <a:xfrm>
            <a:off x="5081043" y="770467"/>
            <a:ext cx="6608963" cy="3352800"/>
          </a:xfrm>
        </p:spPr>
        <p:txBody>
          <a:bodyPr vert="horz" lIns="91440" tIns="45720" rIns="91440" bIns="45720" rtlCol="0" anchor="b">
            <a:normAutofit/>
          </a:bodyPr>
          <a:lstStyle/>
          <a:p>
            <a:pPr>
              <a:lnSpc>
                <a:spcPct val="80000"/>
              </a:lnSpc>
            </a:pPr>
            <a:r>
              <a:rPr lang="en-US" sz="8800">
                <a:solidFill>
                  <a:schemeClr val="tx1"/>
                </a:solidFill>
              </a:rPr>
              <a:t>Magnets and Forces – Print outs</a:t>
            </a:r>
          </a:p>
        </p:txBody>
      </p:sp>
      <p:sp>
        <p:nvSpPr>
          <p:cNvPr id="10" name="Rectangle 9">
            <a:extLst>
              <a:ext uri="{FF2B5EF4-FFF2-40B4-BE49-F238E27FC236}">
                <a16:creationId xmlns:a16="http://schemas.microsoft.com/office/drawing/2014/main" id="{33E6CAA1-C282-4D22-8D28-D341AD2DC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gnet">
            <a:extLst>
              <a:ext uri="{FF2B5EF4-FFF2-40B4-BE49-F238E27FC236}">
                <a16:creationId xmlns:a16="http://schemas.microsoft.com/office/drawing/2014/main" id="{06214DA7-C70C-491F-831C-A6A991F483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5571189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79A8-4051-4B8A-9703-D681420188C6}"/>
              </a:ext>
            </a:extLst>
          </p:cNvPr>
          <p:cNvSpPr>
            <a:spLocks noGrp="1"/>
          </p:cNvSpPr>
          <p:nvPr>
            <p:ph type="title"/>
          </p:nvPr>
        </p:nvSpPr>
        <p:spPr>
          <a:xfrm>
            <a:off x="5081043" y="770467"/>
            <a:ext cx="6608963" cy="3352800"/>
          </a:xfrm>
        </p:spPr>
        <p:txBody>
          <a:bodyPr vert="horz" lIns="91440" tIns="45720" rIns="91440" bIns="45720" rtlCol="0" anchor="b">
            <a:normAutofit/>
          </a:bodyPr>
          <a:lstStyle/>
          <a:p>
            <a:pPr>
              <a:lnSpc>
                <a:spcPct val="80000"/>
              </a:lnSpc>
            </a:pPr>
            <a:r>
              <a:rPr lang="en-US" sz="8800">
                <a:solidFill>
                  <a:schemeClr val="tx1"/>
                </a:solidFill>
              </a:rPr>
              <a:t>Chromebooks</a:t>
            </a:r>
          </a:p>
        </p:txBody>
      </p:sp>
      <p:sp>
        <p:nvSpPr>
          <p:cNvPr id="10" name="Rectangle 9">
            <a:extLst>
              <a:ext uri="{FF2B5EF4-FFF2-40B4-BE49-F238E27FC236}">
                <a16:creationId xmlns:a16="http://schemas.microsoft.com/office/drawing/2014/main" id="{33E6CAA1-C282-4D22-8D28-D341AD2DC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aptop">
            <a:extLst>
              <a:ext uri="{FF2B5EF4-FFF2-40B4-BE49-F238E27FC236}">
                <a16:creationId xmlns:a16="http://schemas.microsoft.com/office/drawing/2014/main" id="{8A2570A0-5BB5-4A12-8547-FB5722AB91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4" y="1742701"/>
            <a:ext cx="3352128" cy="3352128"/>
          </a:xfrm>
          <a:prstGeom prst="rect">
            <a:avLst/>
          </a:prstGeom>
        </p:spPr>
      </p:pic>
    </p:spTree>
    <p:extLst>
      <p:ext uri="{BB962C8B-B14F-4D97-AF65-F5344CB8AC3E}">
        <p14:creationId xmlns:p14="http://schemas.microsoft.com/office/powerpoint/2010/main" val="1964459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F023-FDAA-4318-9CA7-3BF1173863E3}"/>
              </a:ext>
            </a:extLst>
          </p:cNvPr>
          <p:cNvSpPr>
            <a:spLocks noGrp="1"/>
          </p:cNvSpPr>
          <p:nvPr>
            <p:ph type="title"/>
          </p:nvPr>
        </p:nvSpPr>
        <p:spPr/>
        <p:txBody>
          <a:bodyPr/>
          <a:lstStyle/>
          <a:p>
            <a:r>
              <a:rPr lang="en-GB" dirty="0"/>
              <a:t>Let’s share…</a:t>
            </a:r>
          </a:p>
        </p:txBody>
      </p:sp>
      <p:sp>
        <p:nvSpPr>
          <p:cNvPr id="3" name="Content Placeholder 2">
            <a:extLst>
              <a:ext uri="{FF2B5EF4-FFF2-40B4-BE49-F238E27FC236}">
                <a16:creationId xmlns:a16="http://schemas.microsoft.com/office/drawing/2014/main" id="{0A1EC28D-2D28-40F0-8689-A90BE16CDBAE}"/>
              </a:ext>
            </a:extLst>
          </p:cNvPr>
          <p:cNvSpPr>
            <a:spLocks noGrp="1"/>
          </p:cNvSpPr>
          <p:nvPr>
            <p:ph idx="1"/>
          </p:nvPr>
        </p:nvSpPr>
        <p:spPr/>
        <p:txBody>
          <a:bodyPr/>
          <a:lstStyle/>
          <a:p>
            <a:r>
              <a:rPr lang="en-GB" dirty="0">
                <a:solidFill>
                  <a:schemeClr val="tx1"/>
                </a:solidFill>
              </a:rPr>
              <a:t>What have you found?</a:t>
            </a:r>
          </a:p>
          <a:p>
            <a:endParaRPr lang="en-GB" dirty="0">
              <a:solidFill>
                <a:schemeClr val="tx1"/>
              </a:solidFill>
            </a:endParaRPr>
          </a:p>
          <a:p>
            <a:r>
              <a:rPr lang="en-GB" dirty="0">
                <a:solidFill>
                  <a:schemeClr val="tx1"/>
                </a:solidFill>
              </a:rPr>
              <a:t>Tell your partner.</a:t>
            </a:r>
          </a:p>
          <a:p>
            <a:endParaRPr lang="en-GB" dirty="0">
              <a:solidFill>
                <a:schemeClr val="tx1"/>
              </a:solidFill>
            </a:endParaRPr>
          </a:p>
          <a:p>
            <a:r>
              <a:rPr lang="en-GB" dirty="0">
                <a:solidFill>
                  <a:schemeClr val="tx1"/>
                </a:solidFill>
              </a:rPr>
              <a:t>Tell the class</a:t>
            </a:r>
          </a:p>
          <a:p>
            <a:endParaRPr lang="en-GB" dirty="0">
              <a:solidFill>
                <a:schemeClr val="tx1"/>
              </a:solidFill>
            </a:endParaRPr>
          </a:p>
          <a:p>
            <a:r>
              <a:rPr lang="en-GB" dirty="0">
                <a:solidFill>
                  <a:schemeClr val="tx1"/>
                </a:solidFill>
              </a:rPr>
              <a:t>Any extra information you think is important then write it down also.</a:t>
            </a:r>
          </a:p>
        </p:txBody>
      </p:sp>
    </p:spTree>
    <p:extLst>
      <p:ext uri="{BB962C8B-B14F-4D97-AF65-F5344CB8AC3E}">
        <p14:creationId xmlns:p14="http://schemas.microsoft.com/office/powerpoint/2010/main" val="1158415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19F6-6D04-4D4B-87D4-FEB285C573A0}"/>
              </a:ext>
            </a:extLst>
          </p:cNvPr>
          <p:cNvSpPr>
            <a:spLocks noGrp="1"/>
          </p:cNvSpPr>
          <p:nvPr>
            <p:ph type="ctrTitle"/>
          </p:nvPr>
        </p:nvSpPr>
        <p:spPr/>
        <p:txBody>
          <a:bodyPr/>
          <a:lstStyle/>
          <a:p>
            <a:r>
              <a:rPr lang="en-GB" dirty="0"/>
              <a:t>Maths</a:t>
            </a:r>
          </a:p>
        </p:txBody>
      </p:sp>
      <p:sp>
        <p:nvSpPr>
          <p:cNvPr id="3" name="Subtitle 2">
            <a:extLst>
              <a:ext uri="{FF2B5EF4-FFF2-40B4-BE49-F238E27FC236}">
                <a16:creationId xmlns:a16="http://schemas.microsoft.com/office/drawing/2014/main" id="{EC7189C4-2CCA-4F02-9299-69AA5AA8E2AE}"/>
              </a:ext>
            </a:extLst>
          </p:cNvPr>
          <p:cNvSpPr>
            <a:spLocks noGrp="1"/>
          </p:cNvSpPr>
          <p:nvPr>
            <p:ph type="subTitle" idx="1"/>
          </p:nvPr>
        </p:nvSpPr>
        <p:spPr/>
        <p:txBody>
          <a:bodyPr/>
          <a:lstStyle/>
          <a:p>
            <a:r>
              <a:rPr lang="en-GB" dirty="0"/>
              <a:t>I can read and interpret tables.</a:t>
            </a:r>
          </a:p>
        </p:txBody>
      </p:sp>
    </p:spTree>
    <p:extLst>
      <p:ext uri="{BB962C8B-B14F-4D97-AF65-F5344CB8AC3E}">
        <p14:creationId xmlns:p14="http://schemas.microsoft.com/office/powerpoint/2010/main" val="265727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4222" y="2136867"/>
            <a:ext cx="5968501" cy="2487384"/>
          </a:xfrm>
          <a:prstGeom prst="rect">
            <a:avLst/>
          </a:prstGeom>
        </p:spPr>
      </p:pic>
    </p:spTree>
    <p:extLst>
      <p:ext uri="{BB962C8B-B14F-4D97-AF65-F5344CB8AC3E}">
        <p14:creationId xmlns:p14="http://schemas.microsoft.com/office/powerpoint/2010/main" val="3463639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93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550" y="334776"/>
            <a:ext cx="7497474"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Double 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4350" marR="0" lvl="0" indent="-514350" algn="l" defTabSz="457200" rtl="0" eaLnBrk="1" fontAlgn="auto" latinLnBrk="0" hangingPunct="1">
              <a:lnSpc>
                <a:spcPct val="100000"/>
              </a:lnSpc>
              <a:spcBef>
                <a:spcPts val="0"/>
              </a:spcBef>
              <a:spcAft>
                <a:spcPts val="0"/>
              </a:spcAft>
              <a:buClrTx/>
              <a:buSzTx/>
              <a:buFontTx/>
              <a:buAutoNum type="arabicParenR" startAt="2"/>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Double 27</a:t>
            </a:r>
          </a:p>
          <a:p>
            <a:pPr marL="514350" marR="0" lvl="0" indent="-514350" algn="l" defTabSz="457200" rtl="0" eaLnBrk="1" fontAlgn="auto" latinLnBrk="0" hangingPunct="1">
              <a:lnSpc>
                <a:spcPct val="100000"/>
              </a:lnSpc>
              <a:spcBef>
                <a:spcPts val="0"/>
              </a:spcBef>
              <a:spcAft>
                <a:spcPts val="0"/>
              </a:spcAft>
              <a:buClrTx/>
              <a:buSzTx/>
              <a:buFontTx/>
              <a:buAutoNum type="arabicParenR" startAt="2"/>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4350" marR="0" lvl="0" indent="-514350" algn="l" defTabSz="457200" rtl="0" eaLnBrk="1" fontAlgn="auto" latinLnBrk="0" hangingPunct="1">
              <a:lnSpc>
                <a:spcPct val="100000"/>
              </a:lnSpc>
              <a:spcBef>
                <a:spcPts val="0"/>
              </a:spcBef>
              <a:spcAft>
                <a:spcPts val="0"/>
              </a:spcAft>
              <a:buClrTx/>
              <a:buSzTx/>
              <a:buFontTx/>
              <a:buAutoNum type="arabicParenR" startAt="2"/>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4350" marR="0" lvl="0" indent="-514350" algn="l" defTabSz="457200" rtl="0" eaLnBrk="1" fontAlgn="auto" latinLnBrk="0" hangingPunct="1">
              <a:lnSpc>
                <a:spcPct val="100000"/>
              </a:lnSpc>
              <a:spcBef>
                <a:spcPts val="0"/>
              </a:spcBef>
              <a:spcAft>
                <a:spcPts val="0"/>
              </a:spcAft>
              <a:buClrTx/>
              <a:buSzTx/>
              <a:buFontTx/>
              <a:buAutoNum type="arabicParenR" startAt="2"/>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Jenny has 24 stickers.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Imran has half as many stickers as Jenny.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How many stickers do the two friends have 	  	 altogether?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6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8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41283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9550" y="334776"/>
            <a:ext cx="7497474" cy="56938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Double 23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4350" marR="0" lvl="0" indent="-514350" algn="l" defTabSz="457200" rtl="0" eaLnBrk="1" fontAlgn="auto" latinLnBrk="0" hangingPunct="1">
              <a:lnSpc>
                <a:spcPct val="100000"/>
              </a:lnSpc>
              <a:spcBef>
                <a:spcPts val="0"/>
              </a:spcBef>
              <a:spcAft>
                <a:spcPts val="0"/>
              </a:spcAft>
              <a:buClrTx/>
              <a:buSzTx/>
              <a:buFontTx/>
              <a:buAutoNum type="arabicParenR" startAt="2"/>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Double 27</a:t>
            </a:r>
          </a:p>
          <a:p>
            <a:pPr marL="514350" marR="0" lvl="0" indent="-514350" algn="l" defTabSz="457200" rtl="0" eaLnBrk="1" fontAlgn="auto" latinLnBrk="0" hangingPunct="1">
              <a:lnSpc>
                <a:spcPct val="100000"/>
              </a:lnSpc>
              <a:spcBef>
                <a:spcPts val="0"/>
              </a:spcBef>
              <a:spcAft>
                <a:spcPts val="0"/>
              </a:spcAft>
              <a:buClrTx/>
              <a:buSzTx/>
              <a:buFontTx/>
              <a:buAutoNum type="arabicParenR" startAt="2"/>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4350" marR="0" lvl="0" indent="-514350" algn="l" defTabSz="457200" rtl="0" eaLnBrk="1" fontAlgn="auto" latinLnBrk="0" hangingPunct="1">
              <a:lnSpc>
                <a:spcPct val="100000"/>
              </a:lnSpc>
              <a:spcBef>
                <a:spcPts val="0"/>
              </a:spcBef>
              <a:spcAft>
                <a:spcPts val="0"/>
              </a:spcAft>
              <a:buClrTx/>
              <a:buSzTx/>
              <a:buFontTx/>
              <a:buAutoNum type="arabicParenR" startAt="2"/>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514350" marR="0" lvl="0" indent="-514350" algn="l" defTabSz="457200" rtl="0" eaLnBrk="1" fontAlgn="auto" latinLnBrk="0" hangingPunct="1">
              <a:lnSpc>
                <a:spcPct val="100000"/>
              </a:lnSpc>
              <a:spcBef>
                <a:spcPts val="0"/>
              </a:spcBef>
              <a:spcAft>
                <a:spcPts val="0"/>
              </a:spcAft>
              <a:buClrTx/>
              <a:buSzTx/>
              <a:buFontTx/>
              <a:buAutoNum type="arabicParenR" startAt="2"/>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Jenny has 24 stickers.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Imran has half as many stickers as Jenny.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How many stickers do the two friends have 	  	 altogether?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6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8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4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a:t>
            </a:r>
            <a:r>
              <a:rPr kumimoji="0" lang="en-GB" sz="2800" b="0" i="0"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cs typeface="Calibri" panose="020F0502020204030204" pitchFamily="34" charset="0"/>
              </a:rPr>
              <a:t>=</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5" name="TextBox 4"/>
          <p:cNvSpPr txBox="1"/>
          <p:nvPr/>
        </p:nvSpPr>
        <p:spPr>
          <a:xfrm>
            <a:off x="4549487" y="347541"/>
            <a:ext cx="19235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46</a:t>
            </a:r>
          </a:p>
        </p:txBody>
      </p:sp>
      <p:sp>
        <p:nvSpPr>
          <p:cNvPr id="6" name="TextBox 5"/>
          <p:cNvSpPr txBox="1"/>
          <p:nvPr/>
        </p:nvSpPr>
        <p:spPr>
          <a:xfrm>
            <a:off x="4549487" y="1623346"/>
            <a:ext cx="19235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54</a:t>
            </a:r>
          </a:p>
        </p:txBody>
      </p:sp>
      <p:sp>
        <p:nvSpPr>
          <p:cNvPr id="7" name="TextBox 6"/>
          <p:cNvSpPr txBox="1"/>
          <p:nvPr/>
        </p:nvSpPr>
        <p:spPr>
          <a:xfrm>
            <a:off x="4701887" y="4192375"/>
            <a:ext cx="19235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24 </a:t>
            </a:r>
            <a:r>
              <a:rPr kumimoji="0" lang="en-GB" sz="2800" b="0"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mn-cs"/>
              </a:rPr>
              <a:t>+</a:t>
            </a: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 12 </a:t>
            </a:r>
            <a:r>
              <a:rPr kumimoji="0" lang="en-GB" sz="2800" b="0" i="0" u="none" strike="noStrike" kern="1200" cap="none" spc="0" normalizeH="0" baseline="0" noProof="0" dirty="0">
                <a:ln>
                  <a:noFill/>
                </a:ln>
                <a:solidFill>
                  <a:srgbClr val="0070C0"/>
                </a:solidFill>
                <a:effectLst/>
                <a:uLnTx/>
                <a:uFillTx/>
                <a:latin typeface="Cambria Math" panose="02040503050406030204" pitchFamily="18" charset="0"/>
                <a:ea typeface="Cambria Math" panose="02040503050406030204" pitchFamily="18" charset="0"/>
                <a:cs typeface="+mn-cs"/>
              </a:rPr>
              <a:t>=</a:t>
            </a: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  </a:t>
            </a:r>
          </a:p>
        </p:txBody>
      </p:sp>
      <p:sp>
        <p:nvSpPr>
          <p:cNvPr id="8" name="TextBox 7"/>
          <p:cNvSpPr txBox="1"/>
          <p:nvPr/>
        </p:nvSpPr>
        <p:spPr>
          <a:xfrm>
            <a:off x="6247702" y="4205140"/>
            <a:ext cx="19235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36</a:t>
            </a:r>
          </a:p>
        </p:txBody>
      </p:sp>
      <p:sp>
        <p:nvSpPr>
          <p:cNvPr id="9" name="TextBox 8"/>
          <p:cNvSpPr txBox="1"/>
          <p:nvPr/>
        </p:nvSpPr>
        <p:spPr>
          <a:xfrm>
            <a:off x="5285949" y="5468180"/>
            <a:ext cx="192350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70C0"/>
                </a:solidFill>
                <a:effectLst/>
                <a:uLnTx/>
                <a:uFillTx/>
                <a:latin typeface="Calibri" panose="020F0502020204030204"/>
                <a:ea typeface="+mn-ea"/>
                <a:cs typeface="+mn-cs"/>
              </a:rPr>
              <a:t>20</a:t>
            </a:r>
          </a:p>
        </p:txBody>
      </p:sp>
      <p:sp>
        <p:nvSpPr>
          <p:cNvPr id="10" name="Oval 9"/>
          <p:cNvSpPr/>
          <p:nvPr/>
        </p:nvSpPr>
        <p:spPr>
          <a:xfrm>
            <a:off x="2759329" y="5552067"/>
            <a:ext cx="384637" cy="36772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p:cNvSpPr/>
          <p:nvPr/>
        </p:nvSpPr>
        <p:spPr>
          <a:xfrm>
            <a:off x="3984715" y="5545930"/>
            <a:ext cx="384637" cy="36772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3366767" y="5545930"/>
            <a:ext cx="384637" cy="36772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4575802" y="5545930"/>
            <a:ext cx="384637" cy="36772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7728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3"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1.9|6.3|1.8|3|4.5|2.5"/>
</p:tagLst>
</file>

<file path=ppt/tags/tag2.xml><?xml version="1.0" encoding="utf-8"?>
<p:tagLst xmlns:a="http://schemas.openxmlformats.org/drawingml/2006/main" xmlns:r="http://schemas.openxmlformats.org/officeDocument/2006/relationships" xmlns:p="http://schemas.openxmlformats.org/presentationml/2006/main">
  <p:tag name="TIMING" val="|21|1.6|6.3|2.4|12.7|2.8|13.4|1.2|17.1|3.9|2.1|3.1|10|7.3"/>
</p:tagLst>
</file>

<file path=ppt/tags/tag3.xml><?xml version="1.0" encoding="utf-8"?>
<p:tagLst xmlns:a="http://schemas.openxmlformats.org/drawingml/2006/main" xmlns:r="http://schemas.openxmlformats.org/officeDocument/2006/relationships" xmlns:p="http://schemas.openxmlformats.org/presentationml/2006/main">
  <p:tag name="TIMING" val="|13.7|1.3|5|1|10.5|9.3|10.9|2.5|8.1|11.2|4.9|7.2|16.1|14.3"/>
</p:tagLst>
</file>

<file path=ppt/tags/tag4.xml><?xml version="1.0" encoding="utf-8"?>
<p:tagLst xmlns:a="http://schemas.openxmlformats.org/drawingml/2006/main" xmlns:r="http://schemas.openxmlformats.org/officeDocument/2006/relationships" xmlns:p="http://schemas.openxmlformats.org/presentationml/2006/main">
  <p:tag name="TIMING" val="|21.6|1.2|9.9|2.5|10.1|2.6"/>
</p:tagLst>
</file>

<file path=ppt/tags/tag5.xml><?xml version="1.0" encoding="utf-8"?>
<p:tagLst xmlns:a="http://schemas.openxmlformats.org/drawingml/2006/main" xmlns:r="http://schemas.openxmlformats.org/officeDocument/2006/relationships" xmlns:p="http://schemas.openxmlformats.org/presentationml/2006/main">
  <p:tag name="TIMING" val="|24.1|4.3|21.7|1.9|3.1|1.2|3.4"/>
</p:tagLst>
</file>

<file path=ppt/tags/tag6.xml><?xml version="1.0" encoding="utf-8"?>
<p:tagLst xmlns:a="http://schemas.openxmlformats.org/drawingml/2006/main" xmlns:r="http://schemas.openxmlformats.org/officeDocument/2006/relationships" xmlns:p="http://schemas.openxmlformats.org/presentationml/2006/main">
  <p:tag name="TIMING" val="|12.4|7.6|8.1|0.3|5.9|2.1|2.4|0.9|2.1|2|2.5"/>
</p:tagLst>
</file>

<file path=ppt/tags/tag7.xml><?xml version="1.0" encoding="utf-8"?>
<p:tagLst xmlns:a="http://schemas.openxmlformats.org/drawingml/2006/main" xmlns:r="http://schemas.openxmlformats.org/officeDocument/2006/relationships" xmlns:p="http://schemas.openxmlformats.org/presentationml/2006/main">
  <p:tag name="TIMING" val="|8.9|5.6|6.7|5.4|12.6|1.3|3.3|14.6|20.5"/>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t ready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 ready 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1392</Words>
  <Application>Microsoft Office PowerPoint</Application>
  <PresentationFormat>Widescreen</PresentationFormat>
  <Paragraphs>307</Paragraphs>
  <Slides>48</Slides>
  <Notes>0</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48</vt:i4>
      </vt:variant>
    </vt:vector>
  </HeadingPairs>
  <TitlesOfParts>
    <vt:vector size="66" baseType="lpstr">
      <vt:lpstr>Arial</vt:lpstr>
      <vt:lpstr>Calibri</vt:lpstr>
      <vt:lpstr>Calibri Light</vt:lpstr>
      <vt:lpstr>Cambria Math</vt:lpstr>
      <vt:lpstr>Comic Sans MS</vt:lpstr>
      <vt:lpstr>KG Primary Penmanship</vt:lpstr>
      <vt:lpstr>nta</vt:lpstr>
      <vt:lpstr>Tuffy</vt:lpstr>
      <vt:lpstr>Twinkl</vt:lpstr>
      <vt:lpstr>Twinkl SemiBold</vt:lpstr>
      <vt:lpstr>Metropolitan</vt:lpstr>
      <vt:lpstr>Title slide</vt:lpstr>
      <vt:lpstr>Get ready title</vt:lpstr>
      <vt:lpstr>Get ready questions</vt:lpstr>
      <vt:lpstr>Let's learn title</vt:lpstr>
      <vt:lpstr>Let's learn slides</vt:lpstr>
      <vt:lpstr>Your turn</vt:lpstr>
      <vt:lpstr>Office Theme</vt:lpstr>
      <vt:lpstr>Monday</vt:lpstr>
      <vt:lpstr>Busy Books</vt:lpstr>
      <vt:lpstr>Assembly</vt:lpstr>
      <vt:lpstr>Rockstars</vt:lpstr>
      <vt:lpstr>Maths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1 - 3 on the worksheet</vt:lpstr>
      <vt:lpstr>PowerPoint Presentation</vt:lpstr>
      <vt:lpstr>PowerPoint Presentation</vt:lpstr>
      <vt:lpstr>PowerPoint Presentation</vt:lpstr>
      <vt:lpstr>PowerPoint Presentation</vt:lpstr>
      <vt:lpstr>Have a go at questions  4 - 6 on the worksheet</vt:lpstr>
      <vt:lpstr>PowerPoint Presentation</vt:lpstr>
      <vt:lpstr>PowerPoint Presentation</vt:lpstr>
      <vt:lpstr>Plenary</vt:lpstr>
      <vt:lpstr>Break</vt:lpstr>
      <vt:lpstr>Design Technology – Pullies and Gears L1</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 – Mr Wheatley</vt:lpstr>
      <vt:lpstr>Lunch</vt:lpstr>
      <vt:lpstr>R.E – Mr Wheatley</vt:lpstr>
      <vt:lpstr>English  I can retrieve, record and present information from non-fiction </vt:lpstr>
      <vt:lpstr>Non Fiction</vt:lpstr>
      <vt:lpstr>First we are going to watch…</vt:lpstr>
      <vt:lpstr>Magnets and Forces – Print outs</vt:lpstr>
      <vt:lpstr>Chromebooks</vt:lpstr>
      <vt:lpstr>Let’s 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dc:title>
  <dc:creator>jack.hall-1</dc:creator>
  <cp:lastModifiedBy>jack.hall-1</cp:lastModifiedBy>
  <cp:revision>3</cp:revision>
  <dcterms:created xsi:type="dcterms:W3CDTF">2020-11-15T14:12:33Z</dcterms:created>
  <dcterms:modified xsi:type="dcterms:W3CDTF">2020-11-15T14:20:00Z</dcterms:modified>
</cp:coreProperties>
</file>