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Amatic SC"/>
      <p:regular r:id="rId12"/>
      <p:bold r:id="rId13"/>
    </p:embeddedFont>
    <p:embeddedFont>
      <p:font typeface="Source Code Pro"/>
      <p:regular r:id="rId14"/>
      <p:bold r:id="rId15"/>
      <p:italic r:id="rId16"/>
      <p:boldItalic r:id="rId1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AmaticSC-bold.fntdata"/><Relationship Id="rId12" Type="http://schemas.openxmlformats.org/officeDocument/2006/relationships/font" Target="fonts/AmaticSC-regular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ourceCodePro-bold.fntdata"/><Relationship Id="rId14" Type="http://schemas.openxmlformats.org/officeDocument/2006/relationships/font" Target="fonts/SourceCodePro-regular.fntdata"/><Relationship Id="rId17" Type="http://schemas.openxmlformats.org/officeDocument/2006/relationships/font" Target="fonts/SourceCodePro-boldItalic.fntdata"/><Relationship Id="rId16" Type="http://schemas.openxmlformats.org/officeDocument/2006/relationships/font" Target="fonts/SourceCodePro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ga88ed9706d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4" name="Google Shape;54;ga88ed9706d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a88ed97210_0_3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a88ed97210_0_3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a88ed9706d_0_13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6" name="Google Shape;66;ga88ed9706d_0_13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a8f07a0767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a8f07a0767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a88ed9706d_0_14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a88ed9706d_0_14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a88ed9706d_0_15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a88ed9706d_0_15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0"/>
            <a:ext cx="9144000" cy="34290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1pPr>
            <a:lvl2pPr lvl="1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2pPr>
            <a:lvl3pPr lvl="2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3pPr>
            <a:lvl4pPr lvl="3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4pPr>
            <a:lvl5pPr lvl="4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5pPr>
            <a:lvl6pPr lvl="5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6pPr>
            <a:lvl7pPr lvl="6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7pPr>
            <a:lvl8pPr lvl="7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8pPr>
            <a:lvl9pPr lvl="8" algn="ctr">
              <a:spcBef>
                <a:spcPts val="0"/>
              </a:spcBef>
              <a:spcAft>
                <a:spcPts val="0"/>
              </a:spcAft>
              <a:buSzPts val="8000"/>
              <a:buNone/>
              <a:defRPr sz="8000"/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100"/>
              <a:buNone/>
              <a:defRPr b="1" sz="21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1"/>
          <p:cNvSpPr txBox="1"/>
          <p:nvPr>
            <p:ph hasCustomPrompt="1" type="title"/>
          </p:nvPr>
        </p:nvSpPr>
        <p:spPr>
          <a:xfrm>
            <a:off x="311700" y="1240275"/>
            <a:ext cx="8520600" cy="198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0"/>
              <a:buNone/>
              <a:defRPr sz="12000">
                <a:solidFill>
                  <a:schemeClr val="lt1"/>
                </a:solidFill>
                <a:highlight>
                  <a:schemeClr val="accent1"/>
                </a:highlight>
              </a:defRPr>
            </a:lvl9pPr>
          </a:lstStyle>
          <a:p>
            <a:r>
              <a:t>xx%</a:t>
            </a:r>
          </a:p>
        </p:txBody>
      </p:sp>
      <p:sp>
        <p:nvSpPr>
          <p:cNvPr id="48" name="Google Shape;48;p11"/>
          <p:cNvSpPr txBox="1"/>
          <p:nvPr>
            <p:ph idx="1" type="body"/>
          </p:nvPr>
        </p:nvSpPr>
        <p:spPr>
          <a:xfrm>
            <a:off x="311700" y="33046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49" name="Google Shape;49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 txBox="1"/>
          <p:nvPr>
            <p:ph type="title"/>
          </p:nvPr>
        </p:nvSpPr>
        <p:spPr>
          <a:xfrm>
            <a:off x="2802750" y="802500"/>
            <a:ext cx="3538500" cy="3538500"/>
          </a:xfrm>
          <a:prstGeom prst="rect">
            <a:avLst/>
          </a:prstGeom>
          <a:solidFill>
            <a:srgbClr val="FFFFFF"/>
          </a:solidFill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/>
            </a:lvl9pPr>
          </a:lstStyle>
          <a:p/>
        </p:txBody>
      </p:sp>
      <p:sp>
        <p:nvSpPr>
          <p:cNvPr id="23" name="Google Shape;23;p5"/>
          <p:cNvSpPr txBox="1"/>
          <p:nvPr>
            <p:ph idx="1" type="body"/>
          </p:nvPr>
        </p:nvSpPr>
        <p:spPr>
          <a:xfrm>
            <a:off x="3117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2" type="body"/>
          </p:nvPr>
        </p:nvSpPr>
        <p:spPr>
          <a:xfrm>
            <a:off x="4832400" y="1228675"/>
            <a:ext cx="39999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6"/>
          <p:cNvSpPr txBox="1"/>
          <p:nvPr>
            <p:ph type="title"/>
          </p:nvPr>
        </p:nvSpPr>
        <p:spPr>
          <a:xfrm>
            <a:off x="304800" y="309350"/>
            <a:ext cx="8537700" cy="748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4000"/>
              <a:buNone/>
              <a:defRPr sz="4000"/>
            </a:lvl9pPr>
          </a:lstStyle>
          <a:p/>
        </p:txBody>
      </p:sp>
      <p:sp>
        <p:nvSpPr>
          <p:cNvPr id="28" name="Google Shape;28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>
                <a:highlight>
                  <a:schemeClr val="dk1"/>
                </a:highlight>
              </a:defRPr>
            </a:lvl9pPr>
          </a:lstStyle>
          <a:p/>
        </p:txBody>
      </p:sp>
      <p:sp>
        <p:nvSpPr>
          <p:cNvPr id="31" name="Google Shape;31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2" name="Google Shape;32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4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8"/>
          <p:cNvSpPr txBox="1"/>
          <p:nvPr>
            <p:ph type="title"/>
          </p:nvPr>
        </p:nvSpPr>
        <p:spPr>
          <a:xfrm>
            <a:off x="490250" y="526350"/>
            <a:ext cx="56187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5" name="Google Shape;35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38" name="Google Shape;38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2857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39" name="Google Shape;39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1pPr>
            <a:lvl2pPr lvl="1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2pPr>
            <a:lvl3pPr lvl="2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3pPr>
            <a:lvl4pPr lvl="3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4pPr>
            <a:lvl5pPr lvl="4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5pPr>
            <a:lvl6pPr lvl="5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6pPr>
            <a:lvl7pPr lvl="6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7pPr>
            <a:lvl8pPr lvl="7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8pPr>
            <a:lvl9pPr lvl="8" algn="ctr">
              <a:spcBef>
                <a:spcPts val="0"/>
              </a:spcBef>
              <a:spcAft>
                <a:spcPts val="0"/>
              </a:spcAft>
              <a:buSzPts val="5400"/>
              <a:buNone/>
              <a:defRPr sz="5400"/>
            </a:lvl9pPr>
          </a:lstStyle>
          <a:p/>
        </p:txBody>
      </p:sp>
      <p:sp>
        <p:nvSpPr>
          <p:cNvPr id="40" name="Google Shape;40;p9"/>
          <p:cNvSpPr txBox="1"/>
          <p:nvPr>
            <p:ph idx="1" type="subTitle"/>
          </p:nvPr>
        </p:nvSpPr>
        <p:spPr>
          <a:xfrm>
            <a:off x="265500" y="2845223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41" name="Google Shape;41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  <a:highlight>
                  <a:schemeClr val="lt1"/>
                </a:highlight>
              </a:defRPr>
            </a:lvl9pPr>
          </a:lstStyle>
          <a:p/>
        </p:txBody>
      </p:sp>
      <p:sp>
        <p:nvSpPr>
          <p:cNvPr id="42" name="Google Shape;42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0"/>
          <p:cNvSpPr txBox="1"/>
          <p:nvPr>
            <p:ph idx="1" type="body"/>
          </p:nvPr>
        </p:nvSpPr>
        <p:spPr>
          <a:xfrm>
            <a:off x="319500" y="423057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Amatic SC"/>
              <a:buNone/>
              <a:defRPr b="1" sz="24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</a:lstStyle>
          <a:p/>
        </p:txBody>
      </p:sp>
      <p:sp>
        <p:nvSpPr>
          <p:cNvPr id="45" name="Google Shape;45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beach-day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Font typeface="Amatic SC"/>
              <a:buNone/>
              <a:defRPr b="1" sz="4200">
                <a:solidFill>
                  <a:schemeClr val="accent1"/>
                </a:solidFill>
                <a:latin typeface="Amatic SC"/>
                <a:ea typeface="Amatic SC"/>
                <a:cs typeface="Amatic SC"/>
                <a:sym typeface="Amatic SC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accent1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vimeo.com/469788983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7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3.png"/><Relationship Id="rId4" Type="http://schemas.openxmlformats.org/officeDocument/2006/relationships/image" Target="../media/image1.png"/><Relationship Id="rId5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/>
          <p:nvPr>
            <p:ph type="ctrTitle"/>
          </p:nvPr>
        </p:nvSpPr>
        <p:spPr>
          <a:xfrm>
            <a:off x="311700" y="392150"/>
            <a:ext cx="8520600" cy="26904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Tuesday 10</a:t>
            </a:r>
            <a:r>
              <a:rPr lang="en-GB"/>
              <a:t>th November </a:t>
            </a:r>
            <a:endParaRPr/>
          </a:p>
        </p:txBody>
      </p:sp>
      <p:sp>
        <p:nvSpPr>
          <p:cNvPr id="57" name="Google Shape;57;p13"/>
          <p:cNvSpPr txBox="1"/>
          <p:nvPr>
            <p:ph idx="1" type="subTitle"/>
          </p:nvPr>
        </p:nvSpPr>
        <p:spPr>
          <a:xfrm>
            <a:off x="311700" y="3890400"/>
            <a:ext cx="8520600" cy="706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10</a:t>
            </a:r>
            <a:r>
              <a:rPr lang="en-GB"/>
              <a:t>.11.20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DMM</a:t>
            </a:r>
            <a:endParaRPr/>
          </a:p>
        </p:txBody>
      </p:sp>
      <p:pic>
        <p:nvPicPr>
          <p:cNvPr id="63" name="Google Shape;63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7475" y="361000"/>
            <a:ext cx="6469076" cy="42982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5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</a:pPr>
            <a:r>
              <a:rPr lang="en-GB"/>
              <a:t>What are we learning?</a:t>
            </a:r>
            <a:endParaRPr/>
          </a:p>
        </p:txBody>
      </p:sp>
      <p:sp>
        <p:nvSpPr>
          <p:cNvPr id="69" name="Google Shape;69;p15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600">
              <a:solidFill>
                <a:srgbClr val="FF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600">
              <a:solidFill>
                <a:srgbClr val="FF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 sz="2600">
              <a:solidFill>
                <a:srgbClr val="FF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rPr lang="en-GB" sz="2400">
                <a:solidFill>
                  <a:srgbClr val="FF00FF"/>
                </a:solidFill>
                <a:latin typeface="Comic Sans MS"/>
                <a:ea typeface="Comic Sans MS"/>
                <a:cs typeface="Comic Sans MS"/>
                <a:sym typeface="Comic Sans MS"/>
              </a:rPr>
              <a:t>I can recall facts from the 5 times tables. </a:t>
            </a:r>
            <a:endParaRPr sz="2600">
              <a:solidFill>
                <a:srgbClr val="FF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FF00FF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800"/>
              <a:buNone/>
            </a:pPr>
            <a:r>
              <a:t/>
            </a:r>
            <a:endParaRPr>
              <a:solidFill>
                <a:srgbClr val="000000"/>
              </a:solidFill>
              <a:latin typeface="Comic Sans MS"/>
              <a:ea typeface="Comic Sans MS"/>
              <a:cs typeface="Comic Sans MS"/>
              <a:sym typeface="Comic Sans MS"/>
            </a:endParaRPr>
          </a:p>
          <a:p>
            <a:pPr indent="0" lvl="0" marL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800"/>
              <a:buNone/>
            </a:pPr>
            <a:r>
              <a:t/>
            </a:r>
            <a:endParaRPr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1700" y="1093850"/>
            <a:ext cx="4527825" cy="1834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01383" y="161575"/>
            <a:ext cx="3362918" cy="1274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6"/>
          <p:cNvSpPr txBox="1"/>
          <p:nvPr>
            <p:ph type="title"/>
          </p:nvPr>
        </p:nvSpPr>
        <p:spPr>
          <a:xfrm>
            <a:off x="311700" y="292850"/>
            <a:ext cx="8520600" cy="801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/>
              <a:t>Watch this video </a:t>
            </a:r>
            <a:endParaRPr/>
          </a:p>
        </p:txBody>
      </p:sp>
      <p:sp>
        <p:nvSpPr>
          <p:cNvPr id="77" name="Google Shape;77;p16"/>
          <p:cNvSpPr txBox="1"/>
          <p:nvPr>
            <p:ph idx="1" type="body"/>
          </p:nvPr>
        </p:nvSpPr>
        <p:spPr>
          <a:xfrm>
            <a:off x="311700" y="1228675"/>
            <a:ext cx="8520600" cy="334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600"/>
              </a:spcAft>
              <a:buNone/>
            </a:pPr>
            <a:r>
              <a:rPr lang="en-GB" u="sng">
                <a:solidFill>
                  <a:schemeClr val="hlink"/>
                </a:solidFill>
                <a:hlinkClick r:id="rId3"/>
              </a:rPr>
              <a:t>https://vimeo.com/469788983</a:t>
            </a:r>
            <a:r>
              <a:rPr lang="en-GB"/>
              <a:t>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543450" y="152400"/>
            <a:ext cx="4471018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0025" y="141350"/>
            <a:ext cx="4017575" cy="1794650"/>
          </a:xfrm>
          <a:prstGeom prst="rect">
            <a:avLst/>
          </a:prstGeom>
          <a:noFill/>
          <a:ln cap="flat" cmpd="sng" w="28575">
            <a:solidFill>
              <a:srgbClr val="FF00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8" name="Google Shape;88;p18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04800" y="2738175"/>
            <a:ext cx="4584100" cy="2168525"/>
          </a:xfrm>
          <a:prstGeom prst="rect">
            <a:avLst/>
          </a:prstGeom>
          <a:noFill/>
          <a:ln cap="flat" cmpd="sng" w="28575">
            <a:solidFill>
              <a:srgbClr val="FF9900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89" name="Google Shape;89;p18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385925" y="152400"/>
            <a:ext cx="4584100" cy="2361509"/>
          </a:xfrm>
          <a:prstGeom prst="rect">
            <a:avLst/>
          </a:prstGeom>
          <a:noFill/>
          <a:ln cap="flat" cmpd="sng" w="28575">
            <a:solidFill>
              <a:srgbClr val="38761D"/>
            </a:solidFill>
            <a:prstDash val="solid"/>
            <a:round/>
            <a:headEnd len="sm" w="sm" type="none"/>
            <a:tailEnd len="sm" w="sm" type="none"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Beach Day">
  <a:themeElements>
    <a:clrScheme name="Beach Day">
      <a:dk1>
        <a:srgbClr val="00FDC8"/>
      </a:dk1>
      <a:lt1>
        <a:srgbClr val="FFFFFF"/>
      </a:lt1>
      <a:dk2>
        <a:srgbClr val="666666"/>
      </a:dk2>
      <a:lt2>
        <a:srgbClr val="EEEEEE"/>
      </a:lt2>
      <a:accent1>
        <a:srgbClr val="212121"/>
      </a:accent1>
      <a:accent2>
        <a:srgbClr val="455A64"/>
      </a:accent2>
      <a:accent3>
        <a:srgbClr val="78909C"/>
      </a:accent3>
      <a:accent4>
        <a:srgbClr val="7C7CE0"/>
      </a:accent4>
      <a:accent5>
        <a:srgbClr val="DB4437"/>
      </a:accent5>
      <a:accent6>
        <a:srgbClr val="F6CD4C"/>
      </a:accent6>
      <a:hlink>
        <a:srgbClr val="DB4437"/>
      </a:hlink>
      <a:folHlink>
        <a:srgbClr val="DB443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