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80" r:id="rId4"/>
    <p:sldMasterId id="2147483682" r:id="rId5"/>
    <p:sldMasterId id="2147483684" r:id="rId6"/>
    <p:sldMasterId id="2147483686" r:id="rId7"/>
    <p:sldMasterId id="2147483688" r:id="rId8"/>
  </p:sldMasterIdLst>
  <p:notesMasterIdLst>
    <p:notesMasterId r:id="rId4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7A32F-1028-4A4A-8855-8AC47891534E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491D9-76A3-4631-8F76-9A9722784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2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88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70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916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93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38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36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43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01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67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48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80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436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435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186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163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036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610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899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920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94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8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883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65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975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0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763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027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2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172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3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13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4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8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13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43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75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6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08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35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1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6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7179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05178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00614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123662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68777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382519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0860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0980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19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642629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65576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85844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ustria"/>
              <a:buNone/>
              <a:tabLst/>
              <a:defRPr/>
            </a:pPr>
            <a:r>
              <a:rPr kumimoji="0" lang="en-GB" sz="8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stria"/>
                <a:ea typeface="Lustria"/>
                <a:cs typeface="Lustria"/>
                <a:sym typeface="Lustria"/>
              </a:rPr>
              <a:t>“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ustria"/>
              <a:buNone/>
              <a:tabLst/>
              <a:defRPr/>
            </a:pPr>
            <a:r>
              <a:rPr kumimoji="0" lang="en-GB" sz="8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stria"/>
                <a:ea typeface="Lustria"/>
                <a:cs typeface="Lustria"/>
                <a:sym typeface="Lustria"/>
              </a:rPr>
              <a:t>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87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13389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3771574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3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6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9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20903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41361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1110317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20284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57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50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1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807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12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  <a:defRPr sz="8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763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  <a:defRPr sz="8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255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414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 b="0" cap="none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358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43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4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53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468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bg>
      <p:bgPr>
        <a:solidFill>
          <a:schemeClr val="accen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D9D9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191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7" name="Google Shape;237;p3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927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2" name="Google Shape;242;p4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94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6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5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0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A9D1-3006-4409-ACA3-1A581E4C7816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22CD-2DC1-4AF7-BC2F-F3FA93497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1761765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stria"/>
                <a:sym typeface="Lustri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stria"/>
              <a:sym typeface="Lustria"/>
            </a:endParaRPr>
          </a:p>
        </p:txBody>
      </p:sp>
    </p:spTree>
    <p:extLst>
      <p:ext uri="{BB962C8B-B14F-4D97-AF65-F5344CB8AC3E}">
        <p14:creationId xmlns:p14="http://schemas.microsoft.com/office/powerpoint/2010/main" val="1585128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8810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3" descr="A picture containing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634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 descr="A green sig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51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 descr="A picture containing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234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  <a:defRPr sz="5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142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Bcur1aqcg" TargetMode="Externa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V_TiZqaM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4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67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/>
          <p:nvPr/>
        </p:nvSpPr>
        <p:spPr>
          <a:xfrm>
            <a:off x="2219550" y="334777"/>
            <a:ext cx="7497474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1)	Which number is not in the 4 times table?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4		12			14			20			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2)	Which number is in the 5 and 7 times tables?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5			7			25			50			70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 startAt="3"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the missing numbers in the sequence.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____		15		 ____		 21			24		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 startAt="4"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the missing numbers in the sequence.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30		 ____ 		20		 ____		10	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9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/>
        </p:nvSpPr>
        <p:spPr>
          <a:xfrm>
            <a:off x="2219550" y="334777"/>
            <a:ext cx="7497474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1)	Which number is not in the 4 times table?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4		12			14			20			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2)	Which number is in the 5 and 7 times tables?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5			7			25			50			70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 startAt="3"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the missing numbers in the sequence.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____		15		 ____		 21			24	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 startAt="4"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the missing numbers in the sequence.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30		 ____ 		20		 ____		10	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59"/>
          <p:cNvSpPr txBox="1"/>
          <p:nvPr/>
        </p:nvSpPr>
        <p:spPr>
          <a:xfrm>
            <a:off x="2680653" y="3853564"/>
            <a:ext cx="892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59"/>
          <p:cNvSpPr txBox="1"/>
          <p:nvPr/>
        </p:nvSpPr>
        <p:spPr>
          <a:xfrm>
            <a:off x="5052025" y="3853564"/>
            <a:ext cx="892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59"/>
          <p:cNvSpPr txBox="1"/>
          <p:nvPr/>
        </p:nvSpPr>
        <p:spPr>
          <a:xfrm>
            <a:off x="3673282" y="5249943"/>
            <a:ext cx="892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59"/>
          <p:cNvSpPr txBox="1"/>
          <p:nvPr/>
        </p:nvSpPr>
        <p:spPr>
          <a:xfrm>
            <a:off x="5966373" y="5249943"/>
            <a:ext cx="8924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59"/>
          <p:cNvSpPr/>
          <p:nvPr/>
        </p:nvSpPr>
        <p:spPr>
          <a:xfrm>
            <a:off x="5390593" y="1050463"/>
            <a:ext cx="617402" cy="48906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9"/>
          <p:cNvSpPr/>
          <p:nvPr/>
        </p:nvSpPr>
        <p:spPr>
          <a:xfrm>
            <a:off x="8579154" y="2449465"/>
            <a:ext cx="617402" cy="48906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0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96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6035" y="569226"/>
            <a:ext cx="747045" cy="74704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1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61"/>
          <p:cNvSpPr txBox="1"/>
          <p:nvPr/>
        </p:nvSpPr>
        <p:spPr>
          <a:xfrm>
            <a:off x="2287377" y="1289107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do all these numbers have in common?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61"/>
          <p:cNvSpPr txBox="1"/>
          <p:nvPr/>
        </p:nvSpPr>
        <p:spPr>
          <a:xfrm>
            <a:off x="2536905" y="2285115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61"/>
          <p:cNvSpPr txBox="1"/>
          <p:nvPr/>
        </p:nvSpPr>
        <p:spPr>
          <a:xfrm>
            <a:off x="5526215" y="2008989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61"/>
          <p:cNvSpPr txBox="1"/>
          <p:nvPr/>
        </p:nvSpPr>
        <p:spPr>
          <a:xfrm>
            <a:off x="3600247" y="2133216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61"/>
          <p:cNvSpPr txBox="1"/>
          <p:nvPr/>
        </p:nvSpPr>
        <p:spPr>
          <a:xfrm>
            <a:off x="4567966" y="2623845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61"/>
          <p:cNvSpPr txBox="1"/>
          <p:nvPr/>
        </p:nvSpPr>
        <p:spPr>
          <a:xfrm>
            <a:off x="5666886" y="2708969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61"/>
          <p:cNvSpPr txBox="1"/>
          <p:nvPr/>
        </p:nvSpPr>
        <p:spPr>
          <a:xfrm>
            <a:off x="6400461" y="2143187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61"/>
          <p:cNvSpPr txBox="1"/>
          <p:nvPr/>
        </p:nvSpPr>
        <p:spPr>
          <a:xfrm>
            <a:off x="3453153" y="2696488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61"/>
          <p:cNvSpPr txBox="1"/>
          <p:nvPr/>
        </p:nvSpPr>
        <p:spPr>
          <a:xfrm>
            <a:off x="2287377" y="3558980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They are all in the 3 times table.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61"/>
          <p:cNvSpPr txBox="1"/>
          <p:nvPr/>
        </p:nvSpPr>
        <p:spPr>
          <a:xfrm>
            <a:off x="2287377" y="4293378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They are all </a:t>
            </a:r>
            <a:r>
              <a:rPr kumimoji="0" lang="en-GB" sz="28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multiples of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8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6035" y="569226"/>
            <a:ext cx="747045" cy="74704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2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62"/>
          <p:cNvSpPr txBox="1"/>
          <p:nvPr/>
        </p:nvSpPr>
        <p:spPr>
          <a:xfrm>
            <a:off x="2287377" y="1289107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Which of these numbers are in the 7 times table?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62"/>
          <p:cNvSpPr txBox="1"/>
          <p:nvPr/>
        </p:nvSpPr>
        <p:spPr>
          <a:xfrm>
            <a:off x="2824288" y="2285115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62"/>
          <p:cNvSpPr txBox="1"/>
          <p:nvPr/>
        </p:nvSpPr>
        <p:spPr>
          <a:xfrm>
            <a:off x="5314712" y="1983368"/>
            <a:ext cx="5710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62"/>
          <p:cNvSpPr txBox="1"/>
          <p:nvPr/>
        </p:nvSpPr>
        <p:spPr>
          <a:xfrm>
            <a:off x="3887630" y="2133216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62"/>
          <p:cNvSpPr txBox="1"/>
          <p:nvPr/>
        </p:nvSpPr>
        <p:spPr>
          <a:xfrm>
            <a:off x="5118840" y="2788918"/>
            <a:ext cx="7926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62"/>
          <p:cNvSpPr txBox="1"/>
          <p:nvPr/>
        </p:nvSpPr>
        <p:spPr>
          <a:xfrm>
            <a:off x="4460722" y="3100685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62"/>
          <p:cNvSpPr txBox="1"/>
          <p:nvPr/>
        </p:nvSpPr>
        <p:spPr>
          <a:xfrm>
            <a:off x="4691684" y="1984186"/>
            <a:ext cx="3854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62"/>
          <p:cNvSpPr txBox="1"/>
          <p:nvPr/>
        </p:nvSpPr>
        <p:spPr>
          <a:xfrm>
            <a:off x="3318653" y="2970689"/>
            <a:ext cx="1142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62"/>
          <p:cNvSpPr txBox="1"/>
          <p:nvPr/>
        </p:nvSpPr>
        <p:spPr>
          <a:xfrm>
            <a:off x="2287377" y="3797866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circled numbers are all </a:t>
            </a:r>
            <a:r>
              <a:rPr kumimoji="0" lang="en-GB" sz="28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multiples of 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62"/>
          <p:cNvSpPr/>
          <p:nvPr/>
        </p:nvSpPr>
        <p:spPr>
          <a:xfrm>
            <a:off x="2768173" y="2238009"/>
            <a:ext cx="617402" cy="5884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2"/>
          <p:cNvSpPr/>
          <p:nvPr/>
        </p:nvSpPr>
        <p:spPr>
          <a:xfrm>
            <a:off x="5294089" y="1947915"/>
            <a:ext cx="617402" cy="5884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62"/>
          <p:cNvSpPr/>
          <p:nvPr/>
        </p:nvSpPr>
        <p:spPr>
          <a:xfrm>
            <a:off x="3840151" y="2084534"/>
            <a:ext cx="617402" cy="5884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6637" y="3866938"/>
            <a:ext cx="747045" cy="74704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3"/>
          <p:cNvSpPr txBox="1"/>
          <p:nvPr/>
        </p:nvSpPr>
        <p:spPr>
          <a:xfrm>
            <a:off x="7179480" y="4009627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63"/>
          <p:cNvSpPr txBox="1"/>
          <p:nvPr/>
        </p:nvSpPr>
        <p:spPr>
          <a:xfrm>
            <a:off x="2214913" y="474741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Multiples of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63"/>
          <p:cNvSpPr txBox="1"/>
          <p:nvPr/>
        </p:nvSpPr>
        <p:spPr>
          <a:xfrm>
            <a:off x="2214913" y="999143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		2		4		6		8		10		12		14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63"/>
          <p:cNvSpPr txBox="1"/>
          <p:nvPr/>
        </p:nvSpPr>
        <p:spPr>
          <a:xfrm>
            <a:off x="2159362" y="1653850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Multiples of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63"/>
          <p:cNvSpPr txBox="1"/>
          <p:nvPr/>
        </p:nvSpPr>
        <p:spPr>
          <a:xfrm>
            <a:off x="2191512" y="2178252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		4		8		12		16		20		24		28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63"/>
          <p:cNvSpPr txBox="1"/>
          <p:nvPr/>
        </p:nvSpPr>
        <p:spPr>
          <a:xfrm>
            <a:off x="2159362" y="2909151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Multiples of 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63"/>
          <p:cNvSpPr txBox="1"/>
          <p:nvPr/>
        </p:nvSpPr>
        <p:spPr>
          <a:xfrm>
            <a:off x="2175437" y="3457888"/>
            <a:ext cx="7557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		6		12		18		24		30		36		42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63"/>
          <p:cNvSpPr/>
          <p:nvPr/>
        </p:nvSpPr>
        <p:spPr>
          <a:xfrm>
            <a:off x="4063643" y="524600"/>
            <a:ext cx="334527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3"/>
          <p:cNvSpPr/>
          <p:nvPr/>
        </p:nvSpPr>
        <p:spPr>
          <a:xfrm>
            <a:off x="4031493" y="1703709"/>
            <a:ext cx="334527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3"/>
          <p:cNvSpPr/>
          <p:nvPr/>
        </p:nvSpPr>
        <p:spPr>
          <a:xfrm>
            <a:off x="4031493" y="2965815"/>
            <a:ext cx="334527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3"/>
          <p:cNvSpPr txBox="1"/>
          <p:nvPr/>
        </p:nvSpPr>
        <p:spPr>
          <a:xfrm>
            <a:off x="2191513" y="5602947"/>
            <a:ext cx="7779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2) All the multiples of an even number are _____ 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63"/>
          <p:cNvSpPr txBox="1"/>
          <p:nvPr/>
        </p:nvSpPr>
        <p:spPr>
          <a:xfrm>
            <a:off x="2214914" y="4635510"/>
            <a:ext cx="65683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1) Give an example of a number which is a multiple of 2, 4 and 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63"/>
          <p:cNvSpPr txBox="1"/>
          <p:nvPr/>
        </p:nvSpPr>
        <p:spPr>
          <a:xfrm>
            <a:off x="5510471" y="5066396"/>
            <a:ext cx="6769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63"/>
          <p:cNvSpPr/>
          <p:nvPr/>
        </p:nvSpPr>
        <p:spPr>
          <a:xfrm>
            <a:off x="7752592" y="1057853"/>
            <a:ext cx="438908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3"/>
          <p:cNvSpPr/>
          <p:nvPr/>
        </p:nvSpPr>
        <p:spPr>
          <a:xfrm>
            <a:off x="4982017" y="2226248"/>
            <a:ext cx="438908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3"/>
          <p:cNvSpPr/>
          <p:nvPr/>
        </p:nvSpPr>
        <p:spPr>
          <a:xfrm>
            <a:off x="4059127" y="3498808"/>
            <a:ext cx="438908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3"/>
          <p:cNvSpPr txBox="1"/>
          <p:nvPr/>
        </p:nvSpPr>
        <p:spPr>
          <a:xfrm>
            <a:off x="6469912" y="5058200"/>
            <a:ext cx="6769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63"/>
          <p:cNvSpPr/>
          <p:nvPr/>
        </p:nvSpPr>
        <p:spPr>
          <a:xfrm>
            <a:off x="2214914" y="1046035"/>
            <a:ext cx="369536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3"/>
          <p:cNvSpPr/>
          <p:nvPr/>
        </p:nvSpPr>
        <p:spPr>
          <a:xfrm>
            <a:off x="2191512" y="2230517"/>
            <a:ext cx="369536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3"/>
          <p:cNvSpPr/>
          <p:nvPr/>
        </p:nvSpPr>
        <p:spPr>
          <a:xfrm>
            <a:off x="2190335" y="3516956"/>
            <a:ext cx="369536" cy="4235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3"/>
          <p:cNvSpPr txBox="1"/>
          <p:nvPr/>
        </p:nvSpPr>
        <p:spPr>
          <a:xfrm>
            <a:off x="8439768" y="5569910"/>
            <a:ext cx="12772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2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7890" y="551893"/>
            <a:ext cx="1250012" cy="87500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4"/>
          <p:cNvSpPr/>
          <p:nvPr/>
        </p:nvSpPr>
        <p:spPr>
          <a:xfrm>
            <a:off x="2654301" y="477212"/>
            <a:ext cx="4113627" cy="1516688"/>
          </a:xfrm>
          <a:prstGeom prst="wedgeRoundRectCallout">
            <a:avLst>
              <a:gd name="adj1" fmla="val 69163"/>
              <a:gd name="adj2" fmla="val -16691"/>
              <a:gd name="adj3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the multiples of an even number are even, so all the multiples of an odd number must be odd.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64"/>
          <p:cNvSpPr txBox="1"/>
          <p:nvPr/>
        </p:nvSpPr>
        <p:spPr>
          <a:xfrm>
            <a:off x="2249884" y="2367290"/>
            <a:ext cx="65683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Explain how you know that Tiny is incorrect.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64"/>
          <p:cNvSpPr txBox="1"/>
          <p:nvPr/>
        </p:nvSpPr>
        <p:spPr>
          <a:xfrm>
            <a:off x="2249884" y="3019005"/>
            <a:ext cx="65683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 an odd multiplication table to help you.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8" name="Google Shape;408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6637" y="1762937"/>
            <a:ext cx="747045" cy="7470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4"/>
          <p:cNvSpPr txBox="1"/>
          <p:nvPr/>
        </p:nvSpPr>
        <p:spPr>
          <a:xfrm>
            <a:off x="7179480" y="1905626"/>
            <a:ext cx="2095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Have a think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2266539" y="3732653"/>
            <a:ext cx="73571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 is odd and has odd multiples (for example 15) and even multiples (for example 20).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1" name="Google Shape;411;p64"/>
          <p:cNvSpPr txBox="1"/>
          <p:nvPr/>
        </p:nvSpPr>
        <p:spPr>
          <a:xfrm>
            <a:off x="2249885" y="4918647"/>
            <a:ext cx="76140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 is odd and has odd multiples (for example 55) and even multiples (for example 88).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7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7" name="Google Shape;417;p6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800"/>
              <a:buFont typeface="Lustria"/>
              <a:buNone/>
            </a:pPr>
            <a:r>
              <a:rPr lang="en-GB" sz="2800">
                <a:solidFill>
                  <a:srgbClr val="DADADA"/>
                </a:solidFill>
              </a:rPr>
              <a:t>Target Maths A, B &amp; C</a:t>
            </a:r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body" idx="1"/>
          </p:nvPr>
        </p:nvSpPr>
        <p:spPr>
          <a:xfrm>
            <a:off x="742345" y="3275499"/>
            <a:ext cx="3078749" cy="12203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2240"/>
              <a:buChar char="◈"/>
            </a:pPr>
            <a:r>
              <a:rPr lang="en-GB" sz="3200">
                <a:solidFill>
                  <a:srgbClr val="DADADA"/>
                </a:solidFill>
              </a:rPr>
              <a:t>Pick your challenge!!!</a:t>
            </a:r>
            <a:endParaRPr/>
          </a:p>
        </p:txBody>
      </p:sp>
      <p:pic>
        <p:nvPicPr>
          <p:cNvPr id="419" name="Google Shape;419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5500" y="1788"/>
            <a:ext cx="4629149" cy="6832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0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56" y="263303"/>
            <a:ext cx="5184014" cy="60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/>
              <a:t>Monday 23</a:t>
            </a:r>
            <a:r>
              <a:rPr lang="en-GB" baseline="30000"/>
              <a:t>rd</a:t>
            </a:r>
            <a:r>
              <a:rPr lang="en-GB"/>
              <a:t> November 2020</a:t>
            </a:r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5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GB"/>
              <a:t>Challenge</a:t>
            </a:r>
            <a:endParaRPr/>
          </a:p>
        </p:txBody>
      </p:sp>
      <p:pic>
        <p:nvPicPr>
          <p:cNvPr id="425" name="Google Shape;425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66119" y="1731963"/>
            <a:ext cx="6050236" cy="40592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96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GB"/>
              <a:t>Plenary </a:t>
            </a:r>
            <a:endParaRPr/>
          </a:p>
        </p:txBody>
      </p:sp>
      <p:pic>
        <p:nvPicPr>
          <p:cNvPr id="431" name="Google Shape;431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3795" y="2213769"/>
            <a:ext cx="6910405" cy="60563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pic>
        <p:nvPicPr>
          <p:cNvPr id="432" name="Google Shape;432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1" y="3957472"/>
            <a:ext cx="4691062" cy="192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41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8"/>
          <p:cNvSpPr txBox="1"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Break</a:t>
            </a:r>
            <a:endParaRPr/>
          </a:p>
        </p:txBody>
      </p:sp>
      <p:pic>
        <p:nvPicPr>
          <p:cNvPr id="438" name="Google Shape;438;p68"/>
          <p:cNvPicPr preferRelativeResize="0"/>
          <p:nvPr/>
        </p:nvPicPr>
        <p:blipFill rotWithShape="1">
          <a:blip r:embed="rId4">
            <a:alphaModFix/>
          </a:blip>
          <a:srcRect t="964" r="2806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8" descr="Coffe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339" y="1427660"/>
            <a:ext cx="3551912" cy="355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33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45" name="Google Shape;445;p69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46" name="Google Shape;446;p69"/>
          <p:cNvSpPr txBox="1">
            <a:spLocks noGrp="1"/>
          </p:cNvSpPr>
          <p:nvPr>
            <p:ph type="title"/>
          </p:nvPr>
        </p:nvSpPr>
        <p:spPr>
          <a:xfrm>
            <a:off x="4377626" y="966851"/>
            <a:ext cx="6889930" cy="462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stria"/>
              <a:buNone/>
            </a:pPr>
            <a:r>
              <a:rPr lang="en-GB" sz="5000"/>
              <a:t>DT – Making a Pulley</a:t>
            </a:r>
            <a:endParaRPr/>
          </a:p>
        </p:txBody>
      </p:sp>
      <p:cxnSp>
        <p:nvCxnSpPr>
          <p:cNvPr id="447" name="Google Shape;447;p69"/>
          <p:cNvCxnSpPr/>
          <p:nvPr/>
        </p:nvCxnSpPr>
        <p:spPr>
          <a:xfrm>
            <a:off x="4055891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0366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www.youtube.com/watch?v=LiBcur1aqcg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9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/>
          </a:p>
        </p:txBody>
      </p:sp>
      <p:sp>
        <p:nvSpPr>
          <p:cNvPr id="453" name="Google Shape;453;p70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454" name="Google Shape;45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157" y="609600"/>
            <a:ext cx="8963025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90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/>
          </a:p>
        </p:txBody>
      </p:sp>
      <p:pic>
        <p:nvPicPr>
          <p:cNvPr id="460" name="Google Shape;460;p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6782873" cy="550360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pic>
        <p:nvPicPr>
          <p:cNvPr id="461" name="Google Shape;461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4950" y="4095750"/>
            <a:ext cx="6211888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072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GB"/>
              <a:t>In your books…</a:t>
            </a:r>
            <a:endParaRPr/>
          </a:p>
        </p:txBody>
      </p:sp>
      <p:sp>
        <p:nvSpPr>
          <p:cNvPr id="467" name="Google Shape;467;p72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-GB"/>
              <a:t>Draw a diagram of how your pulley is going to work.</a:t>
            </a:r>
            <a:endParaRPr/>
          </a:p>
          <a:p>
            <a:pPr marL="342900" lvl="0" indent="-21710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42900" lvl="0" indent="-306000" algn="l" rtl="0"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GB"/>
              <a:t>Use the picture to help you.</a:t>
            </a:r>
            <a:endParaRPr/>
          </a:p>
          <a:p>
            <a:pPr marL="342900" lvl="0" indent="-21710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42900" lvl="0" indent="-21710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42900" lvl="0" indent="-306000" algn="l" rtl="0"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GB"/>
              <a:t>Label the drawing and explain what is happening in the drawing.</a:t>
            </a:r>
            <a:endParaRPr/>
          </a:p>
          <a:p>
            <a:pPr marL="342900" lvl="0" indent="-21710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42900" lvl="0" indent="-306000" algn="l" rtl="0">
              <a:spcBef>
                <a:spcPts val="1000"/>
              </a:spcBef>
              <a:spcAft>
                <a:spcPts val="0"/>
              </a:spcAft>
              <a:buSzPts val="1400"/>
              <a:buChar char="◈"/>
            </a:pPr>
            <a:r>
              <a:rPr lang="en-GB"/>
              <a:t>Give a couple of examples of how pullies might be used in our world today.</a:t>
            </a:r>
            <a:endParaRPr/>
          </a:p>
          <a:p>
            <a:pPr marL="342900" lvl="0" indent="-21710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468" name="Google Shape;46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9075" y="895350"/>
            <a:ext cx="35623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1750" y="3820625"/>
            <a:ext cx="1557337" cy="2416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67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3"/>
          <p:cNvSpPr txBox="1"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R.E</a:t>
            </a:r>
            <a:endParaRPr/>
          </a:p>
        </p:txBody>
      </p:sp>
      <p:pic>
        <p:nvPicPr>
          <p:cNvPr id="475" name="Google Shape;475;p73"/>
          <p:cNvPicPr preferRelativeResize="0"/>
          <p:nvPr/>
        </p:nvPicPr>
        <p:blipFill rotWithShape="1">
          <a:blip r:embed="rId4">
            <a:alphaModFix/>
          </a:blip>
          <a:srcRect t="964" r="2806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73" descr="Head with Ge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339" y="1427660"/>
            <a:ext cx="3551912" cy="355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302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Lunch</a:t>
            </a:r>
            <a:endParaRPr/>
          </a:p>
        </p:txBody>
      </p:sp>
      <p:pic>
        <p:nvPicPr>
          <p:cNvPr id="482" name="Google Shape;482;p74"/>
          <p:cNvPicPr preferRelativeResize="0"/>
          <p:nvPr/>
        </p:nvPicPr>
        <p:blipFill rotWithShape="1">
          <a:blip r:embed="rId4">
            <a:alphaModFix/>
          </a:blip>
          <a:srcRect t="964" r="2806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74" descr="Brun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339" y="1427660"/>
            <a:ext cx="3551912" cy="355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80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Morning Activity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dirty="0" smtClean="0"/>
              <a:t>Silent Reading 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Practice times tables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113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5"/>
          <p:cNvSpPr txBox="1"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R.E</a:t>
            </a:r>
            <a:endParaRPr/>
          </a:p>
        </p:txBody>
      </p:sp>
      <p:pic>
        <p:nvPicPr>
          <p:cNvPr id="489" name="Google Shape;489;p75"/>
          <p:cNvPicPr preferRelativeResize="0"/>
          <p:nvPr/>
        </p:nvPicPr>
        <p:blipFill rotWithShape="1">
          <a:blip r:embed="rId4">
            <a:alphaModFix/>
          </a:blip>
          <a:srcRect t="964" r="2806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5" descr="Head with Ge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339" y="1427660"/>
            <a:ext cx="3551912" cy="355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13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96" name="Google Shape;496;p76"/>
          <p:cNvSpPr txBox="1">
            <a:spLocks noGrp="1"/>
          </p:cNvSpPr>
          <p:nvPr>
            <p:ph type="title"/>
          </p:nvPr>
        </p:nvSpPr>
        <p:spPr>
          <a:xfrm>
            <a:off x="770920" y="603757"/>
            <a:ext cx="3078749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5400"/>
              <a:buFont typeface="Lustria"/>
              <a:buNone/>
            </a:pPr>
            <a:r>
              <a:rPr lang="en-GB" sz="5400">
                <a:solidFill>
                  <a:srgbClr val="DADADA"/>
                </a:solidFill>
              </a:rPr>
              <a:t>English</a:t>
            </a:r>
            <a:endParaRPr/>
          </a:p>
        </p:txBody>
      </p:sp>
      <p:sp>
        <p:nvSpPr>
          <p:cNvPr id="497" name="Google Shape;497;p76"/>
          <p:cNvSpPr txBox="1">
            <a:spLocks noGrp="1"/>
          </p:cNvSpPr>
          <p:nvPr>
            <p:ph type="body" idx="1"/>
          </p:nvPr>
        </p:nvSpPr>
        <p:spPr>
          <a:xfrm>
            <a:off x="581068" y="3428999"/>
            <a:ext cx="3078749" cy="126820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260"/>
              <a:buChar char="◈"/>
            </a:pPr>
            <a:r>
              <a:rPr lang="en-GB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predict what might happen from details stated and implied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34880" algn="l" rtl="0">
              <a:spcBef>
                <a:spcPts val="920"/>
              </a:spcBef>
              <a:spcAft>
                <a:spcPts val="0"/>
              </a:spcAft>
              <a:buSzPts val="1120"/>
              <a:buNone/>
            </a:pPr>
            <a:endParaRPr sz="1600">
              <a:solidFill>
                <a:srgbClr val="DADADA"/>
              </a:solidFill>
            </a:endParaRPr>
          </a:p>
        </p:txBody>
      </p:sp>
      <p:pic>
        <p:nvPicPr>
          <p:cNvPr id="498" name="Google Shape;498;p76" descr="Diction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1902" y="643466"/>
            <a:ext cx="5571067" cy="557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136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7"/>
          <p:cNvPicPr preferRelativeResize="0"/>
          <p:nvPr/>
        </p:nvPicPr>
        <p:blipFill rotWithShape="1">
          <a:blip r:embed="rId4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7"/>
          <p:cNvSpPr txBox="1"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What can you remember from Friday’s Lesson?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6146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</a:pPr>
            <a:r>
              <a:rPr lang="en-GB"/>
              <a:t>When we are looking at a new text…</a:t>
            </a:r>
            <a:endParaRPr/>
          </a:p>
        </p:txBody>
      </p:sp>
      <p:sp>
        <p:nvSpPr>
          <p:cNvPr id="510" name="Google Shape;510;p78"/>
          <p:cNvSpPr txBox="1">
            <a:spLocks noGrp="1"/>
          </p:cNvSpPr>
          <p:nvPr>
            <p:ph type="body" idx="1"/>
          </p:nvPr>
        </p:nvSpPr>
        <p:spPr>
          <a:xfrm>
            <a:off x="66675" y="2011680"/>
            <a:ext cx="11915775" cy="44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-203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 "/>
            </a:pPr>
            <a:r>
              <a:rPr lang="en-GB" sz="3200">
                <a:solidFill>
                  <a:schemeClr val="lt1"/>
                </a:solidFill>
              </a:rPr>
              <a:t>We look at the clues and provide evidence…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endParaRPr sz="3200">
              <a:solidFill>
                <a:schemeClr val="lt1"/>
              </a:solidFill>
            </a:endParaRPr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What Genre do you think it might be and why?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What would you like to know about it? (Questions) “Who, Where, What, When and Why?”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Likes and Dislikes (Why?)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Predictions – I predict that…. because…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 Important information – Characters, Setting etc.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8114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9"/>
          <p:cNvSpPr txBox="1">
            <a:spLocks noGrp="1"/>
          </p:cNvSpPr>
          <p:nvPr>
            <p:ph type="title"/>
          </p:nvPr>
        </p:nvSpPr>
        <p:spPr>
          <a:xfrm>
            <a:off x="85202" y="89958"/>
            <a:ext cx="2328146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</a:pPr>
            <a:r>
              <a:rPr lang="en-GB"/>
              <a:t>Extracts </a:t>
            </a:r>
            <a:endParaRPr/>
          </a:p>
        </p:txBody>
      </p:sp>
      <p:pic>
        <p:nvPicPr>
          <p:cNvPr id="516" name="Google Shape;516;p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9097" y="165666"/>
            <a:ext cx="21907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8547" y="89958"/>
            <a:ext cx="2743915" cy="232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1258" y="299507"/>
            <a:ext cx="42100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6048" y="975528"/>
            <a:ext cx="22860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7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2954" y="1750577"/>
            <a:ext cx="49815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8323" y="3821263"/>
            <a:ext cx="7715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8323" y="2532006"/>
            <a:ext cx="78009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5287" y="4933950"/>
            <a:ext cx="33813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08823" y="4765194"/>
            <a:ext cx="76009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77275" y="2568122"/>
            <a:ext cx="33337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85974" y="5879998"/>
            <a:ext cx="7905750" cy="52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130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0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</a:pPr>
            <a:r>
              <a:rPr lang="en-GB"/>
              <a:t>Record your thoughts</a:t>
            </a:r>
            <a:endParaRPr/>
          </a:p>
        </p:txBody>
      </p:sp>
      <p:sp>
        <p:nvSpPr>
          <p:cNvPr id="532" name="Google Shape;532;p80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-203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What Genre do you think it might be and why?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What would you like to know about it? (Questions) “Who, Where, What, When and Why?”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Likes and Dislikes (Why?)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Predictions – I predict that…. because…</a:t>
            </a:r>
            <a:endParaRPr/>
          </a:p>
          <a:p>
            <a:pPr marL="91440" lvl="0" indent="-2032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lt1"/>
                </a:solidFill>
              </a:rPr>
              <a:t> Important information – Characters, Setting etc.</a:t>
            </a:r>
            <a:endParaRPr/>
          </a:p>
          <a:p>
            <a:pPr marL="9144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309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1"/>
          <p:cNvSpPr txBox="1"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en-GB" sz="8800">
                <a:solidFill>
                  <a:schemeClr val="lt1"/>
                </a:solidFill>
              </a:rPr>
              <a:t>Let’s share our ideas</a:t>
            </a:r>
            <a:endParaRPr/>
          </a:p>
        </p:txBody>
      </p:sp>
      <p:sp>
        <p:nvSpPr>
          <p:cNvPr id="538" name="Google Shape;538;p81"/>
          <p:cNvSpPr/>
          <p:nvPr/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81" descr="Light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4" y="1742701"/>
            <a:ext cx="3352128" cy="33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520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2"/>
          <p:cNvSpPr txBox="1">
            <a:spLocks noGrp="1"/>
          </p:cNvSpPr>
          <p:nvPr>
            <p:ph type="title"/>
          </p:nvPr>
        </p:nvSpPr>
        <p:spPr>
          <a:xfrm>
            <a:off x="581024" y="1566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</a:pPr>
            <a:r>
              <a:rPr lang="en-GB"/>
              <a:t>In your book you are going to create…</a:t>
            </a:r>
            <a:endParaRPr/>
          </a:p>
        </p:txBody>
      </p:sp>
      <p:pic>
        <p:nvPicPr>
          <p:cNvPr id="545" name="Google Shape;545;p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6250" y="1984023"/>
            <a:ext cx="3508495" cy="379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2"/>
          <p:cNvSpPr/>
          <p:nvPr/>
        </p:nvSpPr>
        <p:spPr>
          <a:xfrm>
            <a:off x="1316207" y="4598880"/>
            <a:ext cx="1962150" cy="102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C3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82"/>
          <p:cNvSpPr/>
          <p:nvPr/>
        </p:nvSpPr>
        <p:spPr>
          <a:xfrm>
            <a:off x="1379830" y="1656398"/>
            <a:ext cx="1962150" cy="102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C3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Predictions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82"/>
          <p:cNvSpPr/>
          <p:nvPr/>
        </p:nvSpPr>
        <p:spPr>
          <a:xfrm>
            <a:off x="9230650" y="4598880"/>
            <a:ext cx="1962150" cy="102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C3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Important Information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p82"/>
          <p:cNvSpPr/>
          <p:nvPr/>
        </p:nvSpPr>
        <p:spPr>
          <a:xfrm>
            <a:off x="9230650" y="1497965"/>
            <a:ext cx="1962150" cy="102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C3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Likes and Dislikes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82"/>
          <p:cNvSpPr/>
          <p:nvPr/>
        </p:nvSpPr>
        <p:spPr>
          <a:xfrm>
            <a:off x="581024" y="3013599"/>
            <a:ext cx="1962150" cy="102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C3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Genre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82"/>
          <p:cNvSpPr/>
          <p:nvPr/>
        </p:nvSpPr>
        <p:spPr>
          <a:xfrm>
            <a:off x="9648826" y="3013599"/>
            <a:ext cx="1962150" cy="102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C3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Thoughts and Feelings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34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3"/>
          <p:cNvSpPr txBox="1"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Home time</a:t>
            </a:r>
            <a:endParaRPr/>
          </a:p>
        </p:txBody>
      </p:sp>
      <p:pic>
        <p:nvPicPr>
          <p:cNvPr id="557" name="Google Shape;557;p83"/>
          <p:cNvPicPr preferRelativeResize="0"/>
          <p:nvPr/>
        </p:nvPicPr>
        <p:blipFill rotWithShape="1">
          <a:blip r:embed="rId4">
            <a:alphaModFix/>
          </a:blip>
          <a:srcRect t="964" r="2806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3" descr="Hous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339" y="1427660"/>
            <a:ext cx="3551912" cy="355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64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/>
              <a:t>Assembly</a:t>
            </a:r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55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87" name="Google Shape;287;p52"/>
          <p:cNvSpPr/>
          <p:nvPr/>
        </p:nvSpPr>
        <p:spPr>
          <a:xfrm>
            <a:off x="1" y="-2"/>
            <a:ext cx="8386486" cy="6858002"/>
          </a:xfrm>
          <a:custGeom>
            <a:avLst/>
            <a:gdLst/>
            <a:ahLst/>
            <a:cxnLst/>
            <a:rect l="l" t="t" r="r" b="b"/>
            <a:pathLst>
              <a:path w="6088489" h="6858002" extrusionOk="0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88" name="Google Shape;288;p52"/>
          <p:cNvSpPr txBox="1">
            <a:spLocks noGrp="1"/>
          </p:cNvSpPr>
          <p:nvPr>
            <p:ph type="title"/>
          </p:nvPr>
        </p:nvSpPr>
        <p:spPr>
          <a:xfrm>
            <a:off x="913795" y="1257301"/>
            <a:ext cx="6672865" cy="434339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</a:pPr>
            <a:r>
              <a:rPr lang="en-GB" sz="5400"/>
              <a:t>Rockstars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35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4800"/>
              <a:buFont typeface="Lustria"/>
              <a:buNone/>
            </a:pPr>
            <a:r>
              <a:rPr lang="en-GB" sz="4800">
                <a:solidFill>
                  <a:srgbClr val="DADADA"/>
                </a:solidFill>
              </a:rPr>
              <a:t>Maths</a:t>
            </a:r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3078749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813"/>
              <a:buChar char="◈"/>
            </a:pPr>
            <a:r>
              <a:rPr lang="en-GB" sz="2590">
                <a:solidFill>
                  <a:srgbClr val="DADADA"/>
                </a:solidFill>
              </a:rPr>
              <a:t>I can identify and use multiples.</a:t>
            </a:r>
            <a:endParaRPr/>
          </a:p>
        </p:txBody>
      </p:sp>
      <p:pic>
        <p:nvPicPr>
          <p:cNvPr id="296" name="Google Shape;296;p53" descr="Calcula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1902" y="643466"/>
            <a:ext cx="5571067" cy="557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88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71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0" y="930094"/>
            <a:ext cx="7353300" cy="4972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79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GB"/>
              <a:t>Key Vocabulary</a:t>
            </a:r>
            <a:endParaRPr/>
          </a:p>
        </p:txBody>
      </p:sp>
      <p:pic>
        <p:nvPicPr>
          <p:cNvPr id="309" name="Google Shape;309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0299" y="2867025"/>
            <a:ext cx="6431401" cy="186610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77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en-GB"/>
              <a:t>What is a multiple?</a:t>
            </a:r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1100226" y="2702899"/>
            <a:ext cx="10353762" cy="47809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https://www.youtube.com/watch?v=qKV_TiZqaMY</a:t>
            </a:r>
            <a:endParaRPr/>
          </a:p>
          <a:p>
            <a:pPr marL="342900" lvl="0" indent="-21710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56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et ready 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t ready questio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t's learn 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t's lear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133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Lustria</vt:lpstr>
      <vt:lpstr>Noto Sans Symbols</vt:lpstr>
      <vt:lpstr>Times New Roman</vt:lpstr>
      <vt:lpstr>Office Theme</vt:lpstr>
      <vt:lpstr>Slate</vt:lpstr>
      <vt:lpstr>1_Slate</vt:lpstr>
      <vt:lpstr>Get ready title</vt:lpstr>
      <vt:lpstr>Get ready questions</vt:lpstr>
      <vt:lpstr>Let's learn title</vt:lpstr>
      <vt:lpstr>Let's learn slides</vt:lpstr>
      <vt:lpstr>Metropolitan</vt:lpstr>
      <vt:lpstr>PowerPoint Presentation</vt:lpstr>
      <vt:lpstr>Monday 23rd November 2020</vt:lpstr>
      <vt:lpstr>Morning Activity </vt:lpstr>
      <vt:lpstr>Assembly</vt:lpstr>
      <vt:lpstr>Rockstars</vt:lpstr>
      <vt:lpstr>Maths</vt:lpstr>
      <vt:lpstr>PowerPoint Presentation</vt:lpstr>
      <vt:lpstr>Key Vocabulary</vt:lpstr>
      <vt:lpstr>What is a multiple?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Maths A, B &amp; C</vt:lpstr>
      <vt:lpstr>PowerPoint Presentation</vt:lpstr>
      <vt:lpstr>Challenge</vt:lpstr>
      <vt:lpstr>Plenary </vt:lpstr>
      <vt:lpstr>Break</vt:lpstr>
      <vt:lpstr>DT – Making a Pulley</vt:lpstr>
      <vt:lpstr>PowerPoint Presentation</vt:lpstr>
      <vt:lpstr>PowerPoint Presentation</vt:lpstr>
      <vt:lpstr>PowerPoint Presentation</vt:lpstr>
      <vt:lpstr>In your books…</vt:lpstr>
      <vt:lpstr>R.E</vt:lpstr>
      <vt:lpstr>Lunch</vt:lpstr>
      <vt:lpstr>R.E</vt:lpstr>
      <vt:lpstr>English</vt:lpstr>
      <vt:lpstr>What can you remember from Friday’s Lesson?</vt:lpstr>
      <vt:lpstr>When we are looking at a new text…</vt:lpstr>
      <vt:lpstr>Extracts </vt:lpstr>
      <vt:lpstr>Record your thoughts</vt:lpstr>
      <vt:lpstr>Let’s share our ideas</vt:lpstr>
      <vt:lpstr>In your book you are going to create…</vt:lpstr>
      <vt:lpstr>Home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Hall</dc:creator>
  <cp:lastModifiedBy>Jack Hall</cp:lastModifiedBy>
  <cp:revision>1</cp:revision>
  <dcterms:created xsi:type="dcterms:W3CDTF">2020-11-23T08:53:12Z</dcterms:created>
  <dcterms:modified xsi:type="dcterms:W3CDTF">2020-11-23T08:53:35Z</dcterms:modified>
</cp:coreProperties>
</file>