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400" r:id="rId13"/>
    <p:sldId id="414" r:id="rId14"/>
    <p:sldId id="299" r:id="rId15"/>
    <p:sldId id="402" r:id="rId16"/>
    <p:sldId id="403" r:id="rId17"/>
    <p:sldId id="404" r:id="rId18"/>
    <p:sldId id="408" r:id="rId19"/>
    <p:sldId id="405" r:id="rId20"/>
    <p:sldId id="412" r:id="rId21"/>
    <p:sldId id="413" r:id="rId22"/>
    <p:sldId id="381" r:id="rId23"/>
    <p:sldId id="406" r:id="rId24"/>
    <p:sldId id="409" r:id="rId25"/>
    <p:sldId id="407" r:id="rId26"/>
    <p:sldId id="3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5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-1960" y="-112"/>
      </p:cViewPr>
      <p:guideLst>
        <p:guide orient="horz" pos="618"/>
        <p:guide pos="5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Jack has built some towers using cubes. Let’s have a look.</a:t>
            </a:r>
          </a:p>
          <a:p>
            <a:endParaRPr lang="en-GB" dirty="0"/>
          </a:p>
          <a:p>
            <a:r>
              <a:rPr lang="en-GB" dirty="0"/>
              <a:t>How many towers has he built? Well there are 1, 2, 3, 4 towers</a:t>
            </a:r>
          </a:p>
          <a:p>
            <a:r>
              <a:rPr lang="en-GB" dirty="0"/>
              <a:t>Jack </a:t>
            </a:r>
            <a:r>
              <a:rPr lang="en-GB" dirty="0" err="1"/>
              <a:t>hs</a:t>
            </a:r>
            <a:r>
              <a:rPr lang="en-GB" dirty="0"/>
              <a:t> built 4 towers</a:t>
            </a:r>
          </a:p>
          <a:p>
            <a:endParaRPr lang="en-GB" dirty="0"/>
          </a:p>
          <a:p>
            <a:r>
              <a:rPr lang="en-GB" dirty="0"/>
              <a:t>How many cubes are there in each tower? Well there are 1, 2, 3, 4, 5 cubes in each tower</a:t>
            </a:r>
          </a:p>
          <a:p>
            <a:endParaRPr lang="en-GB" dirty="0"/>
          </a:p>
          <a:p>
            <a:r>
              <a:rPr lang="en-GB" dirty="0"/>
              <a:t>So how many towers has Jack </a:t>
            </a:r>
            <a:r>
              <a:rPr lang="en-GB" dirty="0" err="1"/>
              <a:t>usef</a:t>
            </a:r>
            <a:r>
              <a:rPr lang="en-GB" dirty="0"/>
              <a:t> in total? Well there are 4 towers with 2 cubes in each tower, so Jack has used 2, 4, 6, 8 cubes</a:t>
            </a:r>
          </a:p>
          <a:p>
            <a:endParaRPr lang="en-GB" dirty="0"/>
          </a:p>
          <a:p>
            <a:r>
              <a:rPr lang="en-GB" dirty="0"/>
              <a:t>Did you see how I used my 2 times-table to help me then? Counting in 2s is </a:t>
            </a:r>
            <a:r>
              <a:rPr lang="en-GB" dirty="0" err="1"/>
              <a:t>rsally</a:t>
            </a:r>
            <a:r>
              <a:rPr lang="en-GB" dirty="0"/>
              <a:t> useful.</a:t>
            </a:r>
          </a:p>
          <a:p>
            <a:endParaRPr lang="en-GB" dirty="0"/>
          </a:p>
          <a:p>
            <a:r>
              <a:rPr lang="en-GB" dirty="0"/>
              <a:t>We can write this as a multiplication sentence. Something multiplied by something is equal to something.</a:t>
            </a:r>
          </a:p>
          <a:p>
            <a:r>
              <a:rPr lang="en-GB" dirty="0"/>
              <a:t>Well Jack built 4 towers with 2 cubes in each tower and he used 8 cubes in total. So 4 multiplied by 2 is 8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OR</a:t>
            </a:r>
          </a:p>
          <a:p>
            <a:endParaRPr lang="en-GB" dirty="0"/>
          </a:p>
          <a:p>
            <a:r>
              <a:rPr lang="en-GB" dirty="0"/>
              <a:t>We can also write this as 2 multiplied by 4 is equal to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5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5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Whitney has also been building towers using cubes. Let’s </a:t>
            </a:r>
            <a:r>
              <a:rPr lang="en-GB" dirty="0" err="1"/>
              <a:t>havwe</a:t>
            </a:r>
            <a:r>
              <a:rPr lang="en-GB" dirty="0"/>
              <a:t> a look.</a:t>
            </a:r>
          </a:p>
          <a:p>
            <a:endParaRPr lang="en-GB" dirty="0"/>
          </a:p>
          <a:p>
            <a:r>
              <a:rPr lang="en-GB" dirty="0"/>
              <a:t>Pause the video here and see if you can answer these questions.</a:t>
            </a:r>
          </a:p>
          <a:p>
            <a:endParaRPr lang="en-GB" dirty="0"/>
          </a:p>
          <a:p>
            <a:r>
              <a:rPr lang="en-GB" dirty="0"/>
              <a:t>How did you get on?</a:t>
            </a:r>
          </a:p>
          <a:p>
            <a:endParaRPr lang="en-GB" dirty="0"/>
          </a:p>
          <a:p>
            <a:r>
              <a:rPr lang="en-GB" dirty="0"/>
              <a:t>Did Whitney use more or less cubes than Jack? That’s right she used less cubes because she built less towers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Dexter has ALSO been building towers of cubes. His look a little different don’t they? Think about it carefully though. Pause here and have a go at answering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0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Dexter has ALSO been building towers of cubes. His look a little different don’t they? Think about it carefully though. Pause here and have a go at answering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7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Dexter has ALSO been building towers of cubes. His look a little different don’t they? Think about it carefully though. Pause here and have a go at answering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3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Dexter has ALSO been building towers of cubes. His look a little different don’t they? Think about it carefully though. Pause here and have a go at answering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59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Dexter has ALSO been building towers of cubes. His look a little different don’t they? Think about it carefully though. Pause here and have a go at answering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2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13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2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11.png"/><Relationship Id="rId10" Type="http://schemas.openxmlformats.org/officeDocument/2006/relationships/image" Target="../media/image9.png"/><Relationship Id="rId11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06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5468565" y="3494326"/>
            <a:ext cx="13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40p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62321" y="1976509"/>
            <a:ext cx="4792136" cy="7439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474" y="1975491"/>
            <a:ext cx="4792136" cy="7439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90p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648" y="23323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and Teddy go to the shop.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633" y="1040923"/>
            <a:ext cx="678242" cy="6782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5013074" y="1114645"/>
            <a:ext cx="231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1431701"/>
            <a:ext cx="1334620" cy="16099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120" y="3028714"/>
            <a:ext cx="1374218" cy="172232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502237" y="47926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is the difference in price?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59475" y="3639915"/>
            <a:ext cx="2652058" cy="7439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50p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11533" y="4001411"/>
            <a:ext cx="2176386" cy="1046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5648185" y="3386541"/>
            <a:ext cx="32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Arc 1"/>
          <p:cNvSpPr/>
          <p:nvPr/>
        </p:nvSpPr>
        <p:spPr>
          <a:xfrm>
            <a:off x="4734185" y="3755936"/>
            <a:ext cx="529200" cy="490951"/>
          </a:xfrm>
          <a:prstGeom prst="arc">
            <a:avLst>
              <a:gd name="adj1" fmla="val 10897889"/>
              <a:gd name="adj2" fmla="val 0"/>
            </a:avLst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273851" y="3758176"/>
            <a:ext cx="529200" cy="490951"/>
          </a:xfrm>
          <a:prstGeom prst="arc">
            <a:avLst>
              <a:gd name="adj1" fmla="val 10897889"/>
              <a:gd name="adj2" fmla="val 0"/>
            </a:avLst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804079" y="3746891"/>
            <a:ext cx="529200" cy="490951"/>
          </a:xfrm>
          <a:prstGeom prst="arc">
            <a:avLst>
              <a:gd name="adj1" fmla="val 10897889"/>
              <a:gd name="adj2" fmla="val 0"/>
            </a:avLst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346509" y="3746891"/>
            <a:ext cx="527121" cy="490951"/>
          </a:xfrm>
          <a:prstGeom prst="arc">
            <a:avLst>
              <a:gd name="adj1" fmla="val 10897889"/>
              <a:gd name="adj2" fmla="val 98653"/>
            </a:avLst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6" y="2029593"/>
            <a:ext cx="696000" cy="620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64" y="2035660"/>
            <a:ext cx="696000" cy="620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47" y="2029593"/>
            <a:ext cx="696000" cy="620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30" y="2023916"/>
            <a:ext cx="696000" cy="620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3" y="2035660"/>
            <a:ext cx="696000" cy="6201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79" y="2023916"/>
            <a:ext cx="696000" cy="6201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2" y="2029593"/>
            <a:ext cx="696000" cy="620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45" y="2023526"/>
            <a:ext cx="696000" cy="6201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30" y="2023916"/>
            <a:ext cx="696000" cy="62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98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  <p:bldP spid="6" grpId="1" animBg="1"/>
      <p:bldP spid="40" grpId="0"/>
      <p:bldP spid="74" grpId="0"/>
      <p:bldP spid="47" grpId="0"/>
      <p:bldP spid="47" grpId="1"/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9563" y="1764975"/>
            <a:ext cx="942391" cy="74391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84p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648" y="23323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and Teddy go to the shop.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205" y="1331973"/>
            <a:ext cx="1334620" cy="16099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708" y="3108131"/>
            <a:ext cx="1374218" cy="172232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502237" y="47926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is the difference in price?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3754" y="3639915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68p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6800725-6D0E-4E16-9157-2737FB685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84" y="2313255"/>
            <a:ext cx="696000" cy="6201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1B2EF4F-43AC-46AE-8D14-1B2FCCD8C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10" y="2313255"/>
            <a:ext cx="696000" cy="620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B509313-309F-46AF-A73B-ECE177C06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10" y="2883931"/>
            <a:ext cx="696000" cy="6201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A685AE8-A54D-42B3-9D4F-4F04F2DF6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47" y="2313255"/>
            <a:ext cx="696000" cy="6201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1D7605-7A2B-48CF-8F12-11E8D8D09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26" y="2883931"/>
            <a:ext cx="696000" cy="6201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0C29488-2B22-490D-8851-8B631E121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42" y="2883931"/>
            <a:ext cx="696000" cy="6201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39468D4-AE8D-487F-9AA1-6991F9F99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36" y="2807726"/>
            <a:ext cx="739724" cy="7370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F4347E3-7681-41A3-A097-D3C58A89B4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79" y="2332276"/>
            <a:ext cx="698061" cy="6907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C235692-FDA9-4FF1-88AF-377619B7B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92" y="2834970"/>
            <a:ext cx="771828" cy="7097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46F1BB9-DF62-48F8-98C8-BBD1E1FEE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1" y="2824861"/>
            <a:ext cx="698061" cy="6907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5ACA68E-2651-4FB8-B3CA-5EB98DAE0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0" y="2911852"/>
            <a:ext cx="696000" cy="6201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FC79039-DFCA-4FB2-A8B8-C77263AAF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2897030"/>
            <a:ext cx="698061" cy="6907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CADB483-55E4-4CCB-9C64-EBDFC2EC9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9" y="2883931"/>
            <a:ext cx="698061" cy="69073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13A9DE6-6FE1-461E-B282-1D5E0A158058}"/>
              </a:ext>
            </a:extLst>
          </p:cNvPr>
          <p:cNvSpPr/>
          <p:nvPr/>
        </p:nvSpPr>
        <p:spPr>
          <a:xfrm>
            <a:off x="5204539" y="3472342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70p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C8DE2F4-925D-4799-819A-B8F2241F33EA}"/>
              </a:ext>
            </a:extLst>
          </p:cNvPr>
          <p:cNvSpPr/>
          <p:nvPr/>
        </p:nvSpPr>
        <p:spPr>
          <a:xfrm>
            <a:off x="6033143" y="3475479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80p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2CA8608-980B-4D59-A7F3-7F0558B28A19}"/>
              </a:ext>
            </a:extLst>
          </p:cNvPr>
          <p:cNvSpPr/>
          <p:nvPr/>
        </p:nvSpPr>
        <p:spPr>
          <a:xfrm>
            <a:off x="7389892" y="3495291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84p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3B148EA-52A6-4754-860A-233CC0560C2E}"/>
              </a:ext>
            </a:extLst>
          </p:cNvPr>
          <p:cNvSpPr/>
          <p:nvPr/>
        </p:nvSpPr>
        <p:spPr>
          <a:xfrm>
            <a:off x="7170567" y="4682256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7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9563" y="1764975"/>
            <a:ext cx="942391" cy="74391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55p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648" y="23323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and Teddy go to the shop.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205" y="1331973"/>
            <a:ext cx="1334620" cy="16099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708" y="3108131"/>
            <a:ext cx="1374218" cy="172232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502237" y="479260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is the difference in price?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3754" y="3639915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23p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1B2EF4F-43AC-46AE-8D14-1B2FCCD8C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5" y="879597"/>
            <a:ext cx="696000" cy="620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B509313-309F-46AF-A73B-ECE177C06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5" y="1450273"/>
            <a:ext cx="696000" cy="6201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A685AE8-A54D-42B3-9D4F-4F04F2DF6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22" y="879597"/>
            <a:ext cx="696000" cy="6201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1D7605-7A2B-48CF-8F12-11E8D8D09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1" y="1450273"/>
            <a:ext cx="696000" cy="6201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0C29488-2B22-490D-8851-8B631E121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57" y="1450273"/>
            <a:ext cx="696000" cy="6201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39468D4-AE8D-487F-9AA1-6991F9F99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33" y="798425"/>
            <a:ext cx="739724" cy="73700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13A9DE6-6FE1-461E-B282-1D5E0A158058}"/>
              </a:ext>
            </a:extLst>
          </p:cNvPr>
          <p:cNvSpPr/>
          <p:nvPr/>
        </p:nvSpPr>
        <p:spPr>
          <a:xfrm>
            <a:off x="6367845" y="3159527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50p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C8DE2F4-925D-4799-819A-B8F2241F33EA}"/>
              </a:ext>
            </a:extLst>
          </p:cNvPr>
          <p:cNvSpPr/>
          <p:nvPr/>
        </p:nvSpPr>
        <p:spPr>
          <a:xfrm>
            <a:off x="3834762" y="3206450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30p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2CA8608-980B-4D59-A7F3-7F0558B28A19}"/>
              </a:ext>
            </a:extLst>
          </p:cNvPr>
          <p:cNvSpPr/>
          <p:nvPr/>
        </p:nvSpPr>
        <p:spPr>
          <a:xfrm>
            <a:off x="2595105" y="3190351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23p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3B148EA-52A6-4754-860A-233CC0560C2E}"/>
              </a:ext>
            </a:extLst>
          </p:cNvPr>
          <p:cNvSpPr/>
          <p:nvPr/>
        </p:nvSpPr>
        <p:spPr>
          <a:xfrm>
            <a:off x="7170567" y="4682256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32p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A05E006-6D90-4BC7-9AC0-A2FC9E2D8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14922"/>
              </p:ext>
            </p:extLst>
          </p:nvPr>
        </p:nvGraphicFramePr>
        <p:xfrm>
          <a:off x="3007972" y="3766696"/>
          <a:ext cx="4860384" cy="526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384">
                  <a:extLst>
                    <a:ext uri="{9D8B030D-6E8A-4147-A177-3AD203B41FA5}">
                      <a16:colId xmlns:a16="http://schemas.microsoft.com/office/drawing/2014/main" xmlns="" val="4023704448"/>
                    </a:ext>
                  </a:extLst>
                </a:gridCol>
              </a:tblGrid>
              <a:tr h="263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89086454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241187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0B7441-449A-4EF9-B6F7-00CD5818633B}"/>
              </a:ext>
            </a:extLst>
          </p:cNvPr>
          <p:cNvSpPr/>
          <p:nvPr/>
        </p:nvSpPr>
        <p:spPr>
          <a:xfrm>
            <a:off x="7440884" y="3167865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55p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BE8ABDDF-06A9-44DB-8804-910F2E55E8E2}"/>
              </a:ext>
            </a:extLst>
          </p:cNvPr>
          <p:cNvSpPr/>
          <p:nvPr/>
        </p:nvSpPr>
        <p:spPr>
          <a:xfrm flipH="1">
            <a:off x="6858000" y="3803518"/>
            <a:ext cx="991397" cy="416711"/>
          </a:xfrm>
          <a:prstGeom prst="arc">
            <a:avLst>
              <a:gd name="adj1" fmla="val 10897889"/>
              <a:gd name="adj2" fmla="val 9865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F84754E-0610-4D92-AF22-9B6D1862B61B}"/>
              </a:ext>
            </a:extLst>
          </p:cNvPr>
          <p:cNvCxnSpPr>
            <a:cxnSpLocks/>
          </p:cNvCxnSpPr>
          <p:nvPr/>
        </p:nvCxnSpPr>
        <p:spPr>
          <a:xfrm flipV="1">
            <a:off x="6837868" y="3766747"/>
            <a:ext cx="1172" cy="52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xmlns="" id="{61E41618-DDC2-4883-83F5-0D028939CBB9}"/>
              </a:ext>
            </a:extLst>
          </p:cNvPr>
          <p:cNvSpPr/>
          <p:nvPr/>
        </p:nvSpPr>
        <p:spPr>
          <a:xfrm flipH="1">
            <a:off x="4268675" y="3780397"/>
            <a:ext cx="2549972" cy="416711"/>
          </a:xfrm>
          <a:prstGeom prst="arc">
            <a:avLst>
              <a:gd name="adj1" fmla="val 10897889"/>
              <a:gd name="adj2" fmla="val 9865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47B8991-6B4A-4B35-940C-D311DE12D446}"/>
              </a:ext>
            </a:extLst>
          </p:cNvPr>
          <p:cNvCxnSpPr>
            <a:cxnSpLocks/>
          </p:cNvCxnSpPr>
          <p:nvPr/>
        </p:nvCxnSpPr>
        <p:spPr>
          <a:xfrm flipV="1">
            <a:off x="4247498" y="3763261"/>
            <a:ext cx="1172" cy="52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6C58AD6-ED2D-4E83-B03F-1663E6A26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01" y="2438066"/>
            <a:ext cx="771828" cy="7097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B2BE7BD-0992-4BB7-9918-830FA53B5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76" y="2433862"/>
            <a:ext cx="771828" cy="7097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E527793-8828-4BC0-941F-1BAB7748E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51" y="2429658"/>
            <a:ext cx="771828" cy="7097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0F4FC38-7446-4FCE-9F15-6F9EA38CA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6" y="2425454"/>
            <a:ext cx="771828" cy="70976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3EF82B6-09D5-4C70-9CD9-A3A6897908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1" y="2421250"/>
            <a:ext cx="771828" cy="7097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500F5DD-28A4-4626-A6D9-E6FA9E678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01" y="1968224"/>
            <a:ext cx="771828" cy="7097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CA8652D3-1CB1-4C24-B6FC-A325298E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76" y="1964020"/>
            <a:ext cx="771828" cy="7097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5BFEC127-24C2-424B-A994-7B99E6AAF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51" y="1959816"/>
            <a:ext cx="771828" cy="7097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23AD8E38-FD7A-4AC7-83C4-D5DBFA0E7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6" y="1955612"/>
            <a:ext cx="771828" cy="70976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5557365B-204E-4AA8-9C54-4CB0B93FB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1" y="1951408"/>
            <a:ext cx="771828" cy="709760"/>
          </a:xfrm>
          <a:prstGeom prst="rect">
            <a:avLst/>
          </a:prstGeom>
        </p:spPr>
      </p:pic>
      <p:sp>
        <p:nvSpPr>
          <p:cNvPr id="64" name="Arc 63">
            <a:extLst>
              <a:ext uri="{FF2B5EF4-FFF2-40B4-BE49-F238E27FC236}">
                <a16:creationId xmlns:a16="http://schemas.microsoft.com/office/drawing/2014/main" xmlns="" id="{D85C35D7-2F5D-407C-B107-108F13A6C397}"/>
              </a:ext>
            </a:extLst>
          </p:cNvPr>
          <p:cNvSpPr/>
          <p:nvPr/>
        </p:nvSpPr>
        <p:spPr>
          <a:xfrm flipH="1">
            <a:off x="3046167" y="3803518"/>
            <a:ext cx="1181325" cy="416711"/>
          </a:xfrm>
          <a:prstGeom prst="arc">
            <a:avLst>
              <a:gd name="adj1" fmla="val 10897889"/>
              <a:gd name="adj2" fmla="val 9865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49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26" grpId="0"/>
      <p:bldP spid="27" grpId="0" animBg="1"/>
      <p:bldP spid="34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questions 2 and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87600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66648" y="23323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and Whitney are counting money.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861556"/>
            <a:ext cx="773198" cy="77319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4703159" y="1011311"/>
            <a:ext cx="239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90123" y="5195242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Who has more, and how much more do they have?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5" y="3544183"/>
            <a:ext cx="1375243" cy="1695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5" y="1953211"/>
            <a:ext cx="1461231" cy="1754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50" y="2323305"/>
            <a:ext cx="1646900" cy="845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50" y="4019150"/>
            <a:ext cx="1675709" cy="92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64" y="4026515"/>
            <a:ext cx="770634" cy="873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39" y="4163143"/>
            <a:ext cx="686608" cy="604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2" y="2425219"/>
            <a:ext cx="686608" cy="686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78" y="2327080"/>
            <a:ext cx="1646900" cy="845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1" y="4022941"/>
            <a:ext cx="770634" cy="8738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90" y="2461124"/>
            <a:ext cx="686608" cy="6049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47" y="4142864"/>
            <a:ext cx="686608" cy="6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2443" y="2352589"/>
            <a:ext cx="3823812" cy="845057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3255102" y="1636144"/>
            <a:ext cx="224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£11 and 20p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3255102" y="3427228"/>
            <a:ext cx="262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£15 and 20p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42443" y="4069835"/>
            <a:ext cx="5117774" cy="845057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902524" y="2769269"/>
            <a:ext cx="1153930" cy="58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6296338" y="2245603"/>
            <a:ext cx="32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6164331" y="2252240"/>
            <a:ext cx="13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£4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1270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0.1083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74" grpId="0"/>
      <p:bldP spid="10" grpId="0" animBg="1"/>
      <p:bldP spid="28" grpId="0"/>
      <p:bldP spid="28" grpId="1"/>
      <p:bldP spid="29" grpId="0"/>
      <p:bldP spid="29" grpId="1"/>
      <p:bldP spid="30" grpId="0" animBg="1"/>
      <p:bldP spid="34" grpId="0"/>
      <p:bldP spid="34" grpId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questions 4 and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8020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03183" y="2965324"/>
            <a:ext cx="7974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Who has the most money? </a:t>
            </a: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much more does Dora have than Whitney? </a:t>
            </a: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much more does Jack have than Dora? 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								  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£1 and 25p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2138" y="730404"/>
            <a:ext cx="1049628" cy="1294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2313" y="699452"/>
            <a:ext cx="1115256" cy="13389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6" y="733963"/>
            <a:ext cx="1018623" cy="12287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1018920" y="1892298"/>
            <a:ext cx="216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£5 and 23p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3372204" y="1892298"/>
            <a:ext cx="211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£6 and 48p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5584249" y="1892298"/>
            <a:ext cx="201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£2 and 2p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3D6136-A206-AE4A-A559-BFB2B0BBB021}"/>
              </a:ext>
            </a:extLst>
          </p:cNvPr>
          <p:cNvSpPr txBox="1"/>
          <p:nvPr/>
        </p:nvSpPr>
        <p:spPr>
          <a:xfrm>
            <a:off x="1301339" y="334032"/>
            <a:ext cx="130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6609AF-DCFD-D341-8178-E0DACA9FB061}"/>
              </a:ext>
            </a:extLst>
          </p:cNvPr>
          <p:cNvSpPr txBox="1"/>
          <p:nvPr/>
        </p:nvSpPr>
        <p:spPr>
          <a:xfrm>
            <a:off x="3815233" y="334032"/>
            <a:ext cx="130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A72D53-A640-5743-86DE-30E6D5EA7DCC}"/>
              </a:ext>
            </a:extLst>
          </p:cNvPr>
          <p:cNvSpPr txBox="1"/>
          <p:nvPr/>
        </p:nvSpPr>
        <p:spPr>
          <a:xfrm>
            <a:off x="5669939" y="334032"/>
            <a:ext cx="183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10" y="2478445"/>
            <a:ext cx="476392" cy="438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1" y="2487608"/>
            <a:ext cx="476390" cy="4197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2461789"/>
            <a:ext cx="476392" cy="471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76" y="2459291"/>
            <a:ext cx="476390" cy="4763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" y="2487608"/>
            <a:ext cx="476390" cy="4197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46" y="2487608"/>
            <a:ext cx="476390" cy="4197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" y="2487608"/>
            <a:ext cx="476390" cy="4197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11" y="2487608"/>
            <a:ext cx="476390" cy="4197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2" y="2426327"/>
            <a:ext cx="476392" cy="471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57" y="2452146"/>
            <a:ext cx="476390" cy="4197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22" y="2452146"/>
            <a:ext cx="476390" cy="4197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6417" y="3005798"/>
            <a:ext cx="632964" cy="63296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622CE17-6CBE-6040-B6F8-C91DBF3E4099}"/>
              </a:ext>
            </a:extLst>
          </p:cNvPr>
          <p:cNvSpPr txBox="1"/>
          <p:nvPr/>
        </p:nvSpPr>
        <p:spPr>
          <a:xfrm>
            <a:off x="5852138" y="3122225"/>
            <a:ext cx="174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9E6FEA6-CFF4-42C6-9FCF-6F56898A6164}"/>
              </a:ext>
            </a:extLst>
          </p:cNvPr>
          <p:cNvSpPr/>
          <p:nvPr/>
        </p:nvSpPr>
        <p:spPr>
          <a:xfrm>
            <a:off x="4072985" y="2817732"/>
            <a:ext cx="1128744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Jack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CA0B65D-971B-4A63-B71D-D93F6EBF1F3A}"/>
              </a:ext>
            </a:extLst>
          </p:cNvPr>
          <p:cNvSpPr/>
          <p:nvPr/>
        </p:nvSpPr>
        <p:spPr>
          <a:xfrm>
            <a:off x="6063982" y="4136678"/>
            <a:ext cx="2326028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£3 and 21p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7BDC4C2-0565-4484-B335-DA50ED3076BA}"/>
              </a:ext>
            </a:extLst>
          </p:cNvPr>
          <p:cNvSpPr/>
          <p:nvPr/>
        </p:nvSpPr>
        <p:spPr>
          <a:xfrm>
            <a:off x="2615339" y="5101999"/>
            <a:ext cx="1713136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£6 and 23p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A3332C9-2E43-40D6-A611-10C7F2D0E4C9}"/>
              </a:ext>
            </a:extLst>
          </p:cNvPr>
          <p:cNvSpPr/>
          <p:nvPr/>
        </p:nvSpPr>
        <p:spPr>
          <a:xfrm>
            <a:off x="243592" y="5101999"/>
            <a:ext cx="1762338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£5 and 23p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8B35707C-A008-4861-AD89-B61DC7598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94368"/>
              </p:ext>
            </p:extLst>
          </p:nvPr>
        </p:nvGraphicFramePr>
        <p:xfrm>
          <a:off x="1091841" y="5674820"/>
          <a:ext cx="4106270" cy="526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6270">
                  <a:extLst>
                    <a:ext uri="{9D8B030D-6E8A-4147-A177-3AD203B41FA5}">
                      <a16:colId xmlns:a16="http://schemas.microsoft.com/office/drawing/2014/main" xmlns="" val="4023704448"/>
                    </a:ext>
                  </a:extLst>
                </a:gridCol>
              </a:tblGrid>
              <a:tr h="263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89086454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241187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A522100-5832-4B20-9BCE-F74AC468BF77}"/>
              </a:ext>
            </a:extLst>
          </p:cNvPr>
          <p:cNvSpPr/>
          <p:nvPr/>
        </p:nvSpPr>
        <p:spPr>
          <a:xfrm>
            <a:off x="4187755" y="5101999"/>
            <a:ext cx="2326028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£6 and 48p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03E9A536-7EF8-4DDD-B8B8-69C67E72E2FE}"/>
              </a:ext>
            </a:extLst>
          </p:cNvPr>
          <p:cNvSpPr/>
          <p:nvPr/>
        </p:nvSpPr>
        <p:spPr>
          <a:xfrm flipH="1">
            <a:off x="3553674" y="5711642"/>
            <a:ext cx="1625477" cy="416711"/>
          </a:xfrm>
          <a:prstGeom prst="arc">
            <a:avLst>
              <a:gd name="adj1" fmla="val 10897889"/>
              <a:gd name="adj2" fmla="val 98653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C4EED9C-93AB-4273-B3E4-10BF5AEDF622}"/>
              </a:ext>
            </a:extLst>
          </p:cNvPr>
          <p:cNvCxnSpPr>
            <a:cxnSpLocks/>
          </p:cNvCxnSpPr>
          <p:nvPr/>
        </p:nvCxnSpPr>
        <p:spPr>
          <a:xfrm flipV="1">
            <a:off x="3518354" y="5654625"/>
            <a:ext cx="1172" cy="52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176071A5-262C-4AA2-8E86-13944C2DDE64}"/>
              </a:ext>
            </a:extLst>
          </p:cNvPr>
          <p:cNvSpPr/>
          <p:nvPr/>
        </p:nvSpPr>
        <p:spPr>
          <a:xfrm flipH="1">
            <a:off x="1136464" y="5711642"/>
            <a:ext cx="2381888" cy="416711"/>
          </a:xfrm>
          <a:prstGeom prst="arc">
            <a:avLst>
              <a:gd name="adj1" fmla="val 10897889"/>
              <a:gd name="adj2" fmla="val 21146"/>
            </a:avLst>
          </a:pr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9351274-15EA-4E5C-8145-F784B8DA0DCE}"/>
              </a:ext>
            </a:extLst>
          </p:cNvPr>
          <p:cNvSpPr/>
          <p:nvPr/>
        </p:nvSpPr>
        <p:spPr>
          <a:xfrm>
            <a:off x="3947622" y="5711642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25p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B0F7C53-BC86-4D5B-B529-176DB4305340}"/>
              </a:ext>
            </a:extLst>
          </p:cNvPr>
          <p:cNvSpPr/>
          <p:nvPr/>
        </p:nvSpPr>
        <p:spPr>
          <a:xfrm>
            <a:off x="1770653" y="5711642"/>
            <a:ext cx="942391" cy="7439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£1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84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  <p:bldP spid="32" grpId="0"/>
      <p:bldP spid="33" grpId="0"/>
      <p:bldP spid="37" grpId="0"/>
      <p:bldP spid="36" grpId="0" uiExpand="1"/>
      <p:bldP spid="36" grpId="1"/>
      <p:bldP spid="38" grpId="0"/>
      <p:bldP spid="39" grpId="0"/>
      <p:bldP spid="40" grpId="0"/>
      <p:bldP spid="42" grpId="0"/>
      <p:bldP spid="44" grpId="0"/>
      <p:bldP spid="45" grpId="0" animBg="1"/>
      <p:bldP spid="49" grpId="0" animBg="1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6 and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870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298636"/>
            <a:ext cx="70076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coin has the greater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value?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1)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3)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4" y="1175912"/>
            <a:ext cx="1298677" cy="1144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1" y="4488260"/>
            <a:ext cx="1298677" cy="1285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76" y="919543"/>
            <a:ext cx="1457606" cy="165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70" y="2915050"/>
            <a:ext cx="1235105" cy="12305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25" y="2904558"/>
            <a:ext cx="1404709" cy="12515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4" y="4498407"/>
            <a:ext cx="1298677" cy="1298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298636"/>
            <a:ext cx="70076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coin has the greater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value?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1)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3)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4" y="1175912"/>
            <a:ext cx="1298677" cy="1144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1" y="4488260"/>
            <a:ext cx="1298677" cy="1285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76" y="919543"/>
            <a:ext cx="1457606" cy="165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70" y="2915050"/>
            <a:ext cx="1235105" cy="12305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25" y="2904558"/>
            <a:ext cx="1404709" cy="12515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4" y="4498407"/>
            <a:ext cx="1298677" cy="1298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6F4C585-F341-3042-B21B-C4972E060C9C}"/>
                  </a:ext>
                </a:extLst>
              </p:cNvPr>
              <p:cNvSpPr txBox="1"/>
              <p:nvPr/>
            </p:nvSpPr>
            <p:spPr>
              <a:xfrm>
                <a:off x="4148644" y="4826561"/>
                <a:ext cx="7611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44" y="4826561"/>
                <a:ext cx="76117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6F4C585-F341-3042-B21B-C4972E060C9C}"/>
                  </a:ext>
                </a:extLst>
              </p:cNvPr>
              <p:cNvSpPr txBox="1"/>
              <p:nvPr/>
            </p:nvSpPr>
            <p:spPr>
              <a:xfrm>
                <a:off x="4148644" y="3207166"/>
                <a:ext cx="7611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44" y="3207166"/>
                <a:ext cx="76117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D6F4C585-F341-3042-B21B-C4972E060C9C}"/>
                  </a:ext>
                </a:extLst>
              </p:cNvPr>
              <p:cNvSpPr txBox="1"/>
              <p:nvPr/>
            </p:nvSpPr>
            <p:spPr>
              <a:xfrm>
                <a:off x="4148644" y="1429736"/>
                <a:ext cx="7611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F4C585-F341-3042-B21B-C4972E060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44" y="1429736"/>
                <a:ext cx="761173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39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49831" y="1148059"/>
            <a:ext cx="4993924" cy="20934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6F4C585-F341-3042-B21B-C4972E060C9C}"/>
              </a:ext>
            </a:extLst>
          </p:cNvPr>
          <p:cNvSpPr txBox="1"/>
          <p:nvPr/>
        </p:nvSpPr>
        <p:spPr>
          <a:xfrm>
            <a:off x="262748" y="173381"/>
            <a:ext cx="78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Ron and Whitney are playing spot the difference.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944" y="4398128"/>
            <a:ext cx="735864" cy="7358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4893C8-53F4-BF4B-84A9-A69C1973BB04}"/>
              </a:ext>
            </a:extLst>
          </p:cNvPr>
          <p:cNvSpPr txBox="1"/>
          <p:nvPr/>
        </p:nvSpPr>
        <p:spPr>
          <a:xfrm>
            <a:off x="6558358" y="3567131"/>
            <a:ext cx="197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think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9" y="1545536"/>
            <a:ext cx="1375243" cy="169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05" y="1148059"/>
            <a:ext cx="1114464" cy="1110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79" y="2312080"/>
            <a:ext cx="992950" cy="874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79" y="2205626"/>
            <a:ext cx="992950" cy="982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06" y="1697539"/>
            <a:ext cx="1698612" cy="13919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6827" y="1853462"/>
            <a:ext cx="1596306" cy="133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88" y="1513130"/>
            <a:ext cx="1971503" cy="161553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571201" y="3393863"/>
            <a:ext cx="4993924" cy="209340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965" y="3758934"/>
            <a:ext cx="1275398" cy="17607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5" y="3393863"/>
            <a:ext cx="1114464" cy="11109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9" y="4557884"/>
            <a:ext cx="992950" cy="8749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49" y="4451430"/>
            <a:ext cx="992950" cy="9825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10" y="4280371"/>
            <a:ext cx="992950" cy="8749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58" y="3758934"/>
            <a:ext cx="1971503" cy="16155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74" y="4488345"/>
            <a:ext cx="1114464" cy="11109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8197" y="4099266"/>
            <a:ext cx="1596306" cy="13346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76" y="3943343"/>
            <a:ext cx="1698612" cy="1391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4" grpId="0"/>
      <p:bldP spid="24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65" y="1271401"/>
            <a:ext cx="1275398" cy="17607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870" y="2740043"/>
            <a:ext cx="1452115" cy="1695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3" y="1514565"/>
            <a:ext cx="992950" cy="8749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3" y="3130399"/>
            <a:ext cx="992950" cy="874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5" y="3006079"/>
            <a:ext cx="1123546" cy="11235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65" y="1390245"/>
            <a:ext cx="1123546" cy="11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4" y="3022902"/>
            <a:ext cx="1093922" cy="108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24" y="2998771"/>
            <a:ext cx="1150227" cy="1138162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4901798" y="3287327"/>
            <a:ext cx="364068" cy="1800026"/>
          </a:xfrm>
          <a:prstGeom prst="rightBrace">
            <a:avLst>
              <a:gd name="adj1" fmla="val 54783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6F4C585-F341-3042-B21B-C4972E060C9C}"/>
              </a:ext>
            </a:extLst>
          </p:cNvPr>
          <p:cNvSpPr txBox="1"/>
          <p:nvPr/>
        </p:nvSpPr>
        <p:spPr>
          <a:xfrm>
            <a:off x="4853332" y="4494933"/>
            <a:ext cx="76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75" y="4273186"/>
            <a:ext cx="649736" cy="64973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B4893C8-53F4-BF4B-84A9-A69C1973BB04}"/>
              </a:ext>
            </a:extLst>
          </p:cNvPr>
          <p:cNvSpPr txBox="1"/>
          <p:nvPr/>
        </p:nvSpPr>
        <p:spPr>
          <a:xfrm>
            <a:off x="5081864" y="4336444"/>
            <a:ext cx="25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65" y="1271401"/>
            <a:ext cx="1275398" cy="17607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870" y="2740043"/>
            <a:ext cx="1452115" cy="1695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3" y="1514565"/>
            <a:ext cx="992950" cy="8749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3" y="3130399"/>
            <a:ext cx="992950" cy="874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0" y="3010362"/>
            <a:ext cx="1093922" cy="108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90" y="2986231"/>
            <a:ext cx="1150227" cy="1138162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3543795" y="825534"/>
            <a:ext cx="364068" cy="1051486"/>
          </a:xfrm>
          <a:prstGeom prst="rightBrace">
            <a:avLst>
              <a:gd name="adj1" fmla="val 54783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6F4C585-F341-3042-B21B-C4972E060C9C}"/>
              </a:ext>
            </a:extLst>
          </p:cNvPr>
          <p:cNvSpPr txBox="1"/>
          <p:nvPr/>
        </p:nvSpPr>
        <p:spPr>
          <a:xfrm>
            <a:off x="3410435" y="522584"/>
            <a:ext cx="76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10p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41" y="1381805"/>
            <a:ext cx="1093922" cy="1089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21" y="1357674"/>
            <a:ext cx="1150227" cy="1138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61" y="1414777"/>
            <a:ext cx="1206337" cy="10748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F4C585-F341-3042-B21B-C4972E060C9C}"/>
              </a:ext>
            </a:extLst>
          </p:cNvPr>
          <p:cNvSpPr txBox="1"/>
          <p:nvPr/>
        </p:nvSpPr>
        <p:spPr>
          <a:xfrm>
            <a:off x="6370318" y="1696118"/>
            <a:ext cx="223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£1 and 17p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F4C585-F341-3042-B21B-C4972E060C9C}"/>
              </a:ext>
            </a:extLst>
          </p:cNvPr>
          <p:cNvSpPr txBox="1"/>
          <p:nvPr/>
        </p:nvSpPr>
        <p:spPr>
          <a:xfrm>
            <a:off x="6462624" y="3234571"/>
            <a:ext cx="196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£1 and 7p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66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" grpId="0" animBg="1"/>
      <p:bldP spid="40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</a:t>
            </a:r>
            <a:br>
              <a:rPr lang="en-GB" dirty="0"/>
            </a:br>
            <a:r>
              <a:rPr lang="en-GB" dirty="0"/>
              <a:t>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307658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7|5.3|0.8|0.7|5.5|3.1|2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|2|2.7|3.8|5.8|27.7|8.3|2.2|10|13.5|16.9|6.8|1.1|6.4|0.9|3.8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1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6.3|8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|1.5|1.4|7.2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1.6|1.2|2.5|7.6|4.3|7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4|2.2|16.4|0.9|1|0.9|6.3|8.8|4.6|5.9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9|1.3|1.1|11|3.6|2.7|10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|2.8|6.7|0.7|7.6|0.9|14.7|5|0.7|6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3|0.6|0.7|0.6|2|9.3|4|4.6|7.1|11.7|4.7|8.7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16129</TotalTime>
  <Words>694</Words>
  <Application>Microsoft Macintosh PowerPoint</Application>
  <PresentationFormat>On-screen Show (4:3)</PresentationFormat>
  <Paragraphs>133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Have a go at questions 2 and 3 on the worksheet</vt:lpstr>
      <vt:lpstr>PowerPoint Presentation</vt:lpstr>
      <vt:lpstr>Have a go at questions 4 and 5 on the worksheet</vt:lpstr>
      <vt:lpstr>PowerPoint Presentation</vt:lpstr>
      <vt:lpstr>Have a go at questions  6 and 7 on the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Jennifer Southern</cp:lastModifiedBy>
  <cp:revision>362</cp:revision>
  <dcterms:created xsi:type="dcterms:W3CDTF">2019-07-05T11:02:13Z</dcterms:created>
  <dcterms:modified xsi:type="dcterms:W3CDTF">2020-11-24T16:50:07Z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