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</p:sldMasterIdLst>
  <p:sldIdLst>
    <p:sldId id="406" r:id="rId9"/>
    <p:sldId id="407" r:id="rId10"/>
    <p:sldId id="405" r:id="rId11"/>
    <p:sldId id="408" r:id="rId12"/>
    <p:sldId id="419" r:id="rId13"/>
    <p:sldId id="426" r:id="rId14"/>
    <p:sldId id="420" r:id="rId15"/>
    <p:sldId id="305" r:id="rId16"/>
    <p:sldId id="319" r:id="rId17"/>
    <p:sldId id="320" r:id="rId18"/>
    <p:sldId id="321" r:id="rId19"/>
    <p:sldId id="421" r:id="rId20"/>
    <p:sldId id="409" r:id="rId21"/>
    <p:sldId id="410" r:id="rId22"/>
    <p:sldId id="413" r:id="rId23"/>
    <p:sldId id="414" r:id="rId24"/>
    <p:sldId id="415" r:id="rId25"/>
    <p:sldId id="307" r:id="rId26"/>
    <p:sldId id="416" r:id="rId27"/>
    <p:sldId id="300" r:id="rId28"/>
    <p:sldId id="306" r:id="rId29"/>
    <p:sldId id="304" r:id="rId30"/>
    <p:sldId id="301" r:id="rId31"/>
    <p:sldId id="308" r:id="rId32"/>
    <p:sldId id="309" r:id="rId33"/>
    <p:sldId id="310" r:id="rId34"/>
    <p:sldId id="417" r:id="rId35"/>
    <p:sldId id="418" r:id="rId36"/>
    <p:sldId id="411" r:id="rId37"/>
    <p:sldId id="422" r:id="rId38"/>
    <p:sldId id="424" r:id="rId39"/>
    <p:sldId id="4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7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7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63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23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09/11/2020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19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6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093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39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113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5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0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60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7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430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733" y="612775"/>
            <a:ext cx="165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0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9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969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5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60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30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12775"/>
            <a:ext cx="11535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0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19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597" y="1837268"/>
            <a:ext cx="10960100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1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398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9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5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3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7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9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5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4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CAF0-A648-4ACB-805C-6EFC4DD3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746090"/>
            <a:ext cx="10923638" cy="1683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800" dirty="0">
                <a:solidFill>
                  <a:schemeClr val="tx1"/>
                </a:solidFill>
              </a:rPr>
              <a:t>Friday 13th November 2020</a:t>
            </a:r>
          </a:p>
        </p:txBody>
      </p:sp>
      <p:pic>
        <p:nvPicPr>
          <p:cNvPr id="6" name="Graphic 5" descr="Calendar Week">
            <a:extLst>
              <a:ext uri="{FF2B5EF4-FFF2-40B4-BE49-F238E27FC236}">
                <a16:creationId xmlns:a16="http://schemas.microsoft.com/office/drawing/2014/main" id="{EBB19DA7-2F40-42A5-B832-75369158F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5B591-F5E2-4EF0-9400-95FE857E1921}"/>
              </a:ext>
            </a:extLst>
          </p:cNvPr>
          <p:cNvSpPr txBox="1"/>
          <p:nvPr/>
        </p:nvSpPr>
        <p:spPr>
          <a:xfrm>
            <a:off x="2279650" y="728664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  <a:t>Commas and Relative Clauses</a:t>
            </a:r>
          </a:p>
        </p:txBody>
      </p:sp>
      <p:grpSp>
        <p:nvGrpSpPr>
          <p:cNvPr id="29" name="Text box">
            <a:extLst>
              <a:ext uri="{FF2B5EF4-FFF2-40B4-BE49-F238E27FC236}">
                <a16:creationId xmlns:a16="http://schemas.microsoft.com/office/drawing/2014/main" id="{2E042F29-1F0C-47E6-8667-2184B5E047CD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744665"/>
            <a:ext cx="7632698" cy="871781"/>
            <a:chOff x="1663194" y="2624053"/>
            <a:chExt cx="7560783" cy="82964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52D6E5-82AE-4135-9C7C-FC6B0331C08A}"/>
                </a:ext>
              </a:extLst>
            </p:cNvPr>
            <p:cNvSpPr/>
            <p:nvPr/>
          </p:nvSpPr>
          <p:spPr>
            <a:xfrm flipH="1">
              <a:off x="1760680" y="2631986"/>
              <a:ext cx="7463297" cy="8096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9A514-7513-4F05-BB20-95CB9E8326EC}"/>
                </a:ext>
              </a:extLst>
            </p:cNvPr>
            <p:cNvSpPr/>
            <p:nvPr/>
          </p:nvSpPr>
          <p:spPr>
            <a:xfrm>
              <a:off x="1663194" y="2624053"/>
              <a:ext cx="55825" cy="829642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03F091ED-07AD-4971-A75E-D3FE14A13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61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I can't get rid of the words ‘that howl’ because then I'd be saying all dogs annoy me, not just the ones that howl, which isn't true. </a:t>
              </a:r>
            </a:p>
          </p:txBody>
        </p:sp>
      </p:grpSp>
      <p:grpSp>
        <p:nvGrpSpPr>
          <p:cNvPr id="28" name="Text box">
            <a:extLst>
              <a:ext uri="{FF2B5EF4-FFF2-40B4-BE49-F238E27FC236}">
                <a16:creationId xmlns:a16="http://schemas.microsoft.com/office/drawing/2014/main" id="{E3F1B7AB-170B-4A11-9668-8ED648D2D491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797403"/>
            <a:ext cx="7509808" cy="576000"/>
            <a:chOff x="1663194" y="2627740"/>
            <a:chExt cx="7439051" cy="5481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FAA76-397F-4300-B904-F7535CEDEF80}"/>
                </a:ext>
              </a:extLst>
            </p:cNvPr>
            <p:cNvSpPr/>
            <p:nvPr/>
          </p:nvSpPr>
          <p:spPr>
            <a:xfrm flipH="1">
              <a:off x="1760683" y="2631986"/>
              <a:ext cx="4995022" cy="5281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876317-762E-47AE-AD93-A98514C39153}"/>
                </a:ext>
              </a:extLst>
            </p:cNvPr>
            <p:cNvSpPr/>
            <p:nvPr/>
          </p:nvSpPr>
          <p:spPr>
            <a:xfrm>
              <a:off x="1663194" y="2627740"/>
              <a:ext cx="55825" cy="548159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AA3E4B22-0C55-4EE9-B1BD-9E8A431C4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35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The relative clause in this example is essential.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E59176-C2A5-4DFB-B3F1-B992F37A6DF4}"/>
              </a:ext>
            </a:extLst>
          </p:cNvPr>
          <p:cNvGrpSpPr/>
          <p:nvPr/>
        </p:nvGrpSpPr>
        <p:grpSpPr>
          <a:xfrm>
            <a:off x="2279650" y="1471225"/>
            <a:ext cx="7607300" cy="1080914"/>
            <a:chOff x="755650" y="2932019"/>
            <a:chExt cx="7607300" cy="10809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F50B88-7CBF-489A-900C-1AD756264310}"/>
                </a:ext>
              </a:extLst>
            </p:cNvPr>
            <p:cNvSpPr/>
            <p:nvPr/>
          </p:nvSpPr>
          <p:spPr>
            <a:xfrm>
              <a:off x="924824" y="2932019"/>
              <a:ext cx="2123176" cy="401731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DC4A53A-4C1B-4FA1-BE6F-633C5320D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650" y="2955076"/>
              <a:ext cx="7607300" cy="1057857"/>
              <a:chOff x="755917" y="4475019"/>
              <a:chExt cx="7606629" cy="105785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11D3CB-9CD4-4DA7-B95F-E6C855FEC8E0}"/>
                  </a:ext>
                </a:extLst>
              </p:cNvPr>
              <p:cNvSpPr/>
              <p:nvPr/>
            </p:nvSpPr>
            <p:spPr>
              <a:xfrm>
                <a:off x="787664" y="4874331"/>
                <a:ext cx="7574882" cy="658545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63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4" name="Rectangle 70">
                <a:extLst>
                  <a:ext uri="{FF2B5EF4-FFF2-40B4-BE49-F238E27FC236}">
                    <a16:creationId xmlns:a16="http://schemas.microsoft.com/office/drawing/2014/main" id="{7FB5AF02-C4D5-4DF4-8026-D82F9A73E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917" y="5012527"/>
                <a:ext cx="75450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winkl" pitchFamily="2" charset="0"/>
                  </a:rPr>
                  <a:t>Dogs </a:t>
                </a:r>
                <a:r>
                  <a:rPr kumimoji="0" lang="en-GB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winkl" pitchFamily="2" charset="0"/>
                  </a:rPr>
                  <a:t>that howl</a:t>
                </a:r>
                <a:r>
                  <a:rPr kumimoji="0" lang="en-GB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Twinkl" pitchFamily="2" charset="0"/>
                  </a:rPr>
                  <a:t> annoy me.</a:t>
                </a:r>
              </a:p>
            </p:txBody>
          </p:sp>
          <p:sp>
            <p:nvSpPr>
              <p:cNvPr id="37" name="Rectangle 70">
                <a:extLst>
                  <a:ext uri="{FF2B5EF4-FFF2-40B4-BE49-F238E27FC236}">
                    <a16:creationId xmlns:a16="http://schemas.microsoft.com/office/drawing/2014/main" id="{54E0327F-DD63-42D1-843C-81A9C25AA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088" y="4475019"/>
                <a:ext cx="231082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winkl" pitchFamily="2" charset="0"/>
                  </a:rPr>
                  <a:t>Another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 pitchFamily="2" charset="0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66948-85EB-4000-91F2-DF8DB875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7" y="4477841"/>
            <a:ext cx="3173506" cy="161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9A1DBE-1006-4ED8-97E1-7F65FFD90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85" y="3917606"/>
            <a:ext cx="2734234" cy="2299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29A953-3772-4C56-BD05-1FE26A380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4" y="4802849"/>
            <a:ext cx="2178424" cy="1505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DBFB9A-6AF0-407E-8933-A168CA03C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92" y="5453537"/>
            <a:ext cx="1996888" cy="8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5B591-F5E2-4EF0-9400-95FE857E1921}"/>
              </a:ext>
            </a:extLst>
          </p:cNvPr>
          <p:cNvSpPr txBox="1"/>
          <p:nvPr/>
        </p:nvSpPr>
        <p:spPr>
          <a:xfrm>
            <a:off x="2279650" y="728664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  <a:t>Commas and Relative Clauses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FCF6DB-77D9-492E-A164-8A21A5AEAE97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1448698"/>
            <a:ext cx="7623175" cy="432000"/>
            <a:chOff x="755650" y="1843563"/>
            <a:chExt cx="7623175" cy="431718"/>
          </a:xfrm>
        </p:grpSpPr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AC3DEACC-872C-4D07-B6AB-EC2A59053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667" y="1848160"/>
              <a:ext cx="7477158" cy="42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Which of these sentences need commas adding in?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7A2735-7670-4B15-9384-920EFAB6EC44}"/>
                </a:ext>
              </a:extLst>
            </p:cNvPr>
            <p:cNvSpPr/>
            <p:nvPr/>
          </p:nvSpPr>
          <p:spPr>
            <a:xfrm>
              <a:off x="755650" y="1843563"/>
              <a:ext cx="57150" cy="431718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3EB2DB2-70CB-4941-9653-DD5F7A9E1AA6}"/>
              </a:ext>
            </a:extLst>
          </p:cNvPr>
          <p:cNvSpPr/>
          <p:nvPr/>
        </p:nvSpPr>
        <p:spPr>
          <a:xfrm>
            <a:off x="2365760" y="5134403"/>
            <a:ext cx="7546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crown, which had been recently cleaned, was placed on the head of the new king.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A157CA-7362-4FCE-9EA4-BD86220A05DA}"/>
              </a:ext>
            </a:extLst>
          </p:cNvPr>
          <p:cNvGrpSpPr>
            <a:grpSpLocks/>
          </p:cNvGrpSpPr>
          <p:nvPr/>
        </p:nvGrpSpPr>
        <p:grpSpPr bwMode="auto">
          <a:xfrm>
            <a:off x="1445624" y="5954282"/>
            <a:ext cx="9326879" cy="577852"/>
            <a:chOff x="2055966" y="4934664"/>
            <a:chExt cx="5043043" cy="543733"/>
          </a:xfrm>
          <a:solidFill>
            <a:srgbClr val="BCBCE9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B09FF1-A05B-4133-ADC4-ED14672A7A60}"/>
                </a:ext>
              </a:extLst>
            </p:cNvPr>
            <p:cNvSpPr/>
            <p:nvPr/>
          </p:nvSpPr>
          <p:spPr>
            <a:xfrm>
              <a:off x="2055966" y="4934664"/>
              <a:ext cx="5043043" cy="543733"/>
            </a:xfrm>
            <a:prstGeom prst="rect">
              <a:avLst/>
            </a:prstGeom>
            <a:solidFill>
              <a:srgbClr val="90C7E5"/>
            </a:solidFill>
            <a:ln w="57150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40" name="Rectangle 70">
              <a:extLst>
                <a:ext uri="{FF2B5EF4-FFF2-40B4-BE49-F238E27FC236}">
                  <a16:creationId xmlns:a16="http://schemas.microsoft.com/office/drawing/2014/main" id="{3886A43E-4F2E-47E1-9C46-CE2DB41EF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345" y="5004654"/>
              <a:ext cx="4944159" cy="34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Remember – if you are adding in non-essential, additional information, add commas.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FFAD801-1F74-4F7A-8F09-ED82E0EEB396}"/>
              </a:ext>
            </a:extLst>
          </p:cNvPr>
          <p:cNvSpPr/>
          <p:nvPr/>
        </p:nvSpPr>
        <p:spPr>
          <a:xfrm>
            <a:off x="2357215" y="2105974"/>
            <a:ext cx="755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meerkat who bit the zookeeper had to be calmed down.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1ADD6-4A07-4750-8420-C12BCB6A6FB3}"/>
              </a:ext>
            </a:extLst>
          </p:cNvPr>
          <p:cNvSpPr/>
          <p:nvPr/>
        </p:nvSpPr>
        <p:spPr>
          <a:xfrm>
            <a:off x="2365761" y="2610177"/>
            <a:ext cx="7951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3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baby giraffe, who had a delicate soft nose, ambled towards her mother.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90767-E2C7-41A5-8EBE-C276BB51B595}"/>
              </a:ext>
            </a:extLst>
          </p:cNvPr>
          <p:cNvSpPr/>
          <p:nvPr/>
        </p:nvSpPr>
        <p:spPr>
          <a:xfrm>
            <a:off x="2365760" y="3122926"/>
            <a:ext cx="7546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hotel where my parents got married was on television last night.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882BB-FDE6-4700-BFB3-B0E35059C43E}"/>
              </a:ext>
            </a:extLst>
          </p:cNvPr>
          <p:cNvSpPr/>
          <p:nvPr/>
        </p:nvSpPr>
        <p:spPr>
          <a:xfrm>
            <a:off x="2374306" y="3601493"/>
            <a:ext cx="7538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My school, which recently won a sports award, was holding a Christmas fair.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CB1E2-9C60-40D1-95B7-2139432F5E97}"/>
              </a:ext>
            </a:extLst>
          </p:cNvPr>
          <p:cNvSpPr/>
          <p:nvPr/>
        </p:nvSpPr>
        <p:spPr>
          <a:xfrm>
            <a:off x="2382852" y="4366698"/>
            <a:ext cx="723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 crown that was worn by a famous ancient king came to the town museum.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B814E5A9-1F26-4D03-BA59-AA740CE49008}"/>
              </a:ext>
            </a:extLst>
          </p:cNvPr>
          <p:cNvSpPr/>
          <p:nvPr/>
        </p:nvSpPr>
        <p:spPr>
          <a:xfrm rot="16200000" flipH="1">
            <a:off x="2138570" y="2651041"/>
            <a:ext cx="229581" cy="279489"/>
          </a:xfrm>
          <a:prstGeom prst="downArrow">
            <a:avLst/>
          </a:prstGeom>
          <a:solidFill>
            <a:srgbClr val="0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291E93-EBED-42FE-B4A0-F99397BC553F}"/>
              </a:ext>
            </a:extLst>
          </p:cNvPr>
          <p:cNvSpPr/>
          <p:nvPr/>
        </p:nvSpPr>
        <p:spPr>
          <a:xfrm>
            <a:off x="4051300" y="2832100"/>
            <a:ext cx="698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E915A-81C6-4CBA-B2A4-EA517A1907F8}"/>
              </a:ext>
            </a:extLst>
          </p:cNvPr>
          <p:cNvSpPr/>
          <p:nvPr/>
        </p:nvSpPr>
        <p:spPr>
          <a:xfrm>
            <a:off x="6965950" y="2832100"/>
            <a:ext cx="698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D3394C-6A1E-431D-ADCB-408F1A863B05}"/>
              </a:ext>
            </a:extLst>
          </p:cNvPr>
          <p:cNvSpPr/>
          <p:nvPr/>
        </p:nvSpPr>
        <p:spPr>
          <a:xfrm>
            <a:off x="3486150" y="3825240"/>
            <a:ext cx="698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933F9D-563D-416F-A2E6-2F63484E4BA7}"/>
              </a:ext>
            </a:extLst>
          </p:cNvPr>
          <p:cNvSpPr/>
          <p:nvPr/>
        </p:nvSpPr>
        <p:spPr>
          <a:xfrm>
            <a:off x="7200900" y="3825240"/>
            <a:ext cx="698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7DD2D6-8F42-4F2A-8AE0-272527A0FE2B}"/>
              </a:ext>
            </a:extLst>
          </p:cNvPr>
          <p:cNvSpPr/>
          <p:nvPr/>
        </p:nvSpPr>
        <p:spPr>
          <a:xfrm>
            <a:off x="3505200" y="5355590"/>
            <a:ext cx="698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FC3E834-1220-4E3D-9476-D9C004FFDB86}"/>
              </a:ext>
            </a:extLst>
          </p:cNvPr>
          <p:cNvSpPr/>
          <p:nvPr/>
        </p:nvSpPr>
        <p:spPr>
          <a:xfrm>
            <a:off x="6965950" y="5355590"/>
            <a:ext cx="69850" cy="8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0.148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4862 L 2.77778E-7 0.368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9" grpId="0" animBg="1"/>
      <p:bldP spid="42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76F2-61DC-4D6C-8C73-71FB63B7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56EE7-3899-4B33-AF4A-D5C9DA849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61BF5-2E46-4B38-A19F-F76A5F9DB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40" y="146304"/>
            <a:ext cx="9623239" cy="6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F837-1E0D-402A-9B4F-B8EA01E5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80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0A8A-3816-4114-BC42-A34C7E8D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Coffee">
            <a:extLst>
              <a:ext uri="{FF2B5EF4-FFF2-40B4-BE49-F238E27FC236}">
                <a16:creationId xmlns:a16="http://schemas.microsoft.com/office/drawing/2014/main" id="{3330AC6E-480A-43EB-AFAF-762FC331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65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9252-B7B4-4A26-ACAD-ECBA97A5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73" y="1357131"/>
            <a:ext cx="6608963" cy="41232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800" dirty="0" err="1">
                <a:solidFill>
                  <a:schemeClr val="tx1"/>
                </a:solidFill>
              </a:rPr>
              <a:t>Maths</a:t>
            </a:r>
            <a:br>
              <a:rPr lang="en-US" sz="8800" dirty="0">
                <a:solidFill>
                  <a:schemeClr val="tx1"/>
                </a:solidFill>
              </a:rPr>
            </a:br>
            <a:r>
              <a:rPr lang="en-US" sz="8800" dirty="0">
                <a:solidFill>
                  <a:schemeClr val="tx1"/>
                </a:solidFill>
              </a:rPr>
              <a:t>I can solve problems using line graphs.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0A8A-3816-4114-BC42-A34C7E8D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Calculator">
            <a:extLst>
              <a:ext uri="{FF2B5EF4-FFF2-40B4-BE49-F238E27FC236}">
                <a16:creationId xmlns:a16="http://schemas.microsoft.com/office/drawing/2014/main" id="{9E2250BA-FFE1-4858-88B0-6A7BB15F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8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7" y="2437554"/>
            <a:ext cx="6608637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562573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drives 78 km.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 Dan drives 109 km.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 How much further does Dan drive?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	What is the product of 6 and 7?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	____ mm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cm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4)	11 km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______ m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562573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drives 78 km.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 Dan drives 109 km.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 How much further does Dan drive?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	What is the product of 6 and 7?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	____ mm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cm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4)	11 km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______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35359" y="1964244"/>
            <a:ext cx="310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 km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565284" y="2670841"/>
            <a:ext cx="310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797340" y="3927370"/>
            <a:ext cx="1019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027513" y="5220210"/>
            <a:ext cx="198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3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CAF0-A648-4ACB-805C-6EFC4DD3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746090"/>
            <a:ext cx="10923638" cy="1683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800" dirty="0">
                <a:solidFill>
                  <a:schemeClr val="tx1"/>
                </a:solidFill>
              </a:rPr>
              <a:t>Friday 13th November 2020</a:t>
            </a:r>
          </a:p>
        </p:txBody>
      </p:sp>
      <p:pic>
        <p:nvPicPr>
          <p:cNvPr id="6" name="Graphic 5" descr="Calendar Week">
            <a:extLst>
              <a:ext uri="{FF2B5EF4-FFF2-40B4-BE49-F238E27FC236}">
                <a16:creationId xmlns:a16="http://schemas.microsoft.com/office/drawing/2014/main" id="{EBB19DA7-2F40-42A5-B832-75369158F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2688929" y="251703"/>
          <a:ext cx="5368426" cy="5255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67897011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951059273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3639693537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2702730494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1529099267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292666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665198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7072171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5812023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793841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645154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259617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61687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07952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9869" y="5088436"/>
            <a:ext cx="364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7773" y="4726426"/>
            <a:ext cx="618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41205" y="2475947"/>
            <a:ext cx="3668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left to cycle (km)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4300" y="5400881"/>
            <a:ext cx="7994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2065" y="4374439"/>
            <a:ext cx="631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6031" y="4018964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2723" y="3653004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2723" y="3304353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6418" y="2931569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6418" y="2558785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9230" y="1827409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286" y="2223825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044" y="1492898"/>
            <a:ext cx="6923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4496" y="1151774"/>
            <a:ext cx="7058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4497" y="770326"/>
            <a:ext cx="689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99" y="400065"/>
            <a:ext cx="7695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</a:p>
        </p:txBody>
      </p:sp>
      <p:sp>
        <p:nvSpPr>
          <p:cNvPr id="50" name="Multiply 49"/>
          <p:cNvSpPr/>
          <p:nvPr/>
        </p:nvSpPr>
        <p:spPr>
          <a:xfrm>
            <a:off x="2845546" y="551402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2885210" y="592325"/>
            <a:ext cx="431456" cy="499978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1744910" y="2326041"/>
            <a:ext cx="468840" cy="941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86331" y="5755009"/>
            <a:ext cx="31643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Cycling time (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25483" y="5400202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44533" y="540196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33255" y="540501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42325" y="539420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055037" y="540196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457312" y="540196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64565" y="5407522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13592" y="5415773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59440" y="5395127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63670" y="5401445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74427" y="5401445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p:sp>
        <p:nvSpPr>
          <p:cNvPr id="95" name="Multiply 94"/>
          <p:cNvSpPr/>
          <p:nvPr/>
        </p:nvSpPr>
        <p:spPr>
          <a:xfrm>
            <a:off x="7182259" y="5239136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Multiply 95"/>
          <p:cNvSpPr/>
          <p:nvPr/>
        </p:nvSpPr>
        <p:spPr>
          <a:xfrm>
            <a:off x="3249783" y="100885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Multiply 96"/>
          <p:cNvSpPr/>
          <p:nvPr/>
        </p:nvSpPr>
        <p:spPr>
          <a:xfrm>
            <a:off x="3659818" y="163707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Multiply 97"/>
          <p:cNvSpPr/>
          <p:nvPr/>
        </p:nvSpPr>
        <p:spPr>
          <a:xfrm>
            <a:off x="4059816" y="219763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Multiply 98"/>
          <p:cNvSpPr/>
          <p:nvPr/>
        </p:nvSpPr>
        <p:spPr>
          <a:xfrm>
            <a:off x="4467590" y="2558786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Multiply 99"/>
          <p:cNvSpPr/>
          <p:nvPr/>
        </p:nvSpPr>
        <p:spPr>
          <a:xfrm>
            <a:off x="4873446" y="283958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Multiply 100"/>
          <p:cNvSpPr/>
          <p:nvPr/>
        </p:nvSpPr>
        <p:spPr>
          <a:xfrm>
            <a:off x="5281374" y="3120392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Multiply 101"/>
          <p:cNvSpPr/>
          <p:nvPr/>
        </p:nvSpPr>
        <p:spPr>
          <a:xfrm>
            <a:off x="5684504" y="3404206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Multiply 102"/>
          <p:cNvSpPr/>
          <p:nvPr/>
        </p:nvSpPr>
        <p:spPr>
          <a:xfrm>
            <a:off x="6088687" y="3883835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Multiply 103"/>
          <p:cNvSpPr/>
          <p:nvPr/>
        </p:nvSpPr>
        <p:spPr>
          <a:xfrm>
            <a:off x="6493775" y="4357882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Multiply 104"/>
          <p:cNvSpPr/>
          <p:nvPr/>
        </p:nvSpPr>
        <p:spPr>
          <a:xfrm>
            <a:off x="6906065" y="4741330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287263" y="1050215"/>
            <a:ext cx="447619" cy="682277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700382" y="1701280"/>
            <a:ext cx="429656" cy="575753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092271" y="2250305"/>
            <a:ext cx="449959" cy="399632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506526" y="2611320"/>
            <a:ext cx="432913" cy="309180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898813" y="2883044"/>
            <a:ext cx="432913" cy="309180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321787" y="3167877"/>
            <a:ext cx="429958" cy="325874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24433" y="3454825"/>
            <a:ext cx="437511" cy="539647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121128" y="3927012"/>
            <a:ext cx="437511" cy="539647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519171" y="4411308"/>
            <a:ext cx="459992" cy="418726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939473" y="4784750"/>
            <a:ext cx="308389" cy="521431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463237" y="97594"/>
            <a:ext cx="2774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65 km bike ride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945814" y="614257"/>
            <a:ext cx="38355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How far does the cyclist cycle in the first 15 minutes?</a:t>
            </a:r>
          </a:p>
        </p:txBody>
      </p:sp>
      <p:cxnSp>
        <p:nvCxnSpPr>
          <p:cNvPr id="141" name="Straight Connector 140"/>
          <p:cNvCxnSpPr/>
          <p:nvPr/>
        </p:nvCxnSpPr>
        <p:spPr>
          <a:xfrm flipH="1" flipV="1">
            <a:off x="4117354" y="2326042"/>
            <a:ext cx="14974" cy="2980139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890797" y="2257740"/>
            <a:ext cx="1199991" cy="1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082130" y="1389985"/>
            <a:ext cx="114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 km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527817" y="1756612"/>
            <a:ext cx="270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–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832117" y="1760324"/>
            <a:ext cx="114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057355" y="1389985"/>
            <a:ext cx="114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km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910498" y="2166285"/>
            <a:ext cx="38958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How long does it take the cyclist to cycle the last 10 km?</a:t>
            </a:r>
          </a:p>
        </p:txBody>
      </p:sp>
      <p:cxnSp>
        <p:nvCxnSpPr>
          <p:cNvPr id="152" name="Straight Connector 151"/>
          <p:cNvCxnSpPr/>
          <p:nvPr/>
        </p:nvCxnSpPr>
        <p:spPr>
          <a:xfrm>
            <a:off x="2897846" y="4597690"/>
            <a:ext cx="3807754" cy="0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23" y="707321"/>
            <a:ext cx="747045" cy="747045"/>
          </a:xfrm>
          <a:prstGeom prst="rect">
            <a:avLst/>
          </a:prstGeom>
          <a:noFill/>
        </p:spPr>
      </p:pic>
      <p:sp>
        <p:nvSpPr>
          <p:cNvPr id="154" name="TextBox 153"/>
          <p:cNvSpPr txBox="1"/>
          <p:nvPr/>
        </p:nvSpPr>
        <p:spPr>
          <a:xfrm>
            <a:off x="3970278" y="1354702"/>
            <a:ext cx="172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57" name="Straight Connector 156"/>
          <p:cNvCxnSpPr/>
          <p:nvPr/>
        </p:nvCxnSpPr>
        <p:spPr>
          <a:xfrm>
            <a:off x="6731455" y="4597690"/>
            <a:ext cx="0" cy="708490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296294" y="3365753"/>
            <a:ext cx="261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km remaining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 mins</a:t>
            </a:r>
          </a:p>
        </p:txBody>
      </p:sp>
      <p:sp>
        <p:nvSpPr>
          <p:cNvPr id="162" name="Oval 161"/>
          <p:cNvSpPr/>
          <p:nvPr/>
        </p:nvSpPr>
        <p:spPr>
          <a:xfrm>
            <a:off x="7084472" y="5114487"/>
            <a:ext cx="326779" cy="358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296295" y="4180476"/>
            <a:ext cx="290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53 mins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296295" y="4629558"/>
            <a:ext cx="270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–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47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581931" y="4622044"/>
            <a:ext cx="114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334199" y="2957821"/>
            <a:ext cx="255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minutes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24424" y="1008858"/>
            <a:ext cx="552126" cy="34578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40" grpId="0" animBg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1" grpId="0" animBg="1"/>
      <p:bldP spid="154" grpId="0"/>
      <p:bldP spid="161" grpId="0"/>
      <p:bldP spid="162" grpId="0" animBg="1"/>
      <p:bldP spid="163" grpId="0"/>
      <p:bldP spid="165" grpId="0"/>
      <p:bldP spid="166" grpId="0"/>
      <p:bldP spid="167" grpId="0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2688929" y="251703"/>
          <a:ext cx="5368426" cy="5255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255223196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467129569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67897011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951059273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3639693537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2702730494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1529099267"/>
                    </a:ext>
                  </a:extLst>
                </a:gridCol>
                <a:gridCol w="405580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292666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665198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7072171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5812023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793841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645154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259617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61687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353519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07952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9864" y="5088436"/>
            <a:ext cx="364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7768" y="4726426"/>
            <a:ext cx="618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4300" y="5400881"/>
            <a:ext cx="7994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2060" y="4374439"/>
            <a:ext cx="631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6026" y="4018964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2718" y="3653004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2718" y="3304353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6413" y="2931569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6413" y="2558785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9225" y="1827409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281" y="2223825"/>
            <a:ext cx="556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8039" y="1492898"/>
            <a:ext cx="6923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4491" y="1151774"/>
            <a:ext cx="7058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4492" y="770326"/>
            <a:ext cx="6899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94" y="400065"/>
            <a:ext cx="7695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</a:p>
        </p:txBody>
      </p:sp>
      <p:sp>
        <p:nvSpPr>
          <p:cNvPr id="50" name="Multiply 49"/>
          <p:cNvSpPr/>
          <p:nvPr/>
        </p:nvSpPr>
        <p:spPr>
          <a:xfrm>
            <a:off x="2845546" y="551402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2885210" y="592325"/>
            <a:ext cx="431456" cy="499978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86331" y="5755009"/>
            <a:ext cx="31643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Cycling time (</a:t>
            </a: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25483" y="5400202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44533" y="540196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33255" y="540501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42325" y="539420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055037" y="540196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457312" y="5401968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64565" y="5407522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13592" y="5415773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59440" y="5395127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63670" y="5401445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74427" y="5401445"/>
            <a:ext cx="568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</a:p>
        </p:txBody>
      </p:sp>
      <p:sp>
        <p:nvSpPr>
          <p:cNvPr id="95" name="Multiply 94"/>
          <p:cNvSpPr/>
          <p:nvPr/>
        </p:nvSpPr>
        <p:spPr>
          <a:xfrm>
            <a:off x="7182259" y="5239136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Multiply 95"/>
          <p:cNvSpPr/>
          <p:nvPr/>
        </p:nvSpPr>
        <p:spPr>
          <a:xfrm>
            <a:off x="3249783" y="100885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Multiply 96"/>
          <p:cNvSpPr/>
          <p:nvPr/>
        </p:nvSpPr>
        <p:spPr>
          <a:xfrm>
            <a:off x="3659818" y="163707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Multiply 97"/>
          <p:cNvSpPr/>
          <p:nvPr/>
        </p:nvSpPr>
        <p:spPr>
          <a:xfrm>
            <a:off x="4059816" y="219763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Multiply 98"/>
          <p:cNvSpPr/>
          <p:nvPr/>
        </p:nvSpPr>
        <p:spPr>
          <a:xfrm>
            <a:off x="4467590" y="2558786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Multiply 99"/>
          <p:cNvSpPr/>
          <p:nvPr/>
        </p:nvSpPr>
        <p:spPr>
          <a:xfrm>
            <a:off x="4873446" y="2839589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Multiply 100"/>
          <p:cNvSpPr/>
          <p:nvPr/>
        </p:nvSpPr>
        <p:spPr>
          <a:xfrm>
            <a:off x="5281374" y="3120392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Multiply 101"/>
          <p:cNvSpPr/>
          <p:nvPr/>
        </p:nvSpPr>
        <p:spPr>
          <a:xfrm>
            <a:off x="5684504" y="3404206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Multiply 102"/>
          <p:cNvSpPr/>
          <p:nvPr/>
        </p:nvSpPr>
        <p:spPr>
          <a:xfrm>
            <a:off x="6088687" y="3883835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Multiply 103"/>
          <p:cNvSpPr/>
          <p:nvPr/>
        </p:nvSpPr>
        <p:spPr>
          <a:xfrm>
            <a:off x="6493775" y="4357882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Multiply 104"/>
          <p:cNvSpPr/>
          <p:nvPr/>
        </p:nvSpPr>
        <p:spPr>
          <a:xfrm>
            <a:off x="6906065" y="4741330"/>
            <a:ext cx="99839" cy="128403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287263" y="1050215"/>
            <a:ext cx="447619" cy="682277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700382" y="1701280"/>
            <a:ext cx="429656" cy="575753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092271" y="2250305"/>
            <a:ext cx="449959" cy="399632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506526" y="2611320"/>
            <a:ext cx="432913" cy="309180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898813" y="2883044"/>
            <a:ext cx="432913" cy="309180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321787" y="3167877"/>
            <a:ext cx="429958" cy="325874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24433" y="3454825"/>
            <a:ext cx="437511" cy="539647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121128" y="3927012"/>
            <a:ext cx="437511" cy="539647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6519171" y="4411308"/>
            <a:ext cx="459992" cy="418726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939473" y="4784750"/>
            <a:ext cx="308389" cy="521431"/>
          </a:xfrm>
          <a:prstGeom prst="line">
            <a:avLst/>
          </a:prstGeom>
          <a:ln w="2857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463237" y="97594"/>
            <a:ext cx="2774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65 km bike ride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433075" y="1314561"/>
            <a:ext cx="33275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Estimate the distance cycled after 22 minutes.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389820" y="2164558"/>
            <a:ext cx="270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–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36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725834" y="2168712"/>
            <a:ext cx="114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km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 flipH="1">
            <a:off x="6433074" y="2637269"/>
            <a:ext cx="33275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After 40 minutes, how many more kilometres are there to cycle? </a:t>
            </a:r>
          </a:p>
        </p:txBody>
      </p:sp>
      <p:cxnSp>
        <p:nvCxnSpPr>
          <p:cNvPr id="152" name="Straight Connector 151"/>
          <p:cNvCxnSpPr/>
          <p:nvPr/>
        </p:nvCxnSpPr>
        <p:spPr>
          <a:xfrm>
            <a:off x="2895464" y="2722119"/>
            <a:ext cx="1760242" cy="0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933" y="414414"/>
            <a:ext cx="747045" cy="74704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7311315" y="54777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57" name="Straight Connector 156"/>
          <p:cNvCxnSpPr/>
          <p:nvPr/>
        </p:nvCxnSpPr>
        <p:spPr>
          <a:xfrm>
            <a:off x="4663826" y="2714474"/>
            <a:ext cx="0" cy="2588862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885211" y="3948035"/>
            <a:ext cx="3221737" cy="0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43963" y="3952902"/>
            <a:ext cx="824" cy="1365692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741648" y="3813848"/>
            <a:ext cx="114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797F34-DCC4-4C5A-8155-7E90B6A94C87}"/>
              </a:ext>
            </a:extLst>
          </p:cNvPr>
          <p:cNvSpPr txBox="1"/>
          <p:nvPr/>
        </p:nvSpPr>
        <p:spPr>
          <a:xfrm rot="16200000">
            <a:off x="141205" y="2475947"/>
            <a:ext cx="3668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left to cycle (km)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6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05436" y="193703"/>
          <a:ext cx="5404533" cy="3728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2070863780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342327560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97222294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147973692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748766358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2102387825"/>
                    </a:ext>
                  </a:extLst>
                </a:gridCol>
                <a:gridCol w="248923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9602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52461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52461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52461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52461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52461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52461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185159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7989" y="3475681"/>
            <a:ext cx="36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9516" y="2949084"/>
            <a:ext cx="3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7658" y="2422485"/>
            <a:ext cx="34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0222" y="1895886"/>
            <a:ext cx="32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69456" y="1119196"/>
            <a:ext cx="471504" cy="1601377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6091" y="4163370"/>
            <a:ext cx="469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 of the month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67427" y="2256488"/>
            <a:ext cx="374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Sunshine (hours)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5445" y="1369287"/>
            <a:ext cx="4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2874" y="316089"/>
            <a:ext cx="88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5" name="Plus 14"/>
          <p:cNvSpPr/>
          <p:nvPr/>
        </p:nvSpPr>
        <p:spPr>
          <a:xfrm>
            <a:off x="3690629" y="2621174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6379" y="842688"/>
            <a:ext cx="83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6090" y="79139"/>
            <a:ext cx="46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sunshine in August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5890" y="383425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25472" y="1140623"/>
            <a:ext cx="543656" cy="303815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us 26"/>
          <p:cNvSpPr/>
          <p:nvPr/>
        </p:nvSpPr>
        <p:spPr>
          <a:xfrm>
            <a:off x="4157410" y="1061346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4640467" y="1322735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29" name="Plus 28"/>
          <p:cNvSpPr/>
          <p:nvPr/>
        </p:nvSpPr>
        <p:spPr>
          <a:xfrm>
            <a:off x="5124466" y="3558577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5585927" y="1977287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31" name="Plus 30"/>
          <p:cNvSpPr/>
          <p:nvPr/>
        </p:nvSpPr>
        <p:spPr>
          <a:xfrm>
            <a:off x="6074717" y="2613959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7001902" y="1534446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34" name="Plus 33"/>
          <p:cNvSpPr/>
          <p:nvPr/>
        </p:nvSpPr>
        <p:spPr>
          <a:xfrm>
            <a:off x="6531010" y="1690735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7470863" y="2926625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7958227" y="2293010"/>
            <a:ext cx="183445" cy="183445"/>
          </a:xfrm>
          <a:prstGeom prst="mathPlus">
            <a:avLst/>
          </a:prstGeom>
          <a:solidFill>
            <a:srgbClr val="ED7D3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26494" y="383425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07098" y="3840828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6470" y="3834221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22688" y="3840828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27427" y="3840828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83720" y="3840828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72831" y="3840828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45141" y="3840828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47962" y="3840828"/>
            <a:ext cx="56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4741854" y="1401289"/>
            <a:ext cx="471215" cy="2275998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/>
        </p:nvCxnSpPr>
        <p:spPr>
          <a:xfrm flipH="1">
            <a:off x="5216572" y="2069009"/>
            <a:ext cx="455070" cy="1608279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694197" y="2090258"/>
            <a:ext cx="473592" cy="630314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159816" y="1747758"/>
            <a:ext cx="471215" cy="997464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588044" y="1626167"/>
            <a:ext cx="483580" cy="175066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102413" y="1629001"/>
            <a:ext cx="455070" cy="1397349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560795" y="2406472"/>
            <a:ext cx="468779" cy="628201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939" y="663209"/>
            <a:ext cx="747045" cy="74704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8129854" y="13767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93922" y="4711385"/>
            <a:ext cx="8974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	Which two days had an equal amount of sunshine?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721447" y="5511735"/>
            <a:ext cx="8974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	Which day do you think had the most cloud?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198050" y="5106107"/>
            <a:ext cx="1958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6</a:t>
            </a:r>
            <a:r>
              <a:rPr kumimoji="0" lang="en-GB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691822" y="5702350"/>
            <a:ext cx="868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8" name="Oval 107"/>
          <p:cNvSpPr/>
          <p:nvPr/>
        </p:nvSpPr>
        <p:spPr>
          <a:xfrm>
            <a:off x="3636139" y="2533616"/>
            <a:ext cx="326779" cy="358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996426" y="2518099"/>
            <a:ext cx="326779" cy="358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3866767" y="2707542"/>
            <a:ext cx="2224090" cy="7446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148964" y="3959224"/>
            <a:ext cx="356288" cy="40912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72678" y="207765"/>
          <a:ext cx="4680054" cy="3696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659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2070863780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3342327560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397222294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3147973692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748766358"/>
                    </a:ext>
                  </a:extLst>
                </a:gridCol>
                <a:gridCol w="407507">
                  <a:extLst>
                    <a:ext uri="{9D8B030D-6E8A-4147-A177-3AD203B41FA5}">
                      <a16:colId xmlns:a16="http://schemas.microsoft.com/office/drawing/2014/main" val="2102387825"/>
                    </a:ext>
                  </a:extLst>
                </a:gridCol>
                <a:gridCol w="214047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208278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5295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526254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526254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526254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526254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526254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39" marR="9143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526254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78629" marR="78629" marT="39316" marB="3931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185737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marL="78629" marR="78629" marT="39316" marB="393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78629" marR="78629" marT="39316" marB="39316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85232" y="3454935"/>
            <a:ext cx="36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1354" y="2934136"/>
            <a:ext cx="3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3199" y="2413339"/>
            <a:ext cx="34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5763" y="1892542"/>
            <a:ext cx="32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3334" y="4217874"/>
            <a:ext cx="469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70971" y="2137183"/>
            <a:ext cx="374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5997" y="1371745"/>
            <a:ext cx="4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2129" y="330151"/>
            <a:ext cx="88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4810" y="850948"/>
            <a:ext cx="83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036" y="0"/>
            <a:ext cx="46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 to litre conversion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7715" y="3867736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52669" y="3867736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57623" y="387430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2577" y="3867700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67531" y="387430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72485" y="387430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77439" y="387430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2393" y="387430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87350" y="3874307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55447" y="3874307"/>
            <a:ext cx="56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 flipH="1">
            <a:off x="3358746" y="759001"/>
            <a:ext cx="4100690" cy="2935342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2454213" y="4743968"/>
            <a:ext cx="7741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	Tom has 4.5 litres of juice.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Sam has 7 pints of juice.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Who has more juice?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2761" y="3880865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3361475" y="1664719"/>
            <a:ext cx="2844432" cy="0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V="1">
            <a:off x="6205907" y="1656921"/>
            <a:ext cx="0" cy="2037423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574342" y="5160918"/>
            <a:ext cx="228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4 litres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6292793" y="5583869"/>
            <a:ext cx="228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6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77" grpId="0"/>
      <p:bldP spid="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67889" y="207764"/>
          <a:ext cx="5404533" cy="425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63543965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510437854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1887824791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706256931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810998029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2070863780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342327560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97222294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3147973692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748766358"/>
                    </a:ext>
                  </a:extLst>
                </a:gridCol>
                <a:gridCol w="473905">
                  <a:extLst>
                    <a:ext uri="{9D8B030D-6E8A-4147-A177-3AD203B41FA5}">
                      <a16:colId xmlns:a16="http://schemas.microsoft.com/office/drawing/2014/main" val="2102387825"/>
                    </a:ext>
                  </a:extLst>
                </a:gridCol>
                <a:gridCol w="248923">
                  <a:extLst>
                    <a:ext uri="{9D8B030D-6E8A-4147-A177-3AD203B41FA5}">
                      <a16:colId xmlns:a16="http://schemas.microsoft.com/office/drawing/2014/main" val="28478724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3496345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607756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84773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29998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990441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071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7750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00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latin typeface="Bariol Regular" panose="0200050604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917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80442" y="4068394"/>
            <a:ext cx="36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6564" y="3359364"/>
            <a:ext cx="3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8409" y="2770799"/>
            <a:ext cx="34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0973" y="2137184"/>
            <a:ext cx="32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8544" y="4692439"/>
            <a:ext cx="469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66181" y="2137183"/>
            <a:ext cx="374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1207" y="1534909"/>
            <a:ext cx="4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7339" y="330151"/>
            <a:ext cx="88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0020" y="905299"/>
            <a:ext cx="83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7246" y="0"/>
            <a:ext cx="46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 to litre conversion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8343" y="4342301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8947" y="4342301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9551" y="4348872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8923" y="4342265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85141" y="4348872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9880" y="4348872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6173" y="4348872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35284" y="4348872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07594" y="4348872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10415" y="4348872"/>
            <a:ext cx="56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 flipH="1">
            <a:off x="3053956" y="789130"/>
            <a:ext cx="4767540" cy="3462142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338" y="3032410"/>
            <a:ext cx="747045" cy="74704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8035352" y="367434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93922" y="5079247"/>
            <a:ext cx="897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	4 pints is approximately equal to how many litres?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1693922" y="5727665"/>
            <a:ext cx="897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	30 litres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≈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_____ pints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55980" y="5413459"/>
            <a:ext cx="195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2.25 litres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37971" y="4355430"/>
            <a:ext cx="27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973423" y="2862264"/>
            <a:ext cx="0" cy="1379963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088543" y="2858983"/>
            <a:ext cx="1857188" cy="3281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076984" y="2414360"/>
            <a:ext cx="2493171" cy="3282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570155" y="2441114"/>
            <a:ext cx="4013" cy="1801113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5533403" y="3727031"/>
            <a:ext cx="195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5.25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20213" y="5680828"/>
            <a:ext cx="103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8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6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127087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CE90-D37B-438B-B6CF-C6069616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712B6-3E4E-4FCA-B444-C581F032E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90" y="98587"/>
            <a:ext cx="4766933" cy="65963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946ED-EEBE-4269-A146-F8D37F7E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92" y="46108"/>
            <a:ext cx="4364736" cy="67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7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83FF-2C95-434B-B475-633ACE62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77B45-A9CF-4711-BF21-C27E5289A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376" y="163008"/>
            <a:ext cx="4047744" cy="65319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498E9-6158-4279-AEBE-080A2C47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78" y="238124"/>
            <a:ext cx="46101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042686-0629-4A75-897C-07CB26298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B8FA4-081D-483F-8FC8-575EA0E8C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FA2B4-91A4-406A-AC64-F6887DBD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1078230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tx1"/>
                </a:solidFill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51087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8295-0E60-4B7A-A760-CB5F0134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800">
                <a:solidFill>
                  <a:schemeClr val="tx1"/>
                </a:solidFill>
              </a:rPr>
              <a:t>Spellings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0A8A-3816-4114-BC42-A34C7E8D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CA1C57A8-1B79-47C6-9F1A-79B58162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8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A9C5-38FB-4F33-A726-BDCAA9C3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tx1"/>
                </a:solidFill>
              </a:rPr>
              <a:t>Marking our 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8C7F7-64DD-4859-B7D4-7C8D413F4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01" b="17171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7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4AFC-650F-4A15-B7C1-68DBBED4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5670941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tx1"/>
                </a:solidFill>
              </a:rPr>
              <a:t>Science (as we didn’t get time to complete this on Wednesday)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E4CF2-5F36-4782-AA02-91305CAD1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26" b="31974"/>
          <a:stretch/>
        </p:blipFill>
        <p:spPr>
          <a:xfrm>
            <a:off x="1" y="10"/>
            <a:ext cx="12192000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5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7F88-7E80-4449-978D-00D43DBA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38" y="239764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tx1"/>
                </a:solidFill>
              </a:rPr>
              <a:t>Assembly</a:t>
            </a:r>
          </a:p>
        </p:txBody>
      </p:sp>
    </p:spTree>
    <p:extLst>
      <p:ext uri="{BB962C8B-B14F-4D97-AF65-F5344CB8AC3E}">
        <p14:creationId xmlns:p14="http://schemas.microsoft.com/office/powerpoint/2010/main" val="297675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19C7F-B2E5-4D53-97D3-BE796D43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3" y="1285196"/>
            <a:ext cx="9607160" cy="2779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</a:rPr>
              <a:t>Rockstars</a:t>
            </a:r>
          </a:p>
        </p:txBody>
      </p:sp>
    </p:spTree>
    <p:extLst>
      <p:ext uri="{BB962C8B-B14F-4D97-AF65-F5344CB8AC3E}">
        <p14:creationId xmlns:p14="http://schemas.microsoft.com/office/powerpoint/2010/main" val="18306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049E-4D4A-4829-8DAD-D45A7401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800">
                <a:solidFill>
                  <a:schemeClr val="tx1"/>
                </a:solidFill>
              </a:rPr>
              <a:t>Handwriting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0A8A-3816-4114-BC42-A34C7E8D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866654AF-FD6B-4917-AA9F-DB0C9492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77D1-63BB-44F5-B5BF-535B5E04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10D86-25E1-4242-84E2-70FFD2689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78757-7938-4FFF-BBA4-ABA06ADB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28" y="182919"/>
            <a:ext cx="6934200" cy="6305550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806AC14-3734-4237-A5C4-C126742B4697}"/>
              </a:ext>
            </a:extLst>
          </p:cNvPr>
          <p:cNvSpPr/>
          <p:nvPr/>
        </p:nvSpPr>
        <p:spPr>
          <a:xfrm>
            <a:off x="865632" y="2828544"/>
            <a:ext cx="3681984" cy="24928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a go at writing the following sentences into your books.</a:t>
            </a:r>
          </a:p>
        </p:txBody>
      </p:sp>
    </p:spTree>
    <p:extLst>
      <p:ext uri="{BB962C8B-B14F-4D97-AF65-F5344CB8AC3E}">
        <p14:creationId xmlns:p14="http://schemas.microsoft.com/office/powerpoint/2010/main" val="194859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6634-A58B-4477-9DA4-2B5ED175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tx1"/>
                </a:solidFill>
              </a:rPr>
              <a:t>English – Relative Clauses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0A8A-3816-4114-BC42-A34C7E8D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0C028EDA-641D-499C-8862-62CAB6C6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5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5B591-F5E2-4EF0-9400-95FE857E1921}"/>
              </a:ext>
            </a:extLst>
          </p:cNvPr>
          <p:cNvSpPr txBox="1"/>
          <p:nvPr/>
        </p:nvSpPr>
        <p:spPr>
          <a:xfrm>
            <a:off x="2279650" y="728663"/>
            <a:ext cx="763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  <a:t>Commas and Relative Clauses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  <a:t>To recap:</a:t>
            </a:r>
          </a:p>
        </p:txBody>
      </p:sp>
      <p:grpSp>
        <p:nvGrpSpPr>
          <p:cNvPr id="7" name="Text box">
            <a:extLst>
              <a:ext uri="{FF2B5EF4-FFF2-40B4-BE49-F238E27FC236}">
                <a16:creationId xmlns:a16="http://schemas.microsoft.com/office/drawing/2014/main" id="{5F36D3A9-5D3B-40AE-AD6F-B6BD3D94BE3E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013269"/>
            <a:ext cx="7632700" cy="595465"/>
            <a:chOff x="1663194" y="2627576"/>
            <a:chExt cx="7560785" cy="5666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0AE471-272C-45DB-9048-B5811452B1C3}"/>
                </a:ext>
              </a:extLst>
            </p:cNvPr>
            <p:cNvSpPr/>
            <p:nvPr/>
          </p:nvSpPr>
          <p:spPr>
            <a:xfrm flipH="1">
              <a:off x="1760683" y="2631986"/>
              <a:ext cx="7463296" cy="5622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26C307-1D51-4959-BA90-C0D47C3390CF}"/>
                </a:ext>
              </a:extLst>
            </p:cNvPr>
            <p:cNvSpPr/>
            <p:nvPr/>
          </p:nvSpPr>
          <p:spPr>
            <a:xfrm>
              <a:off x="1663194" y="2627576"/>
              <a:ext cx="55825" cy="566657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04001D50-7B7A-4CDA-B0EB-782BAC452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35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There are two types of relative clauses: </a:t>
              </a: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non-essential</a:t>
              </a: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 and </a:t>
              </a: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essential</a:t>
              </a: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2D73A3-241C-42A1-8AA3-87247A6E3BE9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2971805"/>
            <a:ext cx="5707903" cy="707762"/>
            <a:chOff x="755650" y="1595074"/>
            <a:chExt cx="5707903" cy="707307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E432361C-032C-40E4-80A5-2DDD7E4B6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669" y="1603429"/>
              <a:ext cx="5561884" cy="69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Non-essential relative clauses offer additional information about the noun.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736EDA-F599-4551-82C0-AA4096576539}"/>
                </a:ext>
              </a:extLst>
            </p:cNvPr>
            <p:cNvSpPr/>
            <p:nvPr/>
          </p:nvSpPr>
          <p:spPr>
            <a:xfrm>
              <a:off x="755650" y="1595074"/>
              <a:ext cx="57150" cy="696511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1C934F-77E2-417E-800F-359BCE8BB17E}"/>
              </a:ext>
            </a:extLst>
          </p:cNvPr>
          <p:cNvGrpSpPr>
            <a:grpSpLocks/>
          </p:cNvGrpSpPr>
          <p:nvPr/>
        </p:nvGrpSpPr>
        <p:grpSpPr bwMode="auto">
          <a:xfrm>
            <a:off x="2279651" y="4066584"/>
            <a:ext cx="4892115" cy="1358176"/>
            <a:chOff x="755650" y="1551366"/>
            <a:chExt cx="4892115" cy="1357303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DFEAA963-2A44-4032-AE11-C30561BC0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669" y="1603429"/>
              <a:ext cx="4746096" cy="125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They are separated from the rest of the sentences by commas because the information they provide can be left off without changing the meaning of the sentence.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95F7B1-2291-413D-8783-CC120A6C6A74}"/>
                </a:ext>
              </a:extLst>
            </p:cNvPr>
            <p:cNvSpPr/>
            <p:nvPr/>
          </p:nvSpPr>
          <p:spPr>
            <a:xfrm>
              <a:off x="755650" y="1551366"/>
              <a:ext cx="57150" cy="1357303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E4D843-EB88-48A0-B2D6-BABFF7B67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60" y="2734235"/>
            <a:ext cx="3028990" cy="41237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85D67D3-ECF5-46C8-AAB7-4D666E7419CF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037029"/>
            <a:ext cx="7607300" cy="658545"/>
            <a:chOff x="755917" y="4874331"/>
            <a:chExt cx="7606629" cy="6585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32A021-FE23-4E85-A197-FFE66A1C5405}"/>
                </a:ext>
              </a:extLst>
            </p:cNvPr>
            <p:cNvSpPr/>
            <p:nvPr/>
          </p:nvSpPr>
          <p:spPr>
            <a:xfrm>
              <a:off x="787664" y="4874331"/>
              <a:ext cx="7574882" cy="658545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27" name="Rectangle 70">
              <a:extLst>
                <a:ext uri="{FF2B5EF4-FFF2-40B4-BE49-F238E27FC236}">
                  <a16:creationId xmlns:a16="http://schemas.microsoft.com/office/drawing/2014/main" id="{FF05E886-C9DA-495E-8F13-2C792F7A9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17" y="5012527"/>
              <a:ext cx="7545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The lamp post, where the girl was standing, was lit.</a:t>
              </a:r>
            </a:p>
          </p:txBody>
        </p:sp>
      </p:grpSp>
      <p:grpSp>
        <p:nvGrpSpPr>
          <p:cNvPr id="29" name="Text box">
            <a:extLst>
              <a:ext uri="{FF2B5EF4-FFF2-40B4-BE49-F238E27FC236}">
                <a16:creationId xmlns:a16="http://schemas.microsoft.com/office/drawing/2014/main" id="{2E042F29-1F0C-47E6-8667-2184B5E047CD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945598"/>
            <a:ext cx="7632700" cy="595465"/>
            <a:chOff x="1663194" y="2627576"/>
            <a:chExt cx="7560785" cy="5666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52D6E5-82AE-4135-9C7C-FC6B0331C08A}"/>
                </a:ext>
              </a:extLst>
            </p:cNvPr>
            <p:cNvSpPr/>
            <p:nvPr/>
          </p:nvSpPr>
          <p:spPr>
            <a:xfrm flipH="1">
              <a:off x="1760683" y="2631986"/>
              <a:ext cx="7463296" cy="5622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9A514-7513-4F05-BB20-95CB9E8326EC}"/>
                </a:ext>
              </a:extLst>
            </p:cNvPr>
            <p:cNvSpPr/>
            <p:nvPr/>
          </p:nvSpPr>
          <p:spPr>
            <a:xfrm>
              <a:off x="1663194" y="2627576"/>
              <a:ext cx="55825" cy="566657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03F091ED-07AD-4971-A75E-D3FE14A13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35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This gives the reader the extra information about the lamp post.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E4FD38-DD64-465E-A6B1-6F7ED43CC67D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4296134"/>
            <a:ext cx="7607300" cy="658545"/>
            <a:chOff x="755917" y="4874331"/>
            <a:chExt cx="7606629" cy="65854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8AA853-8177-4011-8A35-49209FDA5B90}"/>
                </a:ext>
              </a:extLst>
            </p:cNvPr>
            <p:cNvSpPr/>
            <p:nvPr/>
          </p:nvSpPr>
          <p:spPr>
            <a:xfrm>
              <a:off x="787664" y="4874331"/>
              <a:ext cx="7574882" cy="658545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7" name="Rectangle 70">
              <a:extLst>
                <a:ext uri="{FF2B5EF4-FFF2-40B4-BE49-F238E27FC236}">
                  <a16:creationId xmlns:a16="http://schemas.microsoft.com/office/drawing/2014/main" id="{8E876A53-C29E-43B8-88BC-A51D0E16D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17" y="5012527"/>
              <a:ext cx="7545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The lamp post where the girl was standing was lit.</a:t>
              </a:r>
            </a:p>
          </p:txBody>
        </p:sp>
      </p:grpSp>
      <p:grpSp>
        <p:nvGrpSpPr>
          <p:cNvPr id="39" name="Text box">
            <a:extLst>
              <a:ext uri="{FF2B5EF4-FFF2-40B4-BE49-F238E27FC236}">
                <a16:creationId xmlns:a16="http://schemas.microsoft.com/office/drawing/2014/main" id="{690288AD-07F0-4016-9D08-3703885DCB07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5227895"/>
            <a:ext cx="7632700" cy="871782"/>
            <a:chOff x="1663194" y="2615523"/>
            <a:chExt cx="7560785" cy="82964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00F6A7-55FA-456E-91BF-60177B9F265F}"/>
                </a:ext>
              </a:extLst>
            </p:cNvPr>
            <p:cNvSpPr/>
            <p:nvPr/>
          </p:nvSpPr>
          <p:spPr>
            <a:xfrm flipH="1">
              <a:off x="1760683" y="2631986"/>
              <a:ext cx="7463296" cy="8011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55D457-F4AA-4C92-9F34-31079DDFADBF}"/>
                </a:ext>
              </a:extLst>
            </p:cNvPr>
            <p:cNvSpPr/>
            <p:nvPr/>
          </p:nvSpPr>
          <p:spPr>
            <a:xfrm>
              <a:off x="1663194" y="2615523"/>
              <a:ext cx="55825" cy="829643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B93244DE-29CB-4F63-A3D8-4F47B3CAA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61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This specifies the particular lamp post – the one where the girl </a:t>
              </a:r>
              <a:b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</a:b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was standing rather than the one by the bus stop, for example.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2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5B591-F5E2-4EF0-9400-95FE857E1921}"/>
              </a:ext>
            </a:extLst>
          </p:cNvPr>
          <p:cNvSpPr txBox="1"/>
          <p:nvPr/>
        </p:nvSpPr>
        <p:spPr>
          <a:xfrm>
            <a:off x="2279650" y="728663"/>
            <a:ext cx="763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  <a:t>Commas and Relative Clauses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/>
                <a:ea typeface="+mn-ea"/>
                <a:cs typeface="+mn-cs"/>
              </a:rPr>
              <a:t>To recap: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5D67D3-ECF5-46C8-AAB7-4D666E7419CF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001170"/>
            <a:ext cx="7607300" cy="658545"/>
            <a:chOff x="755917" y="4874331"/>
            <a:chExt cx="7606629" cy="6585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32A021-FE23-4E85-A197-FFE66A1C5405}"/>
                </a:ext>
              </a:extLst>
            </p:cNvPr>
            <p:cNvSpPr/>
            <p:nvPr/>
          </p:nvSpPr>
          <p:spPr>
            <a:xfrm>
              <a:off x="787664" y="4874331"/>
              <a:ext cx="7574882" cy="658545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27" name="Rectangle 70">
              <a:extLst>
                <a:ext uri="{FF2B5EF4-FFF2-40B4-BE49-F238E27FC236}">
                  <a16:creationId xmlns:a16="http://schemas.microsoft.com/office/drawing/2014/main" id="{FF05E886-C9DA-495E-8F13-2C792F7A9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17" y="5012527"/>
              <a:ext cx="7545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The test which we did yesterday was really easy.</a:t>
              </a:r>
            </a:p>
          </p:txBody>
        </p:sp>
      </p:grpSp>
      <p:grpSp>
        <p:nvGrpSpPr>
          <p:cNvPr id="29" name="Text box">
            <a:extLst>
              <a:ext uri="{FF2B5EF4-FFF2-40B4-BE49-F238E27FC236}">
                <a16:creationId xmlns:a16="http://schemas.microsoft.com/office/drawing/2014/main" id="{2E042F29-1F0C-47E6-8667-2184B5E047CD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2846983"/>
            <a:ext cx="7509808" cy="595465"/>
            <a:chOff x="1663194" y="2627576"/>
            <a:chExt cx="7439051" cy="5666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52D6E5-82AE-4135-9C7C-FC6B0331C08A}"/>
                </a:ext>
              </a:extLst>
            </p:cNvPr>
            <p:cNvSpPr/>
            <p:nvPr/>
          </p:nvSpPr>
          <p:spPr>
            <a:xfrm flipH="1">
              <a:off x="1760682" y="2631986"/>
              <a:ext cx="6311455" cy="5622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79A514-7513-4F05-BB20-95CB9E8326EC}"/>
                </a:ext>
              </a:extLst>
            </p:cNvPr>
            <p:cNvSpPr/>
            <p:nvPr/>
          </p:nvSpPr>
          <p:spPr>
            <a:xfrm>
              <a:off x="1663194" y="2627576"/>
              <a:ext cx="55825" cy="566657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03F091ED-07AD-4971-A75E-D3FE14A13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35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There are no commas in this sentence. </a:t>
              </a:r>
            </a:p>
          </p:txBody>
        </p:sp>
      </p:grpSp>
      <p:grpSp>
        <p:nvGrpSpPr>
          <p:cNvPr id="28" name="Text box">
            <a:extLst>
              <a:ext uri="{FF2B5EF4-FFF2-40B4-BE49-F238E27FC236}">
                <a16:creationId xmlns:a16="http://schemas.microsoft.com/office/drawing/2014/main" id="{E3F1B7AB-170B-4A11-9668-8ED648D2D491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641139"/>
            <a:ext cx="7509808" cy="871780"/>
            <a:chOff x="1663194" y="2624054"/>
            <a:chExt cx="7439051" cy="82964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FAA76-397F-4300-B904-F7535CEDEF80}"/>
                </a:ext>
              </a:extLst>
            </p:cNvPr>
            <p:cNvSpPr/>
            <p:nvPr/>
          </p:nvSpPr>
          <p:spPr>
            <a:xfrm flipH="1">
              <a:off x="1760683" y="2631986"/>
              <a:ext cx="6027287" cy="8096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876317-762E-47AE-AD93-A98514C39153}"/>
                </a:ext>
              </a:extLst>
            </p:cNvPr>
            <p:cNvSpPr/>
            <p:nvPr/>
          </p:nvSpPr>
          <p:spPr>
            <a:xfrm>
              <a:off x="1663194" y="2624054"/>
              <a:ext cx="55825" cy="829641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AA3E4B22-0C55-4EE9-B1BD-9E8A431C4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61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This is because the relative clause information </a:t>
              </a:r>
              <a:b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</a:br>
              <a:r>
                <a:rPr kumimoji="0" lang="en-GB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defines</a:t>
              </a:r>
              <a:r>
                <a:rPr kumimoji="0" lang="en-GB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 the subject of the main clause. </a:t>
              </a:r>
            </a:p>
          </p:txBody>
        </p:sp>
      </p:grpSp>
      <p:grpSp>
        <p:nvGrpSpPr>
          <p:cNvPr id="40" name="Text box">
            <a:extLst>
              <a:ext uri="{FF2B5EF4-FFF2-40B4-BE49-F238E27FC236}">
                <a16:creationId xmlns:a16="http://schemas.microsoft.com/office/drawing/2014/main" id="{9936B0CE-FCBA-4AA3-A18A-1D4D55D122A8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4681045"/>
            <a:ext cx="7509808" cy="871780"/>
            <a:chOff x="1663194" y="2624054"/>
            <a:chExt cx="7439051" cy="8296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E5F95CD-A279-47FC-9362-BE838E83B2AE}"/>
                </a:ext>
              </a:extLst>
            </p:cNvPr>
            <p:cNvSpPr/>
            <p:nvPr/>
          </p:nvSpPr>
          <p:spPr>
            <a:xfrm flipH="1">
              <a:off x="1760683" y="2631986"/>
              <a:ext cx="6027287" cy="8096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0C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FA6A17-8F72-4ACD-B84B-CAFF2C870423}"/>
                </a:ext>
              </a:extLst>
            </p:cNvPr>
            <p:cNvSpPr/>
            <p:nvPr/>
          </p:nvSpPr>
          <p:spPr>
            <a:xfrm>
              <a:off x="1663194" y="2624054"/>
              <a:ext cx="55825" cy="829641"/>
            </a:xfrm>
            <a:prstGeom prst="rect">
              <a:avLst/>
            </a:prstGeom>
            <a:solidFill>
              <a:srgbClr val="006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32004430-4F09-4F93-A39C-9B327C82F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076" y="2723689"/>
              <a:ext cx="7332169" cy="61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800" b="0" i="0" u="none" strike="noStrike" kern="1200" cap="none" spc="-5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In this example, there might have been lots of tests, </a:t>
              </a:r>
              <a:br>
                <a:rPr kumimoji="0" lang="en-GB" altLang="en-US" sz="1800" b="0" i="0" u="none" strike="noStrike" kern="1200" cap="none" spc="-5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</a:br>
              <a:r>
                <a:rPr kumimoji="0" lang="en-GB" altLang="en-US" sz="1800" b="0" i="0" u="none" strike="noStrike" kern="1200" cap="none" spc="-5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 pitchFamily="2" charset="0"/>
                </a:rPr>
                <a:t>but we are only interested in yesterday’s test.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E4D843-EB88-48A0-B2D6-BABFF7B67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29" y="2827502"/>
            <a:ext cx="3139181" cy="408046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F2F59598-60FF-4A32-943E-4C9C4AD65CA8}"/>
              </a:ext>
            </a:extLst>
          </p:cNvPr>
          <p:cNvGrpSpPr>
            <a:grpSpLocks/>
          </p:cNvGrpSpPr>
          <p:nvPr/>
        </p:nvGrpSpPr>
        <p:grpSpPr bwMode="auto">
          <a:xfrm>
            <a:off x="1445624" y="5817546"/>
            <a:ext cx="9326879" cy="577852"/>
            <a:chOff x="2055966" y="4934664"/>
            <a:chExt cx="5043043" cy="543733"/>
          </a:xfrm>
          <a:solidFill>
            <a:srgbClr val="BCBCE9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BC3436-FD53-476B-A51D-EC8B7991F0C0}"/>
                </a:ext>
              </a:extLst>
            </p:cNvPr>
            <p:cNvSpPr/>
            <p:nvPr/>
          </p:nvSpPr>
          <p:spPr>
            <a:xfrm>
              <a:off x="2055966" y="4934664"/>
              <a:ext cx="5043043" cy="543733"/>
            </a:xfrm>
            <a:prstGeom prst="rect">
              <a:avLst/>
            </a:prstGeom>
            <a:solidFill>
              <a:srgbClr val="90C7E5"/>
            </a:solidFill>
            <a:ln w="57150">
              <a:solidFill>
                <a:srgbClr val="006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49" name="Rectangle 70">
              <a:extLst>
                <a:ext uri="{FF2B5EF4-FFF2-40B4-BE49-F238E27FC236}">
                  <a16:creationId xmlns:a16="http://schemas.microsoft.com/office/drawing/2014/main" id="{EB5F2A06-F319-4A44-A5A7-79835DDF7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345" y="5004654"/>
              <a:ext cx="4944159" cy="34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This is an essential relative clause, so we don’t use commas.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4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|2.7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7.1|10.6|2.9|5.8|10.1|15.6|0.7|6.1|2|3|13.2|3.4|8.6|8.4|2.7|7.1|8.5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6.1|12.5|4.1|10|1.4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3.3|15.9|1.2|1.3|1.5|1.3|1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9.8|8.6|10.7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.9|7.3|23.1|2.5|4.9|6.9"/>
</p:tagLst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899</Words>
  <Application>Microsoft Office PowerPoint</Application>
  <PresentationFormat>Widescreen</PresentationFormat>
  <Paragraphs>226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Bariol Regular</vt:lpstr>
      <vt:lpstr>Calibri</vt:lpstr>
      <vt:lpstr>Calibri Light</vt:lpstr>
      <vt:lpstr>Cambria Math</vt:lpstr>
      <vt:lpstr>Comic Sans MS</vt:lpstr>
      <vt:lpstr>KG Primary Penmanship</vt:lpstr>
      <vt:lpstr>Tuffy</vt:lpstr>
      <vt:lpstr>Twinkl</vt:lpstr>
      <vt:lpstr>Twinkl SemiBold</vt:lpstr>
      <vt:lpstr>Metropolitan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2_Office Theme</vt:lpstr>
      <vt:lpstr>Friday 13th November 2020</vt:lpstr>
      <vt:lpstr>Friday 13th November 2020</vt:lpstr>
      <vt:lpstr>Spellings</vt:lpstr>
      <vt:lpstr>Rockstars</vt:lpstr>
      <vt:lpstr>Handwriting</vt:lpstr>
      <vt:lpstr>PowerPoint Presentation</vt:lpstr>
      <vt:lpstr>English – Relative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Maths I can solve problems using line graphs.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Have a go at question 3 on the worksheet</vt:lpstr>
      <vt:lpstr>PowerPoint Presentation</vt:lpstr>
      <vt:lpstr>PowerPoint Presentation</vt:lpstr>
      <vt:lpstr>Lunch</vt:lpstr>
      <vt:lpstr>Marking our Homework</vt:lpstr>
      <vt:lpstr>Science (as we didn’t get time to complete this on Wednesday)</vt:lpstr>
      <vt:lpstr>Assembly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13th November 2020</dc:title>
  <dc:creator>jack.hall-1</dc:creator>
  <cp:lastModifiedBy>jack.hall-1</cp:lastModifiedBy>
  <cp:revision>2</cp:revision>
  <dcterms:created xsi:type="dcterms:W3CDTF">2020-11-12T19:54:18Z</dcterms:created>
  <dcterms:modified xsi:type="dcterms:W3CDTF">2020-11-13T07:42:50Z</dcterms:modified>
</cp:coreProperties>
</file>