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1" r:id="rId1"/>
  </p:sldMasterIdLst>
  <p:sldIdLst>
    <p:sldId id="256" r:id="rId2"/>
    <p:sldId id="287" r:id="rId3"/>
    <p:sldId id="295" r:id="rId4"/>
    <p:sldId id="313" r:id="rId5"/>
    <p:sldId id="314" r:id="rId6"/>
    <p:sldId id="308" r:id="rId7"/>
    <p:sldId id="318" r:id="rId8"/>
    <p:sldId id="319" r:id="rId9"/>
    <p:sldId id="320" r:id="rId10"/>
    <p:sldId id="321" r:id="rId11"/>
    <p:sldId id="322" r:id="rId12"/>
    <p:sldId id="324" r:id="rId13"/>
    <p:sldId id="325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753"/>
    <p:restoredTop sz="94686"/>
  </p:normalViewPr>
  <p:slideViewPr>
    <p:cSldViewPr snapToGrid="0" snapToObjects="1">
      <p:cViewPr varScale="1">
        <p:scale>
          <a:sx n="90" d="100"/>
          <a:sy n="90" d="100"/>
        </p:scale>
        <p:origin x="232" y="8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4CCB4005-2856-FA4E-9778-81E8A8FDA2FF}" type="datetimeFigureOut">
              <a:rPr lang="en-US" smtClean="0"/>
              <a:t>11/26/20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A522AA64-329D-9D49-BDAA-1E8387DB8E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86748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B4005-2856-FA4E-9778-81E8A8FDA2FF}" type="datetimeFigureOut">
              <a:rPr lang="en-US" smtClean="0"/>
              <a:t>11/26/20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2AA64-329D-9D49-BDAA-1E8387DB8E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3178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B4005-2856-FA4E-9778-81E8A8FDA2FF}" type="datetimeFigureOut">
              <a:rPr lang="en-US" smtClean="0"/>
              <a:t>11/26/20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2AA64-329D-9D49-BDAA-1E8387DB8E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592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Aims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4">
            <a:extLst>
              <a:ext uri="{FF2B5EF4-FFF2-40B4-BE49-F238E27FC236}">
                <a16:creationId xmlns:a16="http://schemas.microsoft.com/office/drawing/2014/main" id="{56055390-E1BF-D444-9051-6DAB7330BD9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71251" y="6700839"/>
            <a:ext cx="778933" cy="84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4999" y="549276"/>
            <a:ext cx="10909300" cy="1325563"/>
          </a:xfrm>
          <a:noFill/>
          <a:ln>
            <a:noFill/>
          </a:ln>
        </p:spPr>
        <p:txBody>
          <a:bodyPr>
            <a:normAutofit/>
          </a:bodyPr>
          <a:lstStyle>
            <a:lvl1pPr>
              <a:defRPr sz="4000" b="1">
                <a:latin typeface="Sassoon Infant Md" panose="02000603050000020003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1350" y="2014537"/>
            <a:ext cx="10909300" cy="4351338"/>
          </a:xfrm>
          <a:noFill/>
          <a:ln>
            <a:noFill/>
          </a:ln>
        </p:spPr>
        <p:txBody>
          <a:bodyPr/>
          <a:lstStyle>
            <a:lvl1pPr>
              <a:defRPr sz="1800">
                <a:latin typeface="Sassoon Infant Rg" panose="02000503030000020003" pitchFamily="50" charset="0"/>
                <a:ea typeface="Sassoon Infant Rg" panose="02000503030000020003" pitchFamily="50" charset="0"/>
              </a:defRPr>
            </a:lvl1pPr>
            <a:lvl2pPr>
              <a:defRPr sz="1600">
                <a:latin typeface="Sassoon Infant Rg" panose="02000503030000020003" pitchFamily="50" charset="0"/>
                <a:ea typeface="Sassoon Infant Rg" panose="02000503030000020003" pitchFamily="50" charset="0"/>
              </a:defRPr>
            </a:lvl2pPr>
            <a:lvl3pPr>
              <a:defRPr sz="1400">
                <a:latin typeface="Sassoon Infant Rg" panose="02000503030000020003" pitchFamily="50" charset="0"/>
                <a:ea typeface="Sassoon Infant Rg" panose="02000503030000020003" pitchFamily="50" charset="0"/>
              </a:defRPr>
            </a:lvl3pPr>
            <a:lvl4pPr>
              <a:defRPr sz="1400">
                <a:latin typeface="Sassoon Infant Rg" panose="02000503030000020003" pitchFamily="50" charset="0"/>
                <a:ea typeface="Sassoon Infant Rg" panose="02000503030000020003" pitchFamily="50" charset="0"/>
              </a:defRPr>
            </a:lvl4pPr>
            <a:lvl5pPr>
              <a:defRPr sz="1400">
                <a:latin typeface="Sassoon Infant Rg" panose="02000503030000020003" pitchFamily="50" charset="0"/>
                <a:ea typeface="Sassoon Infant Rg" panose="02000503030000020003" pitchFamily="50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49663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B4005-2856-FA4E-9778-81E8A8FDA2FF}" type="datetimeFigureOut">
              <a:rPr lang="en-US" smtClean="0"/>
              <a:t>11/26/20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2AA64-329D-9D49-BDAA-1E8387DB8E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41319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4CCB4005-2856-FA4E-9778-81E8A8FDA2FF}" type="datetimeFigureOut">
              <a:rPr lang="en-US" smtClean="0"/>
              <a:t>11/26/20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A522AA64-329D-9D49-BDAA-1E8387DB8E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4656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B4005-2856-FA4E-9778-81E8A8FDA2FF}" type="datetimeFigureOut">
              <a:rPr lang="en-US" smtClean="0"/>
              <a:t>11/26/20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2AA64-329D-9D49-BDAA-1E8387DB8E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73008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B4005-2856-FA4E-9778-81E8A8FDA2FF}" type="datetimeFigureOut">
              <a:rPr lang="en-US" smtClean="0"/>
              <a:t>11/26/20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2AA64-329D-9D49-BDAA-1E8387DB8E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5008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B4005-2856-FA4E-9778-81E8A8FDA2FF}" type="datetimeFigureOut">
              <a:rPr lang="en-US" smtClean="0"/>
              <a:t>11/26/20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2AA64-329D-9D49-BDAA-1E8387DB8E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5897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B4005-2856-FA4E-9778-81E8A8FDA2FF}" type="datetimeFigureOut">
              <a:rPr lang="en-US" smtClean="0"/>
              <a:t>11/26/20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2AA64-329D-9D49-BDAA-1E8387DB8E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45547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B4005-2856-FA4E-9778-81E8A8FDA2FF}" type="datetimeFigureOut">
              <a:rPr lang="en-US" smtClean="0"/>
              <a:t>11/26/20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522AA64-329D-9D49-BDAA-1E8387DB8EC7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9034659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4CCB4005-2856-FA4E-9778-81E8A8FDA2FF}" type="datetimeFigureOut">
              <a:rPr lang="en-US" smtClean="0"/>
              <a:t>11/26/20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522AA64-329D-9D49-BDAA-1E8387DB8EC7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1473927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CCB4005-2856-FA4E-9778-81E8A8FDA2FF}" type="datetimeFigureOut">
              <a:rPr lang="en-US" smtClean="0"/>
              <a:t>11/26/20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A522AA64-329D-9D49-BDAA-1E8387DB8E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687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7" Type="http://schemas.openxmlformats.org/officeDocument/2006/relationships/image" Target="../media/image14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1.png"/><Relationship Id="rId4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1.png"/><Relationship Id="rId4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3F501C-119D-294E-A6DF-5B0CAEA4259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Subordinate Clauses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AA9D34C-716E-784B-8571-17D394F5B1F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Friday 27</a:t>
            </a:r>
            <a:r>
              <a:rPr lang="en-US" baseline="30000" dirty="0"/>
              <a:t>th</a:t>
            </a:r>
            <a:r>
              <a:rPr lang="en-US" dirty="0"/>
              <a:t> November </a:t>
            </a:r>
          </a:p>
        </p:txBody>
      </p:sp>
    </p:spTree>
    <p:extLst>
      <p:ext uri="{BB962C8B-B14F-4D97-AF65-F5344CB8AC3E}">
        <p14:creationId xmlns:p14="http://schemas.microsoft.com/office/powerpoint/2010/main" val="32862551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>
            <a:extLst>
              <a:ext uri="{FF2B5EF4-FFF2-40B4-BE49-F238E27FC236}">
                <a16:creationId xmlns:a16="http://schemas.microsoft.com/office/drawing/2014/main" id="{E9F8BCC6-B4B0-0E45-8C29-8FA75661582A}"/>
              </a:ext>
            </a:extLst>
          </p:cNvPr>
          <p:cNvSpPr/>
          <p:nvPr/>
        </p:nvSpPr>
        <p:spPr>
          <a:xfrm>
            <a:off x="6146800" y="2952750"/>
            <a:ext cx="3779838" cy="264318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D10B658-DB1E-8847-9E4F-34761716527A}"/>
              </a:ext>
            </a:extLst>
          </p:cNvPr>
          <p:cNvSpPr/>
          <p:nvPr/>
        </p:nvSpPr>
        <p:spPr>
          <a:xfrm>
            <a:off x="2279650" y="1570038"/>
            <a:ext cx="3779838" cy="4025900"/>
          </a:xfrm>
          <a:prstGeom prst="rect">
            <a:avLst/>
          </a:prstGeom>
          <a:solidFill>
            <a:srgbClr val="F8D2A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DE0336A-B391-B146-8510-FF358C273862}"/>
              </a:ext>
            </a:extLst>
          </p:cNvPr>
          <p:cNvSpPr/>
          <p:nvPr/>
        </p:nvSpPr>
        <p:spPr>
          <a:xfrm>
            <a:off x="6146800" y="1570039"/>
            <a:ext cx="3779838" cy="128587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5" name="TextBox 1">
            <a:extLst>
              <a:ext uri="{FF2B5EF4-FFF2-40B4-BE49-F238E27FC236}">
                <a16:creationId xmlns:a16="http://schemas.microsoft.com/office/drawing/2014/main" id="{A7CFA26E-B80A-8346-B97C-C310556464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96013" y="1630363"/>
            <a:ext cx="3662362" cy="1098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>
                <a:solidFill>
                  <a:srgbClr val="1C1C1C"/>
                </a:solidFill>
                <a:latin typeface="Sassoon Infant Rg" panose="02000503030000020003" pitchFamily="50" charset="0"/>
                <a:ea typeface="Sassoon Infant Rg" panose="02000503030000020003" pitchFamily="50" charset="0"/>
                <a:cs typeface="Sassoon Infant Rg" panose="02000503030000020003" pitchFamily="50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rgbClr val="1C1C1C"/>
                </a:solidFill>
                <a:latin typeface="Sassoon Infant Rg" panose="02000503030000020003" pitchFamily="50" charset="0"/>
                <a:ea typeface="Sassoon Infant Rg" panose="02000503030000020003" pitchFamily="50" charset="0"/>
                <a:cs typeface="Sassoon Infant Rg" panose="02000503030000020003" pitchFamily="50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Sassoon Infant Rg" panose="02000503030000020003" pitchFamily="50" charset="0"/>
                <a:ea typeface="Sassoon Infant Rg" panose="02000503030000020003" pitchFamily="50" charset="0"/>
                <a:cs typeface="Sassoon Infant Rg" panose="02000503030000020003" pitchFamily="50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Sassoon Infant Rg" panose="02000503030000020003" pitchFamily="50" charset="0"/>
                <a:ea typeface="Sassoon Infant Rg" panose="02000503030000020003" pitchFamily="50" charset="0"/>
                <a:cs typeface="Sassoon Infant Rg" panose="02000503030000020003" pitchFamily="50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Sassoon Infant Rg" panose="02000503030000020003" pitchFamily="50" charset="0"/>
                <a:ea typeface="Sassoon Infant Rg" panose="02000503030000020003" pitchFamily="50" charset="0"/>
                <a:cs typeface="Sassoon Infant Rg" panose="02000503030000020003" pitchFamily="50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Sassoon Infant Rg" panose="02000503030000020003" pitchFamily="50" charset="0"/>
                <a:ea typeface="Sassoon Infant Rg" panose="02000503030000020003" pitchFamily="50" charset="0"/>
                <a:cs typeface="Sassoon Infant Rg" panose="02000503030000020003" pitchFamily="50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Sassoon Infant Rg" panose="02000503030000020003" pitchFamily="50" charset="0"/>
                <a:ea typeface="Sassoon Infant Rg" panose="02000503030000020003" pitchFamily="50" charset="0"/>
                <a:cs typeface="Sassoon Infant Rg" panose="02000503030000020003" pitchFamily="50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Sassoon Infant Rg" panose="02000503030000020003" pitchFamily="50" charset="0"/>
                <a:ea typeface="Sassoon Infant Rg" panose="02000503030000020003" pitchFamily="50" charset="0"/>
                <a:cs typeface="Sassoon Infant Rg" panose="02000503030000020003" pitchFamily="50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Sassoon Infant Rg" panose="02000503030000020003" pitchFamily="50" charset="0"/>
                <a:ea typeface="Sassoon Infant Rg" panose="02000503030000020003" pitchFamily="50" charset="0"/>
                <a:cs typeface="Sassoon Infant Rg" panose="02000503030000020003" pitchFamily="50" charset="0"/>
              </a:defRPr>
            </a:lvl9pPr>
          </a:lstStyle>
          <a:p>
            <a:pPr>
              <a:buFont typeface="Arial" panose="020B0604020202020204" pitchFamily="34" charset="0"/>
              <a:buNone/>
              <a:defRPr/>
            </a:pPr>
            <a:r>
              <a:rPr lang="en-US" sz="2400" dirty="0">
                <a:latin typeface="+mn-lt"/>
                <a:cs typeface="BPreplay"/>
              </a:rPr>
              <a:t>A main clause can have more than one </a:t>
            </a:r>
            <a:r>
              <a:rPr lang="en-US" sz="2400" b="1" dirty="0">
                <a:latin typeface="+mn-lt"/>
                <a:cs typeface="BPreplay"/>
              </a:rPr>
              <a:t>subordinate clause.</a:t>
            </a:r>
            <a:r>
              <a:rPr lang="en-US" sz="2400" dirty="0">
                <a:latin typeface="+mn-lt"/>
                <a:cs typeface="BPreplay"/>
              </a:rPr>
              <a:t> </a:t>
            </a:r>
          </a:p>
        </p:txBody>
      </p:sp>
      <p:sp>
        <p:nvSpPr>
          <p:cNvPr id="12293" name="Title 5">
            <a:extLst>
              <a:ext uri="{FF2B5EF4-FFF2-40B4-BE49-F238E27FC236}">
                <a16:creationId xmlns:a16="http://schemas.microsoft.com/office/drawing/2014/main" id="{1A70579C-1075-8E49-86A8-47C52FF7C3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1" y="630239"/>
            <a:ext cx="8220075" cy="873125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en-US" sz="3200" dirty="0">
                <a:cs typeface="BPreplay"/>
              </a:rPr>
              <a:t>Clauses and Subordinates</a:t>
            </a:r>
            <a:endParaRPr lang="en-GB" altLang="en-US" sz="3200" dirty="0"/>
          </a:p>
        </p:txBody>
      </p:sp>
      <p:pic>
        <p:nvPicPr>
          <p:cNvPr id="18439" name="Picture 39">
            <a:extLst>
              <a:ext uri="{FF2B5EF4-FFF2-40B4-BE49-F238E27FC236}">
                <a16:creationId xmlns:a16="http://schemas.microsoft.com/office/drawing/2014/main" id="{B126B8DB-9D61-9945-A925-2315CA2096C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6351" y="2928938"/>
            <a:ext cx="2587625" cy="2500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40" name="Picture 59">
            <a:extLst>
              <a:ext uri="{FF2B5EF4-FFF2-40B4-BE49-F238E27FC236}">
                <a16:creationId xmlns:a16="http://schemas.microsoft.com/office/drawing/2014/main" id="{8E3BD761-AD12-A749-A99C-7FAB6544C3D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6900" y="4114801"/>
            <a:ext cx="615950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Rectangle 21">
            <a:extLst>
              <a:ext uri="{FF2B5EF4-FFF2-40B4-BE49-F238E27FC236}">
                <a16:creationId xmlns:a16="http://schemas.microsoft.com/office/drawing/2014/main" id="{19B78D36-0360-F645-96EE-5EDE1046620A}"/>
              </a:ext>
            </a:extLst>
          </p:cNvPr>
          <p:cNvSpPr/>
          <p:nvPr/>
        </p:nvSpPr>
        <p:spPr>
          <a:xfrm>
            <a:off x="2279650" y="5702301"/>
            <a:ext cx="7632700" cy="430213"/>
          </a:xfrm>
          <a:prstGeom prst="rect">
            <a:avLst/>
          </a:prstGeom>
          <a:solidFill>
            <a:srgbClr val="D46C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4" name="TextBox 1">
            <a:extLst>
              <a:ext uri="{FF2B5EF4-FFF2-40B4-BE49-F238E27FC236}">
                <a16:creationId xmlns:a16="http://schemas.microsoft.com/office/drawing/2014/main" id="{BF107D58-69A8-274F-8D3E-894B48692C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19739" y="5692776"/>
            <a:ext cx="32607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Sassoon Infant Rg" panose="02000503030000020003" pitchFamily="50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Sassoon Infant Rg" panose="02000503030000020003" pitchFamily="50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Sassoon Infant Rg" panose="02000503030000020003" pitchFamily="50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Sassoon Infant Rg" panose="02000503030000020003" pitchFamily="50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Sassoon Infant Rg" panose="02000503030000020003" pitchFamily="50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assoon Infant Rg" panose="02000503030000020003" pitchFamily="50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assoon Infant Rg" panose="02000503030000020003" pitchFamily="50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assoon Infant Rg" panose="02000503030000020003" pitchFamily="50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assoon Infant Rg" panose="02000503030000020003" pitchFamily="50" charset="0"/>
              </a:defRPr>
            </a:lvl9pPr>
          </a:lstStyle>
          <a:p>
            <a:pPr>
              <a:defRPr/>
            </a:pPr>
            <a:r>
              <a:rPr lang="en-US" sz="2400" b="1" dirty="0">
                <a:latin typeface="+mn-lt"/>
                <a:cs typeface="BPreplay"/>
              </a:rPr>
              <a:t>subordinate clauses</a:t>
            </a:r>
            <a:endParaRPr lang="en-US" sz="2400" dirty="0">
              <a:latin typeface="+mn-lt"/>
              <a:cs typeface="BPreplay"/>
            </a:endParaRPr>
          </a:p>
        </p:txBody>
      </p:sp>
      <p:sp>
        <p:nvSpPr>
          <p:cNvPr id="19" name="TextBox 1">
            <a:extLst>
              <a:ext uri="{FF2B5EF4-FFF2-40B4-BE49-F238E27FC236}">
                <a16:creationId xmlns:a16="http://schemas.microsoft.com/office/drawing/2014/main" id="{9F7CE8B7-9443-F446-AEE3-91383A53D8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40151" y="5692776"/>
            <a:ext cx="192087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Sassoon Infant Rg" panose="02000503030000020003" pitchFamily="50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Sassoon Infant Rg" panose="02000503030000020003" pitchFamily="50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Sassoon Infant Rg" panose="02000503030000020003" pitchFamily="50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Sassoon Infant Rg" panose="02000503030000020003" pitchFamily="50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Sassoon Infant Rg" panose="02000503030000020003" pitchFamily="50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assoon Infant Rg" panose="02000503030000020003" pitchFamily="50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assoon Infant Rg" panose="02000503030000020003" pitchFamily="50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assoon Infant Rg" panose="02000503030000020003" pitchFamily="50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assoon Infant Rg" panose="02000503030000020003" pitchFamily="50" charset="0"/>
              </a:defRPr>
            </a:lvl9pPr>
          </a:lstStyle>
          <a:p>
            <a:pPr>
              <a:defRPr/>
            </a:pPr>
            <a:r>
              <a:rPr lang="en-US" sz="2400" dirty="0">
                <a:latin typeface="+mn-lt"/>
                <a:cs typeface="BPreplay"/>
              </a:rPr>
              <a:t>main clause +</a:t>
            </a:r>
          </a:p>
        </p:txBody>
      </p:sp>
      <p:pic>
        <p:nvPicPr>
          <p:cNvPr id="18444" name="Whole Class">
            <a:extLst>
              <a:ext uri="{FF2B5EF4-FFF2-40B4-BE49-F238E27FC236}">
                <a16:creationId xmlns:a16="http://schemas.microsoft.com/office/drawing/2014/main" id="{BD46C71D-D4B8-304E-81DA-CDF299B1322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4300" y="612775"/>
            <a:ext cx="1238250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45" name="Picture 59">
            <a:extLst>
              <a:ext uri="{FF2B5EF4-FFF2-40B4-BE49-F238E27FC236}">
                <a16:creationId xmlns:a16="http://schemas.microsoft.com/office/drawing/2014/main" id="{2C267CB1-8736-D54C-A5F3-9D3DAB41021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6300" y="4157664"/>
            <a:ext cx="965200" cy="1201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46" name="Picture 59">
            <a:extLst>
              <a:ext uri="{FF2B5EF4-FFF2-40B4-BE49-F238E27FC236}">
                <a16:creationId xmlns:a16="http://schemas.microsoft.com/office/drawing/2014/main" id="{4ACF9676-9C8D-1B4B-9EC5-1AD77427A25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826" y="3937000"/>
            <a:ext cx="684213" cy="850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" name="TextBox 1">
            <a:extLst>
              <a:ext uri="{FF2B5EF4-FFF2-40B4-BE49-F238E27FC236}">
                <a16:creationId xmlns:a16="http://schemas.microsoft.com/office/drawing/2014/main" id="{D4D1BF3F-3581-2943-9EA4-4E82F8D019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05538" y="3024189"/>
            <a:ext cx="3662362" cy="10895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>
                <a:solidFill>
                  <a:srgbClr val="1C1C1C"/>
                </a:solidFill>
                <a:latin typeface="Sassoon Infant Rg" panose="02000503030000020003" pitchFamily="50" charset="0"/>
                <a:ea typeface="Sassoon Infant Rg" panose="02000503030000020003" pitchFamily="50" charset="0"/>
                <a:cs typeface="Sassoon Infant Rg" panose="02000503030000020003" pitchFamily="50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rgbClr val="1C1C1C"/>
                </a:solidFill>
                <a:latin typeface="Sassoon Infant Rg" panose="02000503030000020003" pitchFamily="50" charset="0"/>
                <a:ea typeface="Sassoon Infant Rg" panose="02000503030000020003" pitchFamily="50" charset="0"/>
                <a:cs typeface="Sassoon Infant Rg" panose="02000503030000020003" pitchFamily="50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Sassoon Infant Rg" panose="02000503030000020003" pitchFamily="50" charset="0"/>
                <a:ea typeface="Sassoon Infant Rg" panose="02000503030000020003" pitchFamily="50" charset="0"/>
                <a:cs typeface="Sassoon Infant Rg" panose="02000503030000020003" pitchFamily="50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Sassoon Infant Rg" panose="02000503030000020003" pitchFamily="50" charset="0"/>
                <a:ea typeface="Sassoon Infant Rg" panose="02000503030000020003" pitchFamily="50" charset="0"/>
                <a:cs typeface="Sassoon Infant Rg" panose="02000503030000020003" pitchFamily="50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Sassoon Infant Rg" panose="02000503030000020003" pitchFamily="50" charset="0"/>
                <a:ea typeface="Sassoon Infant Rg" panose="02000503030000020003" pitchFamily="50" charset="0"/>
                <a:cs typeface="Sassoon Infant Rg" panose="02000503030000020003" pitchFamily="50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Sassoon Infant Rg" panose="02000503030000020003" pitchFamily="50" charset="0"/>
                <a:ea typeface="Sassoon Infant Rg" panose="02000503030000020003" pitchFamily="50" charset="0"/>
                <a:cs typeface="Sassoon Infant Rg" panose="02000503030000020003" pitchFamily="50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Sassoon Infant Rg" panose="02000503030000020003" pitchFamily="50" charset="0"/>
                <a:ea typeface="Sassoon Infant Rg" panose="02000503030000020003" pitchFamily="50" charset="0"/>
                <a:cs typeface="Sassoon Infant Rg" panose="02000503030000020003" pitchFamily="50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Sassoon Infant Rg" panose="02000503030000020003" pitchFamily="50" charset="0"/>
                <a:ea typeface="Sassoon Infant Rg" panose="02000503030000020003" pitchFamily="50" charset="0"/>
                <a:cs typeface="Sassoon Infant Rg" panose="02000503030000020003" pitchFamily="50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Sassoon Infant Rg" panose="02000503030000020003" pitchFamily="50" charset="0"/>
                <a:ea typeface="Sassoon Infant Rg" panose="02000503030000020003" pitchFamily="50" charset="0"/>
                <a:cs typeface="Sassoon Infant Rg" panose="02000503030000020003" pitchFamily="50" charset="0"/>
              </a:defRPr>
            </a:lvl9pPr>
          </a:lstStyle>
          <a:p>
            <a:pPr>
              <a:buFont typeface="Arial" panose="020B0604020202020204" pitchFamily="34" charset="0"/>
              <a:buNone/>
              <a:defRPr/>
            </a:pPr>
            <a:r>
              <a:rPr lang="en-US" sz="2400" dirty="0">
                <a:latin typeface="+mn-lt"/>
                <a:cs typeface="BPreplay"/>
              </a:rPr>
              <a:t>The main clause remains the most important though.</a:t>
            </a:r>
          </a:p>
        </p:txBody>
      </p:sp>
      <p:pic>
        <p:nvPicPr>
          <p:cNvPr id="31" name="Picture 30">
            <a:extLst>
              <a:ext uri="{FF2B5EF4-FFF2-40B4-BE49-F238E27FC236}">
                <a16:creationId xmlns:a16="http://schemas.microsoft.com/office/drawing/2014/main" id="{A67DCB98-7CF9-324C-9933-CF377EEE78F5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9050" y="1762126"/>
            <a:ext cx="2071688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" name="TextBox 1">
            <a:extLst>
              <a:ext uri="{FF2B5EF4-FFF2-40B4-BE49-F238E27FC236}">
                <a16:creationId xmlns:a16="http://schemas.microsoft.com/office/drawing/2014/main" id="{2F73DE9C-5FB2-4B41-A21A-2A293192DC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94138" y="1927226"/>
            <a:ext cx="2006600" cy="10895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>
                <a:solidFill>
                  <a:srgbClr val="1C1C1C"/>
                </a:solidFill>
                <a:latin typeface="Sassoon Infant Rg" panose="02000503030000020003" pitchFamily="50" charset="0"/>
                <a:ea typeface="Sassoon Infant Rg" panose="02000503030000020003" pitchFamily="50" charset="0"/>
                <a:cs typeface="Sassoon Infant Rg" panose="02000503030000020003" pitchFamily="50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rgbClr val="1C1C1C"/>
                </a:solidFill>
                <a:latin typeface="Sassoon Infant Rg" panose="02000503030000020003" pitchFamily="50" charset="0"/>
                <a:ea typeface="Sassoon Infant Rg" panose="02000503030000020003" pitchFamily="50" charset="0"/>
                <a:cs typeface="Sassoon Infant Rg" panose="02000503030000020003" pitchFamily="50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Sassoon Infant Rg" panose="02000503030000020003" pitchFamily="50" charset="0"/>
                <a:ea typeface="Sassoon Infant Rg" panose="02000503030000020003" pitchFamily="50" charset="0"/>
                <a:cs typeface="Sassoon Infant Rg" panose="02000503030000020003" pitchFamily="50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Sassoon Infant Rg" panose="02000503030000020003" pitchFamily="50" charset="0"/>
                <a:ea typeface="Sassoon Infant Rg" panose="02000503030000020003" pitchFamily="50" charset="0"/>
                <a:cs typeface="Sassoon Infant Rg" panose="02000503030000020003" pitchFamily="50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Sassoon Infant Rg" panose="02000503030000020003" pitchFamily="50" charset="0"/>
                <a:ea typeface="Sassoon Infant Rg" panose="02000503030000020003" pitchFamily="50" charset="0"/>
                <a:cs typeface="Sassoon Infant Rg" panose="02000503030000020003" pitchFamily="50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Sassoon Infant Rg" panose="02000503030000020003" pitchFamily="50" charset="0"/>
                <a:ea typeface="Sassoon Infant Rg" panose="02000503030000020003" pitchFamily="50" charset="0"/>
                <a:cs typeface="Sassoon Infant Rg" panose="02000503030000020003" pitchFamily="50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Sassoon Infant Rg" panose="02000503030000020003" pitchFamily="50" charset="0"/>
                <a:ea typeface="Sassoon Infant Rg" panose="02000503030000020003" pitchFamily="50" charset="0"/>
                <a:cs typeface="Sassoon Infant Rg" panose="02000503030000020003" pitchFamily="50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Sassoon Infant Rg" panose="02000503030000020003" pitchFamily="50" charset="0"/>
                <a:ea typeface="Sassoon Infant Rg" panose="02000503030000020003" pitchFamily="50" charset="0"/>
                <a:cs typeface="Sassoon Infant Rg" panose="02000503030000020003" pitchFamily="50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Sassoon Infant Rg" panose="02000503030000020003" pitchFamily="50" charset="0"/>
                <a:ea typeface="Sassoon Infant Rg" panose="02000503030000020003" pitchFamily="50" charset="0"/>
                <a:cs typeface="Sassoon Infant Rg" panose="02000503030000020003" pitchFamily="50" charset="0"/>
              </a:defRPr>
            </a:lvl9pPr>
          </a:lstStyle>
          <a:p>
            <a:pPr>
              <a:buFont typeface="Arial" panose="020B0604020202020204" pitchFamily="34" charset="0"/>
              <a:buNone/>
              <a:defRPr/>
            </a:pPr>
            <a:r>
              <a:rPr lang="en-US" sz="2400" dirty="0">
                <a:latin typeface="+mn-lt"/>
                <a:cs typeface="BPreplay"/>
              </a:rPr>
              <a:t>I am the most important.</a:t>
            </a:r>
          </a:p>
        </p:txBody>
      </p:sp>
    </p:spTree>
    <p:extLst>
      <p:ext uri="{BB962C8B-B14F-4D97-AF65-F5344CB8AC3E}">
        <p14:creationId xmlns:p14="http://schemas.microsoft.com/office/powerpoint/2010/main" val="1889069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>
            <a:extLst>
              <a:ext uri="{FF2B5EF4-FFF2-40B4-BE49-F238E27FC236}">
                <a16:creationId xmlns:a16="http://schemas.microsoft.com/office/drawing/2014/main" id="{2AC3510D-057D-1D49-AD8D-39F058E182C6}"/>
              </a:ext>
            </a:extLst>
          </p:cNvPr>
          <p:cNvSpPr/>
          <p:nvPr/>
        </p:nvSpPr>
        <p:spPr>
          <a:xfrm>
            <a:off x="2279650" y="2952750"/>
            <a:ext cx="7646988" cy="317658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816F800-97B1-CC49-99D6-F77F927F03EB}"/>
              </a:ext>
            </a:extLst>
          </p:cNvPr>
          <p:cNvSpPr/>
          <p:nvPr/>
        </p:nvSpPr>
        <p:spPr>
          <a:xfrm>
            <a:off x="2279650" y="1570039"/>
            <a:ext cx="3779838" cy="1285875"/>
          </a:xfrm>
          <a:prstGeom prst="rect">
            <a:avLst/>
          </a:prstGeom>
          <a:solidFill>
            <a:srgbClr val="F8D2A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1B2020B-2601-F84E-B198-851A3C720FCA}"/>
              </a:ext>
            </a:extLst>
          </p:cNvPr>
          <p:cNvSpPr/>
          <p:nvPr/>
        </p:nvSpPr>
        <p:spPr>
          <a:xfrm>
            <a:off x="6146800" y="1570039"/>
            <a:ext cx="3779838" cy="128587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5" name="TextBox 1">
            <a:extLst>
              <a:ext uri="{FF2B5EF4-FFF2-40B4-BE49-F238E27FC236}">
                <a16:creationId xmlns:a16="http://schemas.microsoft.com/office/drawing/2014/main" id="{8D717768-DA76-3F42-BF3C-3C6BA1C0D8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39976" y="1630363"/>
            <a:ext cx="3660775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>
                <a:solidFill>
                  <a:srgbClr val="1C1C1C"/>
                </a:solidFill>
                <a:latin typeface="Sassoon Infant Rg" panose="02000503030000020003" pitchFamily="50" charset="0"/>
                <a:ea typeface="Sassoon Infant Rg" panose="02000503030000020003" pitchFamily="50" charset="0"/>
                <a:cs typeface="Sassoon Infant Rg" panose="02000503030000020003" pitchFamily="50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rgbClr val="1C1C1C"/>
                </a:solidFill>
                <a:latin typeface="Sassoon Infant Rg" panose="02000503030000020003" pitchFamily="50" charset="0"/>
                <a:ea typeface="Sassoon Infant Rg" panose="02000503030000020003" pitchFamily="50" charset="0"/>
                <a:cs typeface="Sassoon Infant Rg" panose="02000503030000020003" pitchFamily="50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Sassoon Infant Rg" panose="02000503030000020003" pitchFamily="50" charset="0"/>
                <a:ea typeface="Sassoon Infant Rg" panose="02000503030000020003" pitchFamily="50" charset="0"/>
                <a:cs typeface="Sassoon Infant Rg" panose="02000503030000020003" pitchFamily="50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Sassoon Infant Rg" panose="02000503030000020003" pitchFamily="50" charset="0"/>
                <a:ea typeface="Sassoon Infant Rg" panose="02000503030000020003" pitchFamily="50" charset="0"/>
                <a:cs typeface="Sassoon Infant Rg" panose="02000503030000020003" pitchFamily="50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Sassoon Infant Rg" panose="02000503030000020003" pitchFamily="50" charset="0"/>
                <a:ea typeface="Sassoon Infant Rg" panose="02000503030000020003" pitchFamily="50" charset="0"/>
                <a:cs typeface="Sassoon Infant Rg" panose="02000503030000020003" pitchFamily="50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Sassoon Infant Rg" panose="02000503030000020003" pitchFamily="50" charset="0"/>
                <a:ea typeface="Sassoon Infant Rg" panose="02000503030000020003" pitchFamily="50" charset="0"/>
                <a:cs typeface="Sassoon Infant Rg" panose="02000503030000020003" pitchFamily="50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Sassoon Infant Rg" panose="02000503030000020003" pitchFamily="50" charset="0"/>
                <a:ea typeface="Sassoon Infant Rg" panose="02000503030000020003" pitchFamily="50" charset="0"/>
                <a:cs typeface="Sassoon Infant Rg" panose="02000503030000020003" pitchFamily="50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Sassoon Infant Rg" panose="02000503030000020003" pitchFamily="50" charset="0"/>
                <a:ea typeface="Sassoon Infant Rg" panose="02000503030000020003" pitchFamily="50" charset="0"/>
                <a:cs typeface="Sassoon Infant Rg" panose="02000503030000020003" pitchFamily="50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Sassoon Infant Rg" panose="02000503030000020003" pitchFamily="50" charset="0"/>
                <a:ea typeface="Sassoon Infant Rg" panose="02000503030000020003" pitchFamily="50" charset="0"/>
                <a:cs typeface="Sassoon Infant Rg" panose="02000503030000020003" pitchFamily="50" charset="0"/>
              </a:defRPr>
            </a:lvl9pPr>
          </a:lstStyle>
          <a:p>
            <a:pPr>
              <a:buFont typeface="Arial" panose="020B0604020202020204" pitchFamily="34" charset="0"/>
              <a:buNone/>
              <a:defRPr/>
            </a:pPr>
            <a:r>
              <a:rPr lang="en-US" sz="2400" dirty="0">
                <a:latin typeface="+mn-lt"/>
                <a:cs typeface="BPreplay"/>
              </a:rPr>
              <a:t>Subordinate clauses can be at the beginning, the middle and the end of a sentence.</a:t>
            </a:r>
          </a:p>
        </p:txBody>
      </p:sp>
      <p:sp>
        <p:nvSpPr>
          <p:cNvPr id="12293" name="Title 5">
            <a:extLst>
              <a:ext uri="{FF2B5EF4-FFF2-40B4-BE49-F238E27FC236}">
                <a16:creationId xmlns:a16="http://schemas.microsoft.com/office/drawing/2014/main" id="{0BCA56F5-76B0-CF46-ADB2-B885A1A483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1" y="630239"/>
            <a:ext cx="8220075" cy="873125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en-US" sz="3200" dirty="0">
                <a:cs typeface="BPreplay"/>
              </a:rPr>
              <a:t>Clauses and Subordinates</a:t>
            </a:r>
            <a:endParaRPr lang="en-GB" altLang="en-US" sz="3200" dirty="0"/>
          </a:p>
        </p:txBody>
      </p:sp>
      <p:pic>
        <p:nvPicPr>
          <p:cNvPr id="19463" name="Picture 39">
            <a:extLst>
              <a:ext uri="{FF2B5EF4-FFF2-40B4-BE49-F238E27FC236}">
                <a16:creationId xmlns:a16="http://schemas.microsoft.com/office/drawing/2014/main" id="{25C12F5B-627F-D044-8695-AE8CF992F2F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2989" y="3309938"/>
            <a:ext cx="2587625" cy="2500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4" name="Picture 59">
            <a:extLst>
              <a:ext uri="{FF2B5EF4-FFF2-40B4-BE49-F238E27FC236}">
                <a16:creationId xmlns:a16="http://schemas.microsoft.com/office/drawing/2014/main" id="{864C518B-E11A-D645-AEB8-ABC1CE61A3A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58288" y="4243389"/>
            <a:ext cx="615950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5" name="Whole Class">
            <a:extLst>
              <a:ext uri="{FF2B5EF4-FFF2-40B4-BE49-F238E27FC236}">
                <a16:creationId xmlns:a16="http://schemas.microsoft.com/office/drawing/2014/main" id="{0FD38A2A-4466-2844-B075-2D5EF9CB8E1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4300" y="612775"/>
            <a:ext cx="1238250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6" name="Picture 59">
            <a:extLst>
              <a:ext uri="{FF2B5EF4-FFF2-40B4-BE49-F238E27FC236}">
                <a16:creationId xmlns:a16="http://schemas.microsoft.com/office/drawing/2014/main" id="{8F2CAAB3-777B-0D42-913E-95C149152F6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6100" y="4284664"/>
            <a:ext cx="965200" cy="1201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7" name="Picture 59">
            <a:extLst>
              <a:ext uri="{FF2B5EF4-FFF2-40B4-BE49-F238E27FC236}">
                <a16:creationId xmlns:a16="http://schemas.microsoft.com/office/drawing/2014/main" id="{BF97196F-83F8-9245-8DF3-4DAF8704638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8213" y="4064000"/>
            <a:ext cx="684212" cy="852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TextBox 1">
            <a:extLst>
              <a:ext uri="{FF2B5EF4-FFF2-40B4-BE49-F238E27FC236}">
                <a16:creationId xmlns:a16="http://schemas.microsoft.com/office/drawing/2014/main" id="{1A438B0D-D67A-0447-BDB9-335F00771C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15063" y="1997075"/>
            <a:ext cx="3662362" cy="7571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>
                <a:solidFill>
                  <a:srgbClr val="1C1C1C"/>
                </a:solidFill>
                <a:latin typeface="Sassoon Infant Rg" panose="02000503030000020003" pitchFamily="50" charset="0"/>
                <a:ea typeface="Sassoon Infant Rg" panose="02000503030000020003" pitchFamily="50" charset="0"/>
                <a:cs typeface="Sassoon Infant Rg" panose="02000503030000020003" pitchFamily="50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rgbClr val="1C1C1C"/>
                </a:solidFill>
                <a:latin typeface="Sassoon Infant Rg" panose="02000503030000020003" pitchFamily="50" charset="0"/>
                <a:ea typeface="Sassoon Infant Rg" panose="02000503030000020003" pitchFamily="50" charset="0"/>
                <a:cs typeface="Sassoon Infant Rg" panose="02000503030000020003" pitchFamily="50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Sassoon Infant Rg" panose="02000503030000020003" pitchFamily="50" charset="0"/>
                <a:ea typeface="Sassoon Infant Rg" panose="02000503030000020003" pitchFamily="50" charset="0"/>
                <a:cs typeface="Sassoon Infant Rg" panose="02000503030000020003" pitchFamily="50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Sassoon Infant Rg" panose="02000503030000020003" pitchFamily="50" charset="0"/>
                <a:ea typeface="Sassoon Infant Rg" panose="02000503030000020003" pitchFamily="50" charset="0"/>
                <a:cs typeface="Sassoon Infant Rg" panose="02000503030000020003" pitchFamily="50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Sassoon Infant Rg" panose="02000503030000020003" pitchFamily="50" charset="0"/>
                <a:ea typeface="Sassoon Infant Rg" panose="02000503030000020003" pitchFamily="50" charset="0"/>
                <a:cs typeface="Sassoon Infant Rg" panose="02000503030000020003" pitchFamily="50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Sassoon Infant Rg" panose="02000503030000020003" pitchFamily="50" charset="0"/>
                <a:ea typeface="Sassoon Infant Rg" panose="02000503030000020003" pitchFamily="50" charset="0"/>
                <a:cs typeface="Sassoon Infant Rg" panose="02000503030000020003" pitchFamily="50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Sassoon Infant Rg" panose="02000503030000020003" pitchFamily="50" charset="0"/>
                <a:ea typeface="Sassoon Infant Rg" panose="02000503030000020003" pitchFamily="50" charset="0"/>
                <a:cs typeface="Sassoon Infant Rg" panose="02000503030000020003" pitchFamily="50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Sassoon Infant Rg" panose="02000503030000020003" pitchFamily="50" charset="0"/>
                <a:ea typeface="Sassoon Infant Rg" panose="02000503030000020003" pitchFamily="50" charset="0"/>
                <a:cs typeface="Sassoon Infant Rg" panose="02000503030000020003" pitchFamily="50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Sassoon Infant Rg" panose="02000503030000020003" pitchFamily="50" charset="0"/>
                <a:ea typeface="Sassoon Infant Rg" panose="02000503030000020003" pitchFamily="50" charset="0"/>
                <a:cs typeface="Sassoon Infant Rg" panose="02000503030000020003" pitchFamily="50" charset="0"/>
              </a:defRPr>
            </a:lvl9pPr>
          </a:lstStyle>
          <a:p>
            <a:pPr>
              <a:buFont typeface="Arial" panose="020B0604020202020204" pitchFamily="34" charset="0"/>
              <a:buNone/>
              <a:defRPr/>
            </a:pPr>
            <a:r>
              <a:rPr lang="en-US" sz="2400" dirty="0">
                <a:latin typeface="+mn-lt"/>
                <a:cs typeface="BPreplay"/>
              </a:rPr>
              <a:t>They can pop up anywhere!</a:t>
            </a:r>
          </a:p>
        </p:txBody>
      </p:sp>
      <p:pic>
        <p:nvPicPr>
          <p:cNvPr id="19469" name="Picture 59">
            <a:extLst>
              <a:ext uri="{FF2B5EF4-FFF2-40B4-BE49-F238E27FC236}">
                <a16:creationId xmlns:a16="http://schemas.microsoft.com/office/drawing/2014/main" id="{B661CC90-2B73-224A-9B4B-BA6F7BBA8BC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6088" y="4365626"/>
            <a:ext cx="614362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70" name="Picture 59">
            <a:extLst>
              <a:ext uri="{FF2B5EF4-FFF2-40B4-BE49-F238E27FC236}">
                <a16:creationId xmlns:a16="http://schemas.microsoft.com/office/drawing/2014/main" id="{E17EB383-4FA8-364A-B3E5-BB5D76F1F5A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3900" y="4406900"/>
            <a:ext cx="965200" cy="1201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71" name="Picture 59">
            <a:extLst>
              <a:ext uri="{FF2B5EF4-FFF2-40B4-BE49-F238E27FC236}">
                <a16:creationId xmlns:a16="http://schemas.microsoft.com/office/drawing/2014/main" id="{84179329-01B1-B542-A306-9F2715F0A1A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4425" y="4187825"/>
            <a:ext cx="685800" cy="850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489671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F084F7-3EF2-A342-B7B0-6FA53AA94D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00250" y="129210"/>
            <a:ext cx="8181975" cy="1043609"/>
          </a:xfrm>
        </p:spPr>
        <p:txBody>
          <a:bodyPr>
            <a:normAutofit fontScale="90000"/>
          </a:bodyPr>
          <a:lstStyle/>
          <a:p>
            <a:r>
              <a:rPr lang="en-US" dirty="0"/>
              <a:t>Underline the main clause and subordinate clause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B2E19A-6BDA-C943-BD6B-819DC0E122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00250" y="1253331"/>
            <a:ext cx="8181975" cy="5286617"/>
          </a:xfrm>
        </p:spPr>
        <p:txBody>
          <a:bodyPr/>
          <a:lstStyle/>
          <a:p>
            <a:r>
              <a:rPr lang="en-GB" dirty="0"/>
              <a:t>Although she didn’t ask for one, Aggie’s father gave her a book of fairy tales. </a:t>
            </a:r>
          </a:p>
          <a:p>
            <a:endParaRPr lang="en-GB" dirty="0"/>
          </a:p>
          <a:p>
            <a:r>
              <a:rPr lang="en-GB" dirty="0"/>
              <a:t>Aggie had realised that her marrying a prince was unlikely to happen, as princes did not come to </a:t>
            </a:r>
            <a:r>
              <a:rPr lang="en-GB" dirty="0" err="1"/>
              <a:t>Guttersbury</a:t>
            </a:r>
            <a:r>
              <a:rPr lang="en-GB" dirty="0"/>
              <a:t> looking for their brides. </a:t>
            </a:r>
          </a:p>
          <a:p>
            <a:endParaRPr lang="en-GB" dirty="0"/>
          </a:p>
          <a:p>
            <a:r>
              <a:rPr lang="en-GB" dirty="0"/>
              <a:t>As she had seen no heroes wandering around </a:t>
            </a:r>
            <a:r>
              <a:rPr lang="en-GB" dirty="0" err="1"/>
              <a:t>Guttersbury</a:t>
            </a:r>
            <a:r>
              <a:rPr lang="en-GB" dirty="0"/>
              <a:t>, Aggie would have to take matters into her own hands.</a:t>
            </a:r>
          </a:p>
          <a:p>
            <a:endParaRPr lang="en-GB" dirty="0"/>
          </a:p>
          <a:p>
            <a:r>
              <a:rPr lang="en-GB" dirty="0"/>
              <a:t>Aggie </a:t>
            </a:r>
            <a:r>
              <a:rPr lang="en-GB" dirty="0" err="1"/>
              <a:t>Lumpett</a:t>
            </a:r>
            <a:r>
              <a:rPr lang="en-GB" dirty="0"/>
              <a:t> was a determined girl, so she had decided she wanted to live in Glorious Luxury.  </a:t>
            </a:r>
          </a:p>
          <a:p>
            <a:endParaRPr lang="en-GB" dirty="0"/>
          </a:p>
          <a:p>
            <a:r>
              <a:rPr lang="en-GB" dirty="0"/>
              <a:t>Magnifico was a little bit scared when they mentioned trolls and ogres.  </a:t>
            </a:r>
          </a:p>
          <a:p>
            <a:endParaRPr lang="en-GB" dirty="0"/>
          </a:p>
          <a:p>
            <a:r>
              <a:rPr lang="en-GB" dirty="0"/>
              <a:t>Magnifico greedily ate the pork pies while Alfie talked to J. Jones.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80394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B632E3-3982-B846-80F5-BC280E643C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00250" y="492126"/>
            <a:ext cx="8181975" cy="1382713"/>
          </a:xfrm>
        </p:spPr>
        <p:txBody>
          <a:bodyPr>
            <a:normAutofit fontScale="90000"/>
          </a:bodyPr>
          <a:lstStyle/>
          <a:p>
            <a:r>
              <a:rPr lang="en-GB" u="sng" dirty="0"/>
              <a:t>Complete these sentences by adding more detail to the subordinate clause. </a:t>
            </a:r>
            <a:br>
              <a:rPr lang="en-GB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C55B86-CDA4-CE47-8117-91DE7E1C96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en-GB" dirty="0"/>
              <a:t> </a:t>
            </a:r>
            <a:r>
              <a:rPr lang="en-GB" sz="2000" dirty="0"/>
              <a:t>While the rain poured down, _________________________.  </a:t>
            </a:r>
          </a:p>
          <a:p>
            <a:pPr>
              <a:lnSpc>
                <a:spcPct val="200000"/>
              </a:lnSpc>
            </a:pPr>
            <a:r>
              <a:rPr lang="en-GB" sz="2000" dirty="0"/>
              <a:t>Before they left on their adventure, ___________________. </a:t>
            </a:r>
          </a:p>
          <a:p>
            <a:pPr>
              <a:lnSpc>
                <a:spcPct val="200000"/>
              </a:lnSpc>
            </a:pPr>
            <a:r>
              <a:rPr lang="en-GB" sz="2000" dirty="0"/>
              <a:t>________________________, before it’s too late. </a:t>
            </a:r>
          </a:p>
          <a:p>
            <a:pPr>
              <a:lnSpc>
                <a:spcPct val="200000"/>
              </a:lnSpc>
            </a:pPr>
            <a:r>
              <a:rPr lang="en-GB" sz="2000" dirty="0"/>
              <a:t>Whenever Magnifico was hungry, _____________________. </a:t>
            </a:r>
          </a:p>
          <a:p>
            <a:pPr>
              <a:lnSpc>
                <a:spcPct val="200000"/>
              </a:lnSpc>
            </a:pPr>
            <a:r>
              <a:rPr lang="en-GB" sz="2000" dirty="0"/>
              <a:t>As they were entering the dark, vast forest, _____________.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72412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ounded Rectangle 24">
            <a:extLst>
              <a:ext uri="{FF2B5EF4-FFF2-40B4-BE49-F238E27FC236}">
                <a16:creationId xmlns:a16="http://schemas.microsoft.com/office/drawing/2014/main" id="{2935266F-BDB2-6240-AF20-8F26728AB7E6}"/>
              </a:ext>
            </a:extLst>
          </p:cNvPr>
          <p:cNvSpPr/>
          <p:nvPr/>
        </p:nvSpPr>
        <p:spPr bwMode="auto">
          <a:xfrm>
            <a:off x="2027239" y="2930526"/>
            <a:ext cx="8137525" cy="3414713"/>
          </a:xfrm>
          <a:prstGeom prst="roundRect">
            <a:avLst>
              <a:gd name="adj" fmla="val 6409"/>
            </a:avLst>
          </a:prstGeom>
          <a:solidFill>
            <a:srgbClr val="FFF9E7"/>
          </a:solidFill>
          <a:ln w="25400" cap="rnd">
            <a:solidFill>
              <a:srgbClr val="FEFBD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1350" dirty="0"/>
              <a:t> </a:t>
            </a:r>
          </a:p>
        </p:txBody>
      </p:sp>
      <p:sp>
        <p:nvSpPr>
          <p:cNvPr id="24" name="Rounded Rectangle 23">
            <a:extLst>
              <a:ext uri="{FF2B5EF4-FFF2-40B4-BE49-F238E27FC236}">
                <a16:creationId xmlns:a16="http://schemas.microsoft.com/office/drawing/2014/main" id="{A6D38D84-0ED0-734A-8CED-96E1CF20B397}"/>
              </a:ext>
            </a:extLst>
          </p:cNvPr>
          <p:cNvSpPr/>
          <p:nvPr/>
        </p:nvSpPr>
        <p:spPr bwMode="auto">
          <a:xfrm>
            <a:off x="2027239" y="512764"/>
            <a:ext cx="8137525" cy="2192337"/>
          </a:xfrm>
          <a:prstGeom prst="roundRect">
            <a:avLst>
              <a:gd name="adj" fmla="val 6409"/>
            </a:avLst>
          </a:prstGeom>
          <a:solidFill>
            <a:srgbClr val="FFF9E7"/>
          </a:solidFill>
          <a:ln w="25400" cap="rnd">
            <a:solidFill>
              <a:srgbClr val="FEFBD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1350" dirty="0"/>
              <a:t> </a:t>
            </a:r>
          </a:p>
        </p:txBody>
      </p:sp>
      <p:sp>
        <p:nvSpPr>
          <p:cNvPr id="10244" name="Title 1">
            <a:extLst>
              <a:ext uri="{FF2B5EF4-FFF2-40B4-BE49-F238E27FC236}">
                <a16:creationId xmlns:a16="http://schemas.microsoft.com/office/drawing/2014/main" id="{9A8860F3-EB33-F744-B7F7-3CAECA7A467D}"/>
              </a:ext>
            </a:extLst>
          </p:cNvPr>
          <p:cNvSpPr txBox="1">
            <a:spLocks/>
          </p:cNvSpPr>
          <p:nvPr/>
        </p:nvSpPr>
        <p:spPr bwMode="auto">
          <a:xfrm>
            <a:off x="2152650" y="3071813"/>
            <a:ext cx="7886700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1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>
                <a:solidFill>
                  <a:srgbClr val="1C1C1C"/>
                </a:solidFill>
                <a:latin typeface="Sassoon Infant Rg" panose="02000803050000020003" pitchFamily="2" charset="0"/>
                <a:ea typeface="Sassoon Infant Rg" panose="02000803050000020003" pitchFamily="2" charset="0"/>
                <a:cs typeface="Sassoon Infant Rg" panose="02000803050000020003" pitchFamily="2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rgbClr val="1C1C1C"/>
                </a:solidFill>
                <a:latin typeface="Sassoon Infant Rg" panose="02000803050000020003" pitchFamily="2" charset="0"/>
                <a:ea typeface="Sassoon Infant Rg" panose="02000803050000020003" pitchFamily="2" charset="0"/>
                <a:cs typeface="Sassoon Infant Rg" panose="02000803050000020003" pitchFamily="2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Sassoon Infant Rg" panose="02000803050000020003" pitchFamily="2" charset="0"/>
                <a:ea typeface="Sassoon Infant Rg" panose="02000803050000020003" pitchFamily="2" charset="0"/>
                <a:cs typeface="Sassoon Infant Rg" panose="02000803050000020003" pitchFamily="2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Sassoon Infant Rg" panose="02000803050000020003" pitchFamily="2" charset="0"/>
                <a:ea typeface="Sassoon Infant Rg" panose="02000803050000020003" pitchFamily="2" charset="0"/>
                <a:cs typeface="Sassoon Infant Rg" panose="02000803050000020003" pitchFamily="2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Sassoon Infant Rg" panose="02000803050000020003" pitchFamily="2" charset="0"/>
                <a:ea typeface="Sassoon Infant Rg" panose="02000803050000020003" pitchFamily="2" charset="0"/>
                <a:cs typeface="Sassoon Infant Rg" panose="02000803050000020003" pitchFamily="2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Sassoon Infant Rg" panose="02000803050000020003" pitchFamily="2" charset="0"/>
                <a:ea typeface="Sassoon Infant Rg" panose="02000803050000020003" pitchFamily="2" charset="0"/>
                <a:cs typeface="Sassoon Infant Rg" panose="02000803050000020003" pitchFamily="2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Sassoon Infant Rg" panose="02000803050000020003" pitchFamily="2" charset="0"/>
                <a:ea typeface="Sassoon Infant Rg" panose="02000803050000020003" pitchFamily="2" charset="0"/>
                <a:cs typeface="Sassoon Infant Rg" panose="02000803050000020003" pitchFamily="2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Sassoon Infant Rg" panose="02000803050000020003" pitchFamily="2" charset="0"/>
                <a:ea typeface="Sassoon Infant Rg" panose="02000803050000020003" pitchFamily="2" charset="0"/>
                <a:cs typeface="Sassoon Infant Rg" panose="02000803050000020003" pitchFamily="2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Sassoon Infant Rg" panose="02000803050000020003" pitchFamily="2" charset="0"/>
                <a:ea typeface="Sassoon Infant Rg" panose="02000803050000020003" pitchFamily="2" charset="0"/>
                <a:cs typeface="Sassoon Infant Rg" panose="02000803050000020003" pitchFamily="2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b="1">
                <a:solidFill>
                  <a:schemeClr val="tx1"/>
                </a:solidFill>
                <a:latin typeface="Sassoon Infant Md" panose="02000603050000020003" pitchFamily="2" charset="0"/>
              </a:rPr>
              <a:t>Success Criteria</a:t>
            </a:r>
          </a:p>
        </p:txBody>
      </p:sp>
      <p:sp>
        <p:nvSpPr>
          <p:cNvPr id="10245" name="Title 1">
            <a:extLst>
              <a:ext uri="{FF2B5EF4-FFF2-40B4-BE49-F238E27FC236}">
                <a16:creationId xmlns:a16="http://schemas.microsoft.com/office/drawing/2014/main" id="{1B40E66F-7B2C-1B43-8068-E16DAF5056D3}"/>
              </a:ext>
            </a:extLst>
          </p:cNvPr>
          <p:cNvSpPr txBox="1">
            <a:spLocks/>
          </p:cNvSpPr>
          <p:nvPr/>
        </p:nvSpPr>
        <p:spPr bwMode="auto">
          <a:xfrm>
            <a:off x="2152650" y="735013"/>
            <a:ext cx="7886700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1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>
                <a:solidFill>
                  <a:srgbClr val="1C1C1C"/>
                </a:solidFill>
                <a:latin typeface="Sassoon Infant Rg" panose="02000803050000020003" pitchFamily="2" charset="0"/>
                <a:ea typeface="Sassoon Infant Rg" panose="02000803050000020003" pitchFamily="2" charset="0"/>
                <a:cs typeface="Sassoon Infant Rg" panose="02000803050000020003" pitchFamily="2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rgbClr val="1C1C1C"/>
                </a:solidFill>
                <a:latin typeface="Sassoon Infant Rg" panose="02000803050000020003" pitchFamily="2" charset="0"/>
                <a:ea typeface="Sassoon Infant Rg" panose="02000803050000020003" pitchFamily="2" charset="0"/>
                <a:cs typeface="Sassoon Infant Rg" panose="02000803050000020003" pitchFamily="2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Sassoon Infant Rg" panose="02000803050000020003" pitchFamily="2" charset="0"/>
                <a:ea typeface="Sassoon Infant Rg" panose="02000803050000020003" pitchFamily="2" charset="0"/>
                <a:cs typeface="Sassoon Infant Rg" panose="02000803050000020003" pitchFamily="2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Sassoon Infant Rg" panose="02000803050000020003" pitchFamily="2" charset="0"/>
                <a:ea typeface="Sassoon Infant Rg" panose="02000803050000020003" pitchFamily="2" charset="0"/>
                <a:cs typeface="Sassoon Infant Rg" panose="02000803050000020003" pitchFamily="2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Sassoon Infant Rg" panose="02000803050000020003" pitchFamily="2" charset="0"/>
                <a:ea typeface="Sassoon Infant Rg" panose="02000803050000020003" pitchFamily="2" charset="0"/>
                <a:cs typeface="Sassoon Infant Rg" panose="02000803050000020003" pitchFamily="2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Sassoon Infant Rg" panose="02000803050000020003" pitchFamily="2" charset="0"/>
                <a:ea typeface="Sassoon Infant Rg" panose="02000803050000020003" pitchFamily="2" charset="0"/>
                <a:cs typeface="Sassoon Infant Rg" panose="02000803050000020003" pitchFamily="2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Sassoon Infant Rg" panose="02000803050000020003" pitchFamily="2" charset="0"/>
                <a:ea typeface="Sassoon Infant Rg" panose="02000803050000020003" pitchFamily="2" charset="0"/>
                <a:cs typeface="Sassoon Infant Rg" panose="02000803050000020003" pitchFamily="2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Sassoon Infant Rg" panose="02000803050000020003" pitchFamily="2" charset="0"/>
                <a:ea typeface="Sassoon Infant Rg" panose="02000803050000020003" pitchFamily="2" charset="0"/>
                <a:cs typeface="Sassoon Infant Rg" panose="02000803050000020003" pitchFamily="2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Sassoon Infant Rg" panose="02000803050000020003" pitchFamily="2" charset="0"/>
                <a:ea typeface="Sassoon Infant Rg" panose="02000803050000020003" pitchFamily="2" charset="0"/>
                <a:cs typeface="Sassoon Infant Rg" panose="02000803050000020003" pitchFamily="2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b="1">
                <a:solidFill>
                  <a:schemeClr val="tx1"/>
                </a:solidFill>
                <a:latin typeface="Sassoon Infant Md" panose="02000603050000020003" pitchFamily="2" charset="0"/>
              </a:rPr>
              <a:t>Aim</a:t>
            </a:r>
          </a:p>
        </p:txBody>
      </p:sp>
      <p:sp>
        <p:nvSpPr>
          <p:cNvPr id="13318" name="Content Placeholder 15">
            <a:extLst>
              <a:ext uri="{FF2B5EF4-FFF2-40B4-BE49-F238E27FC236}">
                <a16:creationId xmlns:a16="http://schemas.microsoft.com/office/drawing/2014/main" id="{9EACBE61-AC7A-3C48-BA0E-CA2B239869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52650" y="1127125"/>
            <a:ext cx="7886700" cy="1409700"/>
          </a:xfrm>
        </p:spPr>
        <p:txBody>
          <a:bodyPr/>
          <a:lstStyle/>
          <a:p>
            <a:pPr eaLnBrk="1" hangingPunct="1">
              <a:defRPr/>
            </a:pPr>
            <a:r>
              <a:rPr lang="en-GB" dirty="0">
                <a:cs typeface="BPreplay"/>
              </a:rPr>
              <a:t>I can distinguish between a main clause and a subordinate clause. </a:t>
            </a:r>
            <a:endParaRPr lang="en-GB" altLang="en-US" dirty="0"/>
          </a:p>
          <a:p>
            <a:pPr eaLnBrk="1" hangingPunct="1">
              <a:defRPr/>
            </a:pPr>
            <a:endParaRPr lang="en-GB" altLang="en-US" dirty="0">
              <a:ea typeface="BPreplay" panose="02000503000000020004" pitchFamily="50" charset="0"/>
              <a:cs typeface="BPreplay" panose="02000503000000020004" pitchFamily="50" charset="0"/>
            </a:endParaRPr>
          </a:p>
        </p:txBody>
      </p:sp>
      <p:sp>
        <p:nvSpPr>
          <p:cNvPr id="13319" name="Content Placeholder 15">
            <a:extLst>
              <a:ext uri="{FF2B5EF4-FFF2-40B4-BE49-F238E27FC236}">
                <a16:creationId xmlns:a16="http://schemas.microsoft.com/office/drawing/2014/main" id="{0307F457-AF9A-DA4B-AD0F-A5585A056ED1}"/>
              </a:ext>
            </a:extLst>
          </p:cNvPr>
          <p:cNvSpPr txBox="1">
            <a:spLocks/>
          </p:cNvSpPr>
          <p:nvPr/>
        </p:nvSpPr>
        <p:spPr bwMode="auto">
          <a:xfrm>
            <a:off x="2152650" y="3467101"/>
            <a:ext cx="7886700" cy="262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80000" tIns="252000" rIns="252000" bIns="180000"/>
          <a:lstStyle>
            <a:lvl1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>
                <a:solidFill>
                  <a:srgbClr val="1C1C1C"/>
                </a:solidFill>
                <a:latin typeface="Sassoon Infant Rg" panose="02000503030000020003" pitchFamily="50" charset="0"/>
                <a:ea typeface="Sassoon Infant Rg" panose="02000503030000020003" pitchFamily="50" charset="0"/>
                <a:cs typeface="Sassoon Infant Rg" panose="02000503030000020003" pitchFamily="50" charset="0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rgbClr val="1C1C1C"/>
                </a:solidFill>
                <a:latin typeface="Sassoon Infant Rg" panose="02000503030000020003" pitchFamily="50" charset="0"/>
                <a:ea typeface="Sassoon Infant Rg" panose="02000503030000020003" pitchFamily="50" charset="0"/>
                <a:cs typeface="Sassoon Infant Rg" panose="02000503030000020003" pitchFamily="50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Sassoon Infant Rg" panose="02000503030000020003" pitchFamily="50" charset="0"/>
                <a:ea typeface="Sassoon Infant Rg" panose="02000503030000020003" pitchFamily="50" charset="0"/>
                <a:cs typeface="Sassoon Infant Rg" panose="02000503030000020003" pitchFamily="50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Sassoon Infant Rg" panose="02000503030000020003" pitchFamily="50" charset="0"/>
                <a:ea typeface="Sassoon Infant Rg" panose="02000503030000020003" pitchFamily="50" charset="0"/>
                <a:cs typeface="Sassoon Infant Rg" panose="02000503030000020003" pitchFamily="50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Sassoon Infant Rg" panose="02000503030000020003" pitchFamily="50" charset="0"/>
                <a:ea typeface="Sassoon Infant Rg" panose="02000503030000020003" pitchFamily="50" charset="0"/>
                <a:cs typeface="Sassoon Infant Rg" panose="02000503030000020003" pitchFamily="50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Sassoon Infant Rg" panose="02000503030000020003" pitchFamily="50" charset="0"/>
                <a:ea typeface="Sassoon Infant Rg" panose="02000503030000020003" pitchFamily="50" charset="0"/>
                <a:cs typeface="Sassoon Infant Rg" panose="02000503030000020003" pitchFamily="50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Sassoon Infant Rg" panose="02000503030000020003" pitchFamily="50" charset="0"/>
                <a:ea typeface="Sassoon Infant Rg" panose="02000503030000020003" pitchFamily="50" charset="0"/>
                <a:cs typeface="Sassoon Infant Rg" panose="02000503030000020003" pitchFamily="50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Sassoon Infant Rg" panose="02000503030000020003" pitchFamily="50" charset="0"/>
                <a:ea typeface="Sassoon Infant Rg" panose="02000503030000020003" pitchFamily="50" charset="0"/>
                <a:cs typeface="Sassoon Infant Rg" panose="02000503030000020003" pitchFamily="50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Sassoon Infant Rg" panose="02000503030000020003" pitchFamily="50" charset="0"/>
                <a:ea typeface="Sassoon Infant Rg" panose="02000503030000020003" pitchFamily="50" charset="0"/>
                <a:cs typeface="Sassoon Infant Rg" panose="02000503030000020003" pitchFamily="50" charset="0"/>
              </a:defRPr>
            </a:lvl9pPr>
          </a:lstStyle>
          <a:p>
            <a:pPr marL="0" indent="0">
              <a:buNone/>
              <a:defRPr/>
            </a:pPr>
            <a:endParaRPr lang="en-GB" dirty="0">
              <a:latin typeface="+mn-lt"/>
              <a:cs typeface="BPreplay"/>
            </a:endParaRPr>
          </a:p>
          <a:p>
            <a:pPr>
              <a:defRPr/>
            </a:pPr>
            <a:r>
              <a:rPr lang="en-GB" dirty="0">
                <a:latin typeface="+mn-lt"/>
                <a:cs typeface="BPreplay"/>
              </a:rPr>
              <a:t>I can describe what subordinate clauses are for.</a:t>
            </a:r>
          </a:p>
          <a:p>
            <a:pPr>
              <a:defRPr/>
            </a:pPr>
            <a:r>
              <a:rPr lang="en-GB" dirty="0">
                <a:latin typeface="+mn-lt"/>
                <a:cs typeface="BPreplay"/>
              </a:rPr>
              <a:t>I can explain where subordinate clauses can be found.</a:t>
            </a:r>
          </a:p>
          <a:p>
            <a:pPr>
              <a:defRPr/>
            </a:pPr>
            <a:r>
              <a:rPr lang="en-GB" dirty="0">
                <a:latin typeface="+mn-lt"/>
                <a:cs typeface="BPreplay"/>
              </a:rPr>
              <a:t>I can use a subordinate clause to improve sentences.</a:t>
            </a:r>
          </a:p>
        </p:txBody>
      </p:sp>
    </p:spTree>
    <p:extLst>
      <p:ext uri="{BB962C8B-B14F-4D97-AF65-F5344CB8AC3E}">
        <p14:creationId xmlns:p14="http://schemas.microsoft.com/office/powerpoint/2010/main" val="11922536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232F59E3-26E4-EB41-B72D-FCECA856212E}"/>
              </a:ext>
            </a:extLst>
          </p:cNvPr>
          <p:cNvSpPr/>
          <p:nvPr/>
        </p:nvSpPr>
        <p:spPr>
          <a:xfrm>
            <a:off x="1524000" y="950914"/>
            <a:ext cx="9144000" cy="1844675"/>
          </a:xfrm>
          <a:prstGeom prst="rect">
            <a:avLst/>
          </a:prstGeom>
          <a:solidFill>
            <a:srgbClr val="FEFEFE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0" name="Title 7">
            <a:extLst>
              <a:ext uri="{FF2B5EF4-FFF2-40B4-BE49-F238E27FC236}">
                <a16:creationId xmlns:a16="http://schemas.microsoft.com/office/drawing/2014/main" id="{94C26F11-5C57-C147-A001-AE16EC39DA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1211263"/>
            <a:ext cx="7886700" cy="1325562"/>
          </a:xfrm>
        </p:spPr>
        <p:txBody>
          <a:bodyPr vert="horz" lIns="0" tIns="0" rIns="0" bIns="0" rtlCol="0" anchor="ctr">
            <a:noAutofit/>
          </a:bodyPr>
          <a:lstStyle/>
          <a:p>
            <a:pPr>
              <a:defRPr/>
            </a:pPr>
            <a:r>
              <a:rPr lang="en-GB" sz="4400" dirty="0"/>
              <a:t>Introductory Activity</a:t>
            </a:r>
            <a:endParaRPr lang="en-GB" sz="4400" dirty="0">
              <a:solidFill>
                <a:schemeClr val="tx2">
                  <a:lumMod val="75000"/>
                </a:schemeClr>
              </a:solidFill>
              <a:latin typeface="ABeeZee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99738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DF83B0FA-8D62-5D46-8AAD-B3430D1D0518}"/>
              </a:ext>
            </a:extLst>
          </p:cNvPr>
          <p:cNvSpPr/>
          <p:nvPr/>
        </p:nvSpPr>
        <p:spPr>
          <a:xfrm>
            <a:off x="2279650" y="2724150"/>
            <a:ext cx="7632700" cy="3405188"/>
          </a:xfrm>
          <a:prstGeom prst="rect">
            <a:avLst/>
          </a:prstGeom>
          <a:solidFill>
            <a:srgbClr val="F8D2A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9E63E6D-7673-1D47-8CD1-ADDEC48C098C}"/>
              </a:ext>
            </a:extLst>
          </p:cNvPr>
          <p:cNvSpPr/>
          <p:nvPr/>
        </p:nvSpPr>
        <p:spPr>
          <a:xfrm>
            <a:off x="2279650" y="1570038"/>
            <a:ext cx="3779838" cy="103981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702A66E-ABF4-0F48-8000-24CFBE392E41}"/>
              </a:ext>
            </a:extLst>
          </p:cNvPr>
          <p:cNvSpPr/>
          <p:nvPr/>
        </p:nvSpPr>
        <p:spPr>
          <a:xfrm>
            <a:off x="6161088" y="1570038"/>
            <a:ext cx="3751262" cy="1046162"/>
          </a:xfrm>
          <a:prstGeom prst="rect">
            <a:avLst/>
          </a:prstGeom>
          <a:solidFill>
            <a:srgbClr val="D46C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dirty="0"/>
          </a:p>
        </p:txBody>
      </p:sp>
      <p:sp>
        <p:nvSpPr>
          <p:cNvPr id="12293" name="TextBox 1">
            <a:extLst>
              <a:ext uri="{FF2B5EF4-FFF2-40B4-BE49-F238E27FC236}">
                <a16:creationId xmlns:a16="http://schemas.microsoft.com/office/drawing/2014/main" id="{4C6FA025-5E00-B948-8612-BF95DCA52D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28863" y="1630364"/>
            <a:ext cx="35560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>
                <a:solidFill>
                  <a:srgbClr val="1C1C1C"/>
                </a:solidFill>
                <a:latin typeface="Sassoon Infant Rg" panose="02000803050000020003" pitchFamily="2" charset="0"/>
                <a:ea typeface="Sassoon Infant Rg" panose="02000803050000020003" pitchFamily="2" charset="0"/>
                <a:cs typeface="Sassoon Infant Rg" panose="02000803050000020003" pitchFamily="2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rgbClr val="1C1C1C"/>
                </a:solidFill>
                <a:latin typeface="Sassoon Infant Rg" panose="02000803050000020003" pitchFamily="2" charset="0"/>
                <a:ea typeface="Sassoon Infant Rg" panose="02000803050000020003" pitchFamily="2" charset="0"/>
                <a:cs typeface="Sassoon Infant Rg" panose="02000803050000020003" pitchFamily="2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Sassoon Infant Rg" panose="02000803050000020003" pitchFamily="2" charset="0"/>
                <a:ea typeface="Sassoon Infant Rg" panose="02000803050000020003" pitchFamily="2" charset="0"/>
                <a:cs typeface="Sassoon Infant Rg" panose="02000803050000020003" pitchFamily="2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Sassoon Infant Rg" panose="02000803050000020003" pitchFamily="2" charset="0"/>
                <a:ea typeface="Sassoon Infant Rg" panose="02000803050000020003" pitchFamily="2" charset="0"/>
                <a:cs typeface="Sassoon Infant Rg" panose="02000803050000020003" pitchFamily="2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Sassoon Infant Rg" panose="02000803050000020003" pitchFamily="2" charset="0"/>
                <a:ea typeface="Sassoon Infant Rg" panose="02000803050000020003" pitchFamily="2" charset="0"/>
                <a:cs typeface="Sassoon Infant Rg" panose="02000803050000020003" pitchFamily="2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Sassoon Infant Rg" panose="02000803050000020003" pitchFamily="2" charset="0"/>
                <a:ea typeface="Sassoon Infant Rg" panose="02000803050000020003" pitchFamily="2" charset="0"/>
                <a:cs typeface="Sassoon Infant Rg" panose="02000803050000020003" pitchFamily="2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Sassoon Infant Rg" panose="02000803050000020003" pitchFamily="2" charset="0"/>
                <a:ea typeface="Sassoon Infant Rg" panose="02000803050000020003" pitchFamily="2" charset="0"/>
                <a:cs typeface="Sassoon Infant Rg" panose="02000803050000020003" pitchFamily="2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Sassoon Infant Rg" panose="02000803050000020003" pitchFamily="2" charset="0"/>
                <a:ea typeface="Sassoon Infant Rg" panose="02000803050000020003" pitchFamily="2" charset="0"/>
                <a:cs typeface="Sassoon Infant Rg" panose="02000803050000020003" pitchFamily="2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Sassoon Infant Rg" panose="02000803050000020003" pitchFamily="2" charset="0"/>
                <a:ea typeface="Sassoon Infant Rg" panose="02000803050000020003" pitchFamily="2" charset="0"/>
                <a:cs typeface="Sassoon Infant Rg" panose="02000803050000020003" pitchFamily="2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n-US" b="1">
                <a:solidFill>
                  <a:schemeClr val="tx1"/>
                </a:solidFill>
              </a:rPr>
              <a:t>Simple Sentences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n-US">
                <a:solidFill>
                  <a:schemeClr val="tx1"/>
                </a:solidFill>
              </a:rPr>
              <a:t>Can you add some adverbs to make these sentences more interesting?</a:t>
            </a:r>
          </a:p>
        </p:txBody>
      </p:sp>
      <p:sp>
        <p:nvSpPr>
          <p:cNvPr id="2" name="Title 5">
            <a:extLst>
              <a:ext uri="{FF2B5EF4-FFF2-40B4-BE49-F238E27FC236}">
                <a16:creationId xmlns:a16="http://schemas.microsoft.com/office/drawing/2014/main" id="{AF6E6748-C843-8B49-86BD-C409F64A64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1" y="630239"/>
            <a:ext cx="8220075" cy="873125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en-US" sz="3200" dirty="0">
                <a:cs typeface="BPreplay"/>
              </a:rPr>
              <a:t>Clauses and Subordinates</a:t>
            </a:r>
            <a:endParaRPr lang="en-GB" altLang="en-US" sz="3200" dirty="0"/>
          </a:p>
        </p:txBody>
      </p:sp>
      <p:pic>
        <p:nvPicPr>
          <p:cNvPr id="12295" name="Pairs">
            <a:extLst>
              <a:ext uri="{FF2B5EF4-FFF2-40B4-BE49-F238E27FC236}">
                <a16:creationId xmlns:a16="http://schemas.microsoft.com/office/drawing/2014/main" id="{90D7CC16-E77D-0942-8D35-E62781A4EBB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20200" y="612775"/>
            <a:ext cx="863600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6" name="TextBox 1">
            <a:extLst>
              <a:ext uri="{FF2B5EF4-FFF2-40B4-BE49-F238E27FC236}">
                <a16:creationId xmlns:a16="http://schemas.microsoft.com/office/drawing/2014/main" id="{906073A0-5468-274D-BE1C-D100931543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00776" y="1589089"/>
            <a:ext cx="3463925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>
                <a:solidFill>
                  <a:srgbClr val="1C1C1C"/>
                </a:solidFill>
                <a:latin typeface="Sassoon Infant Rg" panose="02000803050000020003" pitchFamily="2" charset="0"/>
                <a:ea typeface="Sassoon Infant Rg" panose="02000803050000020003" pitchFamily="2" charset="0"/>
                <a:cs typeface="Sassoon Infant Rg" panose="02000803050000020003" pitchFamily="2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rgbClr val="1C1C1C"/>
                </a:solidFill>
                <a:latin typeface="Sassoon Infant Rg" panose="02000803050000020003" pitchFamily="2" charset="0"/>
                <a:ea typeface="Sassoon Infant Rg" panose="02000803050000020003" pitchFamily="2" charset="0"/>
                <a:cs typeface="Sassoon Infant Rg" panose="02000803050000020003" pitchFamily="2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Sassoon Infant Rg" panose="02000803050000020003" pitchFamily="2" charset="0"/>
                <a:ea typeface="Sassoon Infant Rg" panose="02000803050000020003" pitchFamily="2" charset="0"/>
                <a:cs typeface="Sassoon Infant Rg" panose="02000803050000020003" pitchFamily="2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Sassoon Infant Rg" panose="02000803050000020003" pitchFamily="2" charset="0"/>
                <a:ea typeface="Sassoon Infant Rg" panose="02000803050000020003" pitchFamily="2" charset="0"/>
                <a:cs typeface="Sassoon Infant Rg" panose="02000803050000020003" pitchFamily="2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Sassoon Infant Rg" panose="02000803050000020003" pitchFamily="2" charset="0"/>
                <a:ea typeface="Sassoon Infant Rg" panose="02000803050000020003" pitchFamily="2" charset="0"/>
                <a:cs typeface="Sassoon Infant Rg" panose="02000803050000020003" pitchFamily="2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Sassoon Infant Rg" panose="02000803050000020003" pitchFamily="2" charset="0"/>
                <a:ea typeface="Sassoon Infant Rg" panose="02000803050000020003" pitchFamily="2" charset="0"/>
                <a:cs typeface="Sassoon Infant Rg" panose="02000803050000020003" pitchFamily="2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Sassoon Infant Rg" panose="02000803050000020003" pitchFamily="2" charset="0"/>
                <a:ea typeface="Sassoon Infant Rg" panose="02000803050000020003" pitchFamily="2" charset="0"/>
                <a:cs typeface="Sassoon Infant Rg" panose="02000803050000020003" pitchFamily="2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Sassoon Infant Rg" panose="02000803050000020003" pitchFamily="2" charset="0"/>
                <a:ea typeface="Sassoon Infant Rg" panose="02000803050000020003" pitchFamily="2" charset="0"/>
                <a:cs typeface="Sassoon Infant Rg" panose="02000803050000020003" pitchFamily="2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Sassoon Infant Rg" panose="02000803050000020003" pitchFamily="2" charset="0"/>
                <a:ea typeface="Sassoon Infant Rg" panose="02000803050000020003" pitchFamily="2" charset="0"/>
                <a:cs typeface="Sassoon Infant Rg" panose="02000803050000020003" pitchFamily="2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n-US" sz="2800">
                <a:solidFill>
                  <a:schemeClr val="tx1"/>
                </a:solidFill>
              </a:rPr>
              <a:t>On your whiteboard, fill in the blanks:</a:t>
            </a:r>
          </a:p>
        </p:txBody>
      </p:sp>
      <p:pic>
        <p:nvPicPr>
          <p:cNvPr id="12297" name="Picture 2">
            <a:extLst>
              <a:ext uri="{FF2B5EF4-FFF2-40B4-BE49-F238E27FC236}">
                <a16:creationId xmlns:a16="http://schemas.microsoft.com/office/drawing/2014/main" id="{013E3FC1-3C16-9049-AF8D-D613F014673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6775" y="2951163"/>
            <a:ext cx="5316538" cy="290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8" name="TextBox 1">
            <a:extLst>
              <a:ext uri="{FF2B5EF4-FFF2-40B4-BE49-F238E27FC236}">
                <a16:creationId xmlns:a16="http://schemas.microsoft.com/office/drawing/2014/main" id="{AFFFCD54-082A-DF49-95B1-5A3B502896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65539" y="3497264"/>
            <a:ext cx="4784725" cy="2246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>
                <a:solidFill>
                  <a:srgbClr val="1C1C1C"/>
                </a:solidFill>
                <a:latin typeface="Sassoon Infant Rg" panose="02000803050000020003" pitchFamily="2" charset="0"/>
                <a:ea typeface="Sassoon Infant Rg" panose="02000803050000020003" pitchFamily="2" charset="0"/>
                <a:cs typeface="Sassoon Infant Rg" panose="02000803050000020003" pitchFamily="2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rgbClr val="1C1C1C"/>
                </a:solidFill>
                <a:latin typeface="Sassoon Infant Rg" panose="02000803050000020003" pitchFamily="2" charset="0"/>
                <a:ea typeface="Sassoon Infant Rg" panose="02000803050000020003" pitchFamily="2" charset="0"/>
                <a:cs typeface="Sassoon Infant Rg" panose="02000803050000020003" pitchFamily="2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Sassoon Infant Rg" panose="02000803050000020003" pitchFamily="2" charset="0"/>
                <a:ea typeface="Sassoon Infant Rg" panose="02000803050000020003" pitchFamily="2" charset="0"/>
                <a:cs typeface="Sassoon Infant Rg" panose="02000803050000020003" pitchFamily="2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Sassoon Infant Rg" panose="02000803050000020003" pitchFamily="2" charset="0"/>
                <a:ea typeface="Sassoon Infant Rg" panose="02000803050000020003" pitchFamily="2" charset="0"/>
                <a:cs typeface="Sassoon Infant Rg" panose="02000803050000020003" pitchFamily="2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Sassoon Infant Rg" panose="02000803050000020003" pitchFamily="2" charset="0"/>
                <a:ea typeface="Sassoon Infant Rg" panose="02000803050000020003" pitchFamily="2" charset="0"/>
                <a:cs typeface="Sassoon Infant Rg" panose="02000803050000020003" pitchFamily="2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Sassoon Infant Rg" panose="02000803050000020003" pitchFamily="2" charset="0"/>
                <a:ea typeface="Sassoon Infant Rg" panose="02000803050000020003" pitchFamily="2" charset="0"/>
                <a:cs typeface="Sassoon Infant Rg" panose="02000803050000020003" pitchFamily="2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Sassoon Infant Rg" panose="02000803050000020003" pitchFamily="2" charset="0"/>
                <a:ea typeface="Sassoon Infant Rg" panose="02000803050000020003" pitchFamily="2" charset="0"/>
                <a:cs typeface="Sassoon Infant Rg" panose="02000803050000020003" pitchFamily="2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Sassoon Infant Rg" panose="02000803050000020003" pitchFamily="2" charset="0"/>
                <a:ea typeface="Sassoon Infant Rg" panose="02000803050000020003" pitchFamily="2" charset="0"/>
                <a:cs typeface="Sassoon Infant Rg" panose="02000803050000020003" pitchFamily="2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Sassoon Infant Rg" panose="02000803050000020003" pitchFamily="2" charset="0"/>
                <a:ea typeface="Sassoon Infant Rg" panose="02000803050000020003" pitchFamily="2" charset="0"/>
                <a:cs typeface="Sassoon Infant Rg" panose="02000803050000020003" pitchFamily="2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n-US" sz="2800">
                <a:solidFill>
                  <a:schemeClr val="tx1"/>
                </a:solidFill>
              </a:rPr>
              <a:t>The chicken walked _________.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n-US" sz="2800">
                <a:solidFill>
                  <a:schemeClr val="tx1"/>
                </a:solidFill>
              </a:rPr>
              <a:t>The chicken talked _________.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n-US" sz="2800">
                <a:solidFill>
                  <a:schemeClr val="tx1"/>
                </a:solidFill>
              </a:rPr>
              <a:t>The chicken flew _________.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n-US" sz="2800">
                <a:solidFill>
                  <a:schemeClr val="tx1"/>
                </a:solidFill>
              </a:rPr>
              <a:t>The chicken cheeped ________.</a:t>
            </a:r>
          </a:p>
        </p:txBody>
      </p:sp>
    </p:spTree>
    <p:extLst>
      <p:ext uri="{BB962C8B-B14F-4D97-AF65-F5344CB8AC3E}">
        <p14:creationId xmlns:p14="http://schemas.microsoft.com/office/powerpoint/2010/main" val="16209265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BCE1F062-ED5C-4E41-AF3C-C93868343B5F}"/>
              </a:ext>
            </a:extLst>
          </p:cNvPr>
          <p:cNvSpPr/>
          <p:nvPr/>
        </p:nvSpPr>
        <p:spPr>
          <a:xfrm>
            <a:off x="2279650" y="2724150"/>
            <a:ext cx="7632700" cy="3405188"/>
          </a:xfrm>
          <a:prstGeom prst="rect">
            <a:avLst/>
          </a:prstGeom>
          <a:solidFill>
            <a:srgbClr val="D46C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7779E81-E300-E841-8657-32399A12954F}"/>
              </a:ext>
            </a:extLst>
          </p:cNvPr>
          <p:cNvSpPr/>
          <p:nvPr/>
        </p:nvSpPr>
        <p:spPr>
          <a:xfrm>
            <a:off x="2279650" y="1570038"/>
            <a:ext cx="3779838" cy="1039812"/>
          </a:xfrm>
          <a:prstGeom prst="rect">
            <a:avLst/>
          </a:prstGeom>
          <a:solidFill>
            <a:srgbClr val="F8D2A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2837FE3-F2BB-C040-907B-BF24ECD15C38}"/>
              </a:ext>
            </a:extLst>
          </p:cNvPr>
          <p:cNvSpPr/>
          <p:nvPr/>
        </p:nvSpPr>
        <p:spPr>
          <a:xfrm>
            <a:off x="6161088" y="1570038"/>
            <a:ext cx="3751262" cy="104616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dirty="0"/>
          </a:p>
        </p:txBody>
      </p:sp>
      <p:sp>
        <p:nvSpPr>
          <p:cNvPr id="13317" name="TextBox 1">
            <a:extLst>
              <a:ext uri="{FF2B5EF4-FFF2-40B4-BE49-F238E27FC236}">
                <a16:creationId xmlns:a16="http://schemas.microsoft.com/office/drawing/2014/main" id="{7B55B9A6-D755-DF45-B5CB-555C356E53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28864" y="1630364"/>
            <a:ext cx="3730625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>
                <a:solidFill>
                  <a:srgbClr val="1C1C1C"/>
                </a:solidFill>
                <a:latin typeface="Sassoon Infant Rg" panose="02000803050000020003" pitchFamily="2" charset="0"/>
                <a:ea typeface="Sassoon Infant Rg" panose="02000803050000020003" pitchFamily="2" charset="0"/>
                <a:cs typeface="Sassoon Infant Rg" panose="02000803050000020003" pitchFamily="2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rgbClr val="1C1C1C"/>
                </a:solidFill>
                <a:latin typeface="Sassoon Infant Rg" panose="02000803050000020003" pitchFamily="2" charset="0"/>
                <a:ea typeface="Sassoon Infant Rg" panose="02000803050000020003" pitchFamily="2" charset="0"/>
                <a:cs typeface="Sassoon Infant Rg" panose="02000803050000020003" pitchFamily="2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Sassoon Infant Rg" panose="02000803050000020003" pitchFamily="2" charset="0"/>
                <a:ea typeface="Sassoon Infant Rg" panose="02000803050000020003" pitchFamily="2" charset="0"/>
                <a:cs typeface="Sassoon Infant Rg" panose="02000803050000020003" pitchFamily="2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Sassoon Infant Rg" panose="02000803050000020003" pitchFamily="2" charset="0"/>
                <a:ea typeface="Sassoon Infant Rg" panose="02000803050000020003" pitchFamily="2" charset="0"/>
                <a:cs typeface="Sassoon Infant Rg" panose="02000803050000020003" pitchFamily="2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Sassoon Infant Rg" panose="02000803050000020003" pitchFamily="2" charset="0"/>
                <a:ea typeface="Sassoon Infant Rg" panose="02000803050000020003" pitchFamily="2" charset="0"/>
                <a:cs typeface="Sassoon Infant Rg" panose="02000803050000020003" pitchFamily="2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Sassoon Infant Rg" panose="02000803050000020003" pitchFamily="2" charset="0"/>
                <a:ea typeface="Sassoon Infant Rg" panose="02000803050000020003" pitchFamily="2" charset="0"/>
                <a:cs typeface="Sassoon Infant Rg" panose="02000803050000020003" pitchFamily="2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Sassoon Infant Rg" panose="02000803050000020003" pitchFamily="2" charset="0"/>
                <a:ea typeface="Sassoon Infant Rg" panose="02000803050000020003" pitchFamily="2" charset="0"/>
                <a:cs typeface="Sassoon Infant Rg" panose="02000803050000020003" pitchFamily="2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Sassoon Infant Rg" panose="02000803050000020003" pitchFamily="2" charset="0"/>
                <a:ea typeface="Sassoon Infant Rg" panose="02000803050000020003" pitchFamily="2" charset="0"/>
                <a:cs typeface="Sassoon Infant Rg" panose="02000803050000020003" pitchFamily="2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Sassoon Infant Rg" panose="02000803050000020003" pitchFamily="2" charset="0"/>
                <a:ea typeface="Sassoon Infant Rg" panose="02000803050000020003" pitchFamily="2" charset="0"/>
                <a:cs typeface="Sassoon Infant Rg" panose="02000803050000020003" pitchFamily="2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n-US" b="1">
                <a:solidFill>
                  <a:schemeClr val="tx1"/>
                </a:solidFill>
              </a:rPr>
              <a:t>Simple Sentences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n-US">
                <a:solidFill>
                  <a:schemeClr val="tx1"/>
                </a:solidFill>
              </a:rPr>
              <a:t>Can you add some adjectives to make these sentences more interesting?</a:t>
            </a:r>
          </a:p>
        </p:txBody>
      </p:sp>
      <p:sp>
        <p:nvSpPr>
          <p:cNvPr id="12293" name="Title 5">
            <a:extLst>
              <a:ext uri="{FF2B5EF4-FFF2-40B4-BE49-F238E27FC236}">
                <a16:creationId xmlns:a16="http://schemas.microsoft.com/office/drawing/2014/main" id="{608AD96F-C166-E643-81E1-C99BC10B0A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1" y="630239"/>
            <a:ext cx="8220075" cy="873125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en-US" sz="3200" dirty="0">
                <a:cs typeface="BPreplay"/>
              </a:rPr>
              <a:t>Clauses and Subordinates</a:t>
            </a:r>
            <a:endParaRPr lang="en-GB" altLang="en-US" sz="3200" dirty="0"/>
          </a:p>
        </p:txBody>
      </p:sp>
      <p:pic>
        <p:nvPicPr>
          <p:cNvPr id="13319" name="Pairs">
            <a:extLst>
              <a:ext uri="{FF2B5EF4-FFF2-40B4-BE49-F238E27FC236}">
                <a16:creationId xmlns:a16="http://schemas.microsoft.com/office/drawing/2014/main" id="{3D88BC2B-D39F-E74D-A971-D9E88676E1A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20200" y="612775"/>
            <a:ext cx="863600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20" name="TextBox 1">
            <a:extLst>
              <a:ext uri="{FF2B5EF4-FFF2-40B4-BE49-F238E27FC236}">
                <a16:creationId xmlns:a16="http://schemas.microsoft.com/office/drawing/2014/main" id="{3B591D4F-5CED-BE4D-86AC-C2BBBE14A2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00776" y="1589089"/>
            <a:ext cx="3463925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>
                <a:solidFill>
                  <a:srgbClr val="1C1C1C"/>
                </a:solidFill>
                <a:latin typeface="Sassoon Infant Rg" panose="02000803050000020003" pitchFamily="2" charset="0"/>
                <a:ea typeface="Sassoon Infant Rg" panose="02000803050000020003" pitchFamily="2" charset="0"/>
                <a:cs typeface="Sassoon Infant Rg" panose="02000803050000020003" pitchFamily="2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rgbClr val="1C1C1C"/>
                </a:solidFill>
                <a:latin typeface="Sassoon Infant Rg" panose="02000803050000020003" pitchFamily="2" charset="0"/>
                <a:ea typeface="Sassoon Infant Rg" panose="02000803050000020003" pitchFamily="2" charset="0"/>
                <a:cs typeface="Sassoon Infant Rg" panose="02000803050000020003" pitchFamily="2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Sassoon Infant Rg" panose="02000803050000020003" pitchFamily="2" charset="0"/>
                <a:ea typeface="Sassoon Infant Rg" panose="02000803050000020003" pitchFamily="2" charset="0"/>
                <a:cs typeface="Sassoon Infant Rg" panose="02000803050000020003" pitchFamily="2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Sassoon Infant Rg" panose="02000803050000020003" pitchFamily="2" charset="0"/>
                <a:ea typeface="Sassoon Infant Rg" panose="02000803050000020003" pitchFamily="2" charset="0"/>
                <a:cs typeface="Sassoon Infant Rg" panose="02000803050000020003" pitchFamily="2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Sassoon Infant Rg" panose="02000803050000020003" pitchFamily="2" charset="0"/>
                <a:ea typeface="Sassoon Infant Rg" panose="02000803050000020003" pitchFamily="2" charset="0"/>
                <a:cs typeface="Sassoon Infant Rg" panose="02000803050000020003" pitchFamily="2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Sassoon Infant Rg" panose="02000803050000020003" pitchFamily="2" charset="0"/>
                <a:ea typeface="Sassoon Infant Rg" panose="02000803050000020003" pitchFamily="2" charset="0"/>
                <a:cs typeface="Sassoon Infant Rg" panose="02000803050000020003" pitchFamily="2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Sassoon Infant Rg" panose="02000803050000020003" pitchFamily="2" charset="0"/>
                <a:ea typeface="Sassoon Infant Rg" panose="02000803050000020003" pitchFamily="2" charset="0"/>
                <a:cs typeface="Sassoon Infant Rg" panose="02000803050000020003" pitchFamily="2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Sassoon Infant Rg" panose="02000803050000020003" pitchFamily="2" charset="0"/>
                <a:ea typeface="Sassoon Infant Rg" panose="02000803050000020003" pitchFamily="2" charset="0"/>
                <a:cs typeface="Sassoon Infant Rg" panose="02000803050000020003" pitchFamily="2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Sassoon Infant Rg" panose="02000803050000020003" pitchFamily="2" charset="0"/>
                <a:ea typeface="Sassoon Infant Rg" panose="02000803050000020003" pitchFamily="2" charset="0"/>
                <a:cs typeface="Sassoon Infant Rg" panose="02000803050000020003" pitchFamily="2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n-US" sz="2800">
                <a:solidFill>
                  <a:schemeClr val="tx1"/>
                </a:solidFill>
              </a:rPr>
              <a:t>On your whiteboard, fill in the blanks:</a:t>
            </a:r>
          </a:p>
        </p:txBody>
      </p:sp>
      <p:pic>
        <p:nvPicPr>
          <p:cNvPr id="13321" name="Picture 2">
            <a:extLst>
              <a:ext uri="{FF2B5EF4-FFF2-40B4-BE49-F238E27FC236}">
                <a16:creationId xmlns:a16="http://schemas.microsoft.com/office/drawing/2014/main" id="{7003E86C-657B-0E4B-BCC4-9864E9EC531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6775" y="2951163"/>
            <a:ext cx="5316538" cy="290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22" name="TextBox 1">
            <a:extLst>
              <a:ext uri="{FF2B5EF4-FFF2-40B4-BE49-F238E27FC236}">
                <a16:creationId xmlns:a16="http://schemas.microsoft.com/office/drawing/2014/main" id="{F88DB74C-B861-8447-AC10-E4A9BE3DF1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65539" y="3497264"/>
            <a:ext cx="4784725" cy="2246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>
                <a:solidFill>
                  <a:srgbClr val="1C1C1C"/>
                </a:solidFill>
                <a:latin typeface="Sassoon Infant Rg" panose="02000803050000020003" pitchFamily="2" charset="0"/>
                <a:ea typeface="Sassoon Infant Rg" panose="02000803050000020003" pitchFamily="2" charset="0"/>
                <a:cs typeface="Sassoon Infant Rg" panose="02000803050000020003" pitchFamily="2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rgbClr val="1C1C1C"/>
                </a:solidFill>
                <a:latin typeface="Sassoon Infant Rg" panose="02000803050000020003" pitchFamily="2" charset="0"/>
                <a:ea typeface="Sassoon Infant Rg" panose="02000803050000020003" pitchFamily="2" charset="0"/>
                <a:cs typeface="Sassoon Infant Rg" panose="02000803050000020003" pitchFamily="2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Sassoon Infant Rg" panose="02000803050000020003" pitchFamily="2" charset="0"/>
                <a:ea typeface="Sassoon Infant Rg" panose="02000803050000020003" pitchFamily="2" charset="0"/>
                <a:cs typeface="Sassoon Infant Rg" panose="02000803050000020003" pitchFamily="2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Sassoon Infant Rg" panose="02000803050000020003" pitchFamily="2" charset="0"/>
                <a:ea typeface="Sassoon Infant Rg" panose="02000803050000020003" pitchFamily="2" charset="0"/>
                <a:cs typeface="Sassoon Infant Rg" panose="02000803050000020003" pitchFamily="2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Sassoon Infant Rg" panose="02000803050000020003" pitchFamily="2" charset="0"/>
                <a:ea typeface="Sassoon Infant Rg" panose="02000803050000020003" pitchFamily="2" charset="0"/>
                <a:cs typeface="Sassoon Infant Rg" panose="02000803050000020003" pitchFamily="2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Sassoon Infant Rg" panose="02000803050000020003" pitchFamily="2" charset="0"/>
                <a:ea typeface="Sassoon Infant Rg" panose="02000803050000020003" pitchFamily="2" charset="0"/>
                <a:cs typeface="Sassoon Infant Rg" panose="02000803050000020003" pitchFamily="2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Sassoon Infant Rg" panose="02000803050000020003" pitchFamily="2" charset="0"/>
                <a:ea typeface="Sassoon Infant Rg" panose="02000803050000020003" pitchFamily="2" charset="0"/>
                <a:cs typeface="Sassoon Infant Rg" panose="02000803050000020003" pitchFamily="2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Sassoon Infant Rg" panose="02000803050000020003" pitchFamily="2" charset="0"/>
                <a:ea typeface="Sassoon Infant Rg" panose="02000803050000020003" pitchFamily="2" charset="0"/>
                <a:cs typeface="Sassoon Infant Rg" panose="02000803050000020003" pitchFamily="2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Sassoon Infant Rg" panose="02000803050000020003" pitchFamily="2" charset="0"/>
                <a:ea typeface="Sassoon Infant Rg" panose="02000803050000020003" pitchFamily="2" charset="0"/>
                <a:cs typeface="Sassoon Infant Rg" panose="02000803050000020003" pitchFamily="2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n-US" sz="2800">
                <a:solidFill>
                  <a:schemeClr val="tx1"/>
                </a:solidFill>
              </a:rPr>
              <a:t>The ________ chicken walked.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n-US" sz="2800">
                <a:solidFill>
                  <a:schemeClr val="tx1"/>
                </a:solidFill>
              </a:rPr>
              <a:t>The ________ chicken talked.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n-US" sz="2800">
                <a:solidFill>
                  <a:schemeClr val="tx1"/>
                </a:solidFill>
              </a:rPr>
              <a:t>The ________ chicken flew.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n-US" sz="2800">
                <a:solidFill>
                  <a:schemeClr val="tx1"/>
                </a:solidFill>
              </a:rPr>
              <a:t>The ________ chicken cheeped.</a:t>
            </a:r>
          </a:p>
        </p:txBody>
      </p:sp>
    </p:spTree>
    <p:extLst>
      <p:ext uri="{BB962C8B-B14F-4D97-AF65-F5344CB8AC3E}">
        <p14:creationId xmlns:p14="http://schemas.microsoft.com/office/powerpoint/2010/main" val="42254244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531194CB-4A54-7941-B1C4-D10297A26C85}"/>
              </a:ext>
            </a:extLst>
          </p:cNvPr>
          <p:cNvSpPr/>
          <p:nvPr/>
        </p:nvSpPr>
        <p:spPr>
          <a:xfrm>
            <a:off x="2279650" y="2774950"/>
            <a:ext cx="3779838" cy="3354388"/>
          </a:xfrm>
          <a:prstGeom prst="rect">
            <a:avLst/>
          </a:prstGeom>
          <a:solidFill>
            <a:srgbClr val="F8D2A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8594277-E6E3-5045-83AD-C099FAC12B3F}"/>
              </a:ext>
            </a:extLst>
          </p:cNvPr>
          <p:cNvSpPr/>
          <p:nvPr/>
        </p:nvSpPr>
        <p:spPr>
          <a:xfrm>
            <a:off x="6161088" y="1570038"/>
            <a:ext cx="3751262" cy="45593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D05CE86-E0EF-F34B-83E7-3EDF8C970144}"/>
              </a:ext>
            </a:extLst>
          </p:cNvPr>
          <p:cNvSpPr/>
          <p:nvPr/>
        </p:nvSpPr>
        <p:spPr>
          <a:xfrm>
            <a:off x="2279650" y="1570038"/>
            <a:ext cx="3779838" cy="1123950"/>
          </a:xfrm>
          <a:prstGeom prst="rect">
            <a:avLst/>
          </a:prstGeom>
          <a:solidFill>
            <a:srgbClr val="D46C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5" name="TextBox 1">
            <a:extLst>
              <a:ext uri="{FF2B5EF4-FFF2-40B4-BE49-F238E27FC236}">
                <a16:creationId xmlns:a16="http://schemas.microsoft.com/office/drawing/2014/main" id="{57408BC1-D60E-5043-BD92-CB8A6897D6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28863" y="1630364"/>
            <a:ext cx="3556000" cy="1217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>
                <a:solidFill>
                  <a:srgbClr val="1C1C1C"/>
                </a:solidFill>
                <a:latin typeface="Sassoon Infant Rg" panose="02000503030000020003" pitchFamily="50" charset="0"/>
                <a:ea typeface="Sassoon Infant Rg" panose="02000503030000020003" pitchFamily="50" charset="0"/>
                <a:cs typeface="Sassoon Infant Rg" panose="02000503030000020003" pitchFamily="50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rgbClr val="1C1C1C"/>
                </a:solidFill>
                <a:latin typeface="Sassoon Infant Rg" panose="02000503030000020003" pitchFamily="50" charset="0"/>
                <a:ea typeface="Sassoon Infant Rg" panose="02000503030000020003" pitchFamily="50" charset="0"/>
                <a:cs typeface="Sassoon Infant Rg" panose="02000503030000020003" pitchFamily="50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Sassoon Infant Rg" panose="02000503030000020003" pitchFamily="50" charset="0"/>
                <a:ea typeface="Sassoon Infant Rg" panose="02000503030000020003" pitchFamily="50" charset="0"/>
                <a:cs typeface="Sassoon Infant Rg" panose="02000503030000020003" pitchFamily="50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Sassoon Infant Rg" panose="02000503030000020003" pitchFamily="50" charset="0"/>
                <a:ea typeface="Sassoon Infant Rg" panose="02000503030000020003" pitchFamily="50" charset="0"/>
                <a:cs typeface="Sassoon Infant Rg" panose="02000503030000020003" pitchFamily="50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Sassoon Infant Rg" panose="02000503030000020003" pitchFamily="50" charset="0"/>
                <a:ea typeface="Sassoon Infant Rg" panose="02000503030000020003" pitchFamily="50" charset="0"/>
                <a:cs typeface="Sassoon Infant Rg" panose="02000503030000020003" pitchFamily="50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Sassoon Infant Rg" panose="02000503030000020003" pitchFamily="50" charset="0"/>
                <a:ea typeface="Sassoon Infant Rg" panose="02000503030000020003" pitchFamily="50" charset="0"/>
                <a:cs typeface="Sassoon Infant Rg" panose="02000503030000020003" pitchFamily="50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Sassoon Infant Rg" panose="02000503030000020003" pitchFamily="50" charset="0"/>
                <a:ea typeface="Sassoon Infant Rg" panose="02000503030000020003" pitchFamily="50" charset="0"/>
                <a:cs typeface="Sassoon Infant Rg" panose="02000503030000020003" pitchFamily="50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Sassoon Infant Rg" panose="02000503030000020003" pitchFamily="50" charset="0"/>
                <a:ea typeface="Sassoon Infant Rg" panose="02000503030000020003" pitchFamily="50" charset="0"/>
                <a:cs typeface="Sassoon Infant Rg" panose="02000503030000020003" pitchFamily="50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Sassoon Infant Rg" panose="02000503030000020003" pitchFamily="50" charset="0"/>
                <a:ea typeface="Sassoon Infant Rg" panose="02000503030000020003" pitchFamily="50" charset="0"/>
                <a:cs typeface="Sassoon Infant Rg" panose="02000503030000020003" pitchFamily="50" charset="0"/>
              </a:defRPr>
            </a:lvl9pPr>
          </a:lstStyle>
          <a:p>
            <a:pPr>
              <a:buFont typeface="Arial" panose="020B0604020202020204" pitchFamily="34" charset="0"/>
              <a:buNone/>
              <a:defRPr/>
            </a:pPr>
            <a:r>
              <a:rPr lang="en-US" dirty="0">
                <a:latin typeface="+mn-lt"/>
                <a:cs typeface="BPreplay"/>
              </a:rPr>
              <a:t>Clauses are groups of words which are built around a verb.</a:t>
            </a:r>
          </a:p>
          <a:p>
            <a:pPr>
              <a:buFont typeface="Arial" panose="020B0604020202020204" pitchFamily="34" charset="0"/>
              <a:buNone/>
              <a:defRPr/>
            </a:pPr>
            <a:r>
              <a:rPr lang="en-US" dirty="0">
                <a:latin typeface="+mn-lt"/>
                <a:cs typeface="BPreplay"/>
              </a:rPr>
              <a:t>There are different types of clauses.</a:t>
            </a:r>
          </a:p>
        </p:txBody>
      </p:sp>
      <p:sp>
        <p:nvSpPr>
          <p:cNvPr id="12293" name="Title 5">
            <a:extLst>
              <a:ext uri="{FF2B5EF4-FFF2-40B4-BE49-F238E27FC236}">
                <a16:creationId xmlns:a16="http://schemas.microsoft.com/office/drawing/2014/main" id="{3C70AE9A-A12B-FC41-AE58-260BDB2563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1" y="630239"/>
            <a:ext cx="8220075" cy="873125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en-US" sz="3200" dirty="0">
                <a:cs typeface="BPreplay"/>
              </a:rPr>
              <a:t>Clauses and Subordinates</a:t>
            </a:r>
            <a:endParaRPr lang="en-GB" altLang="en-US" sz="3200" dirty="0"/>
          </a:p>
        </p:txBody>
      </p:sp>
      <p:pic>
        <p:nvPicPr>
          <p:cNvPr id="14343" name="Picture 3">
            <a:extLst>
              <a:ext uri="{FF2B5EF4-FFF2-40B4-BE49-F238E27FC236}">
                <a16:creationId xmlns:a16="http://schemas.microsoft.com/office/drawing/2014/main" id="{AC0CCA26-EAAF-3A41-8E4D-61B6FE179C1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6700" y="3148014"/>
            <a:ext cx="2840038" cy="274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TextBox 1">
            <a:extLst>
              <a:ext uri="{FF2B5EF4-FFF2-40B4-BE49-F238E27FC236}">
                <a16:creationId xmlns:a16="http://schemas.microsoft.com/office/drawing/2014/main" id="{3AD35348-163D-554A-9C78-6736BFE6B2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28864" y="3843339"/>
            <a:ext cx="3646487" cy="18825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>
                <a:solidFill>
                  <a:srgbClr val="1C1C1C"/>
                </a:solidFill>
                <a:latin typeface="Sassoon Infant Rg" panose="02000503030000020003" pitchFamily="50" charset="0"/>
                <a:ea typeface="Sassoon Infant Rg" panose="02000503030000020003" pitchFamily="50" charset="0"/>
                <a:cs typeface="Sassoon Infant Rg" panose="02000503030000020003" pitchFamily="50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rgbClr val="1C1C1C"/>
                </a:solidFill>
                <a:latin typeface="Sassoon Infant Rg" panose="02000503030000020003" pitchFamily="50" charset="0"/>
                <a:ea typeface="Sassoon Infant Rg" panose="02000503030000020003" pitchFamily="50" charset="0"/>
                <a:cs typeface="Sassoon Infant Rg" panose="02000503030000020003" pitchFamily="50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Sassoon Infant Rg" panose="02000503030000020003" pitchFamily="50" charset="0"/>
                <a:ea typeface="Sassoon Infant Rg" panose="02000503030000020003" pitchFamily="50" charset="0"/>
                <a:cs typeface="Sassoon Infant Rg" panose="02000503030000020003" pitchFamily="50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Sassoon Infant Rg" panose="02000503030000020003" pitchFamily="50" charset="0"/>
                <a:ea typeface="Sassoon Infant Rg" panose="02000503030000020003" pitchFamily="50" charset="0"/>
                <a:cs typeface="Sassoon Infant Rg" panose="02000503030000020003" pitchFamily="50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Sassoon Infant Rg" panose="02000503030000020003" pitchFamily="50" charset="0"/>
                <a:ea typeface="Sassoon Infant Rg" panose="02000503030000020003" pitchFamily="50" charset="0"/>
                <a:cs typeface="Sassoon Infant Rg" panose="02000503030000020003" pitchFamily="50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Sassoon Infant Rg" panose="02000503030000020003" pitchFamily="50" charset="0"/>
                <a:ea typeface="Sassoon Infant Rg" panose="02000503030000020003" pitchFamily="50" charset="0"/>
                <a:cs typeface="Sassoon Infant Rg" panose="02000503030000020003" pitchFamily="50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Sassoon Infant Rg" panose="02000503030000020003" pitchFamily="50" charset="0"/>
                <a:ea typeface="Sassoon Infant Rg" panose="02000503030000020003" pitchFamily="50" charset="0"/>
                <a:cs typeface="Sassoon Infant Rg" panose="02000503030000020003" pitchFamily="50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Sassoon Infant Rg" panose="02000503030000020003" pitchFamily="50" charset="0"/>
                <a:ea typeface="Sassoon Infant Rg" panose="02000503030000020003" pitchFamily="50" charset="0"/>
                <a:cs typeface="Sassoon Infant Rg" panose="02000503030000020003" pitchFamily="50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Sassoon Infant Rg" panose="02000503030000020003" pitchFamily="50" charset="0"/>
                <a:ea typeface="Sassoon Infant Rg" panose="02000503030000020003" pitchFamily="50" charset="0"/>
                <a:cs typeface="Sassoon Infant Rg" panose="02000503030000020003" pitchFamily="50" charset="0"/>
              </a:defRPr>
            </a:lvl9pPr>
          </a:lstStyle>
          <a:p>
            <a:pPr>
              <a:buFont typeface="Arial" panose="020B0604020202020204" pitchFamily="34" charset="0"/>
              <a:buNone/>
              <a:defRPr/>
            </a:pPr>
            <a:r>
              <a:rPr lang="en-US" sz="2400" dirty="0">
                <a:latin typeface="+mn-lt"/>
                <a:cs typeface="BPreplay"/>
              </a:rPr>
              <a:t>Imagine this big, fat chicken is the </a:t>
            </a:r>
            <a:r>
              <a:rPr lang="en-US" sz="2400" b="1" dirty="0">
                <a:latin typeface="+mn-lt"/>
                <a:cs typeface="BPreplay"/>
              </a:rPr>
              <a:t>main clause</a:t>
            </a:r>
            <a:r>
              <a:rPr lang="en-US" sz="2400" dirty="0">
                <a:latin typeface="+mn-lt"/>
                <a:cs typeface="BPreplay"/>
              </a:rPr>
              <a:t>.  </a:t>
            </a:r>
          </a:p>
          <a:p>
            <a:pPr>
              <a:buFont typeface="Arial" panose="020B0604020202020204" pitchFamily="34" charset="0"/>
              <a:buNone/>
              <a:defRPr/>
            </a:pPr>
            <a:r>
              <a:rPr lang="en-US" sz="2400" dirty="0">
                <a:latin typeface="+mn-lt"/>
                <a:cs typeface="BPreplay"/>
              </a:rPr>
              <a:t>It makes sense all by itself.  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1EDD786A-8638-264B-BAF3-131AE3DFFE4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2438" y="1706564"/>
            <a:ext cx="2462212" cy="157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TextBox 1">
            <a:extLst>
              <a:ext uri="{FF2B5EF4-FFF2-40B4-BE49-F238E27FC236}">
                <a16:creationId xmlns:a16="http://schemas.microsoft.com/office/drawing/2014/main" id="{AC9FBAA2-E68E-704C-96B2-85FBE99568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92926" y="1773238"/>
            <a:ext cx="2232025" cy="14219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>
                <a:solidFill>
                  <a:srgbClr val="1C1C1C"/>
                </a:solidFill>
                <a:latin typeface="Sassoon Infant Rg" panose="02000503030000020003" pitchFamily="50" charset="0"/>
                <a:ea typeface="Sassoon Infant Rg" panose="02000503030000020003" pitchFamily="50" charset="0"/>
                <a:cs typeface="Sassoon Infant Rg" panose="02000503030000020003" pitchFamily="50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rgbClr val="1C1C1C"/>
                </a:solidFill>
                <a:latin typeface="Sassoon Infant Rg" panose="02000503030000020003" pitchFamily="50" charset="0"/>
                <a:ea typeface="Sassoon Infant Rg" panose="02000503030000020003" pitchFamily="50" charset="0"/>
                <a:cs typeface="Sassoon Infant Rg" panose="02000503030000020003" pitchFamily="50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Sassoon Infant Rg" panose="02000503030000020003" pitchFamily="50" charset="0"/>
                <a:ea typeface="Sassoon Infant Rg" panose="02000503030000020003" pitchFamily="50" charset="0"/>
                <a:cs typeface="Sassoon Infant Rg" panose="02000503030000020003" pitchFamily="50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Sassoon Infant Rg" panose="02000503030000020003" pitchFamily="50" charset="0"/>
                <a:ea typeface="Sassoon Infant Rg" panose="02000503030000020003" pitchFamily="50" charset="0"/>
                <a:cs typeface="Sassoon Infant Rg" panose="02000503030000020003" pitchFamily="50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Sassoon Infant Rg" panose="02000503030000020003" pitchFamily="50" charset="0"/>
                <a:ea typeface="Sassoon Infant Rg" panose="02000503030000020003" pitchFamily="50" charset="0"/>
                <a:cs typeface="Sassoon Infant Rg" panose="02000503030000020003" pitchFamily="50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Sassoon Infant Rg" panose="02000503030000020003" pitchFamily="50" charset="0"/>
                <a:ea typeface="Sassoon Infant Rg" panose="02000503030000020003" pitchFamily="50" charset="0"/>
                <a:cs typeface="Sassoon Infant Rg" panose="02000503030000020003" pitchFamily="50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Sassoon Infant Rg" panose="02000503030000020003" pitchFamily="50" charset="0"/>
                <a:ea typeface="Sassoon Infant Rg" panose="02000503030000020003" pitchFamily="50" charset="0"/>
                <a:cs typeface="Sassoon Infant Rg" panose="02000503030000020003" pitchFamily="50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Sassoon Infant Rg" panose="02000503030000020003" pitchFamily="50" charset="0"/>
                <a:ea typeface="Sassoon Infant Rg" panose="02000503030000020003" pitchFamily="50" charset="0"/>
                <a:cs typeface="Sassoon Infant Rg" panose="02000503030000020003" pitchFamily="50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Sassoon Infant Rg" panose="02000503030000020003" pitchFamily="50" charset="0"/>
                <a:ea typeface="Sassoon Infant Rg" panose="02000503030000020003" pitchFamily="50" charset="0"/>
                <a:cs typeface="Sassoon Infant Rg" panose="02000503030000020003" pitchFamily="50" charset="0"/>
              </a:defRPr>
            </a:lvl9pPr>
          </a:lstStyle>
          <a:p>
            <a:pPr>
              <a:buFont typeface="Arial" panose="020B0604020202020204" pitchFamily="34" charset="0"/>
              <a:buNone/>
              <a:defRPr/>
            </a:pPr>
            <a:r>
              <a:rPr lang="en-US" sz="2400" dirty="0">
                <a:latin typeface="+mn-lt"/>
                <a:cs typeface="BPreplay"/>
              </a:rPr>
              <a:t>I am the </a:t>
            </a:r>
            <a:r>
              <a:rPr lang="en-US" sz="2400" b="1" dirty="0">
                <a:latin typeface="+mn-lt"/>
                <a:cs typeface="BPreplay"/>
              </a:rPr>
              <a:t>main clause </a:t>
            </a:r>
            <a:r>
              <a:rPr lang="en-US" sz="2400" dirty="0">
                <a:latin typeface="+mn-lt"/>
                <a:cs typeface="BPreplay"/>
              </a:rPr>
              <a:t>chicken! Cluck, cluck.</a:t>
            </a:r>
          </a:p>
        </p:txBody>
      </p:sp>
      <p:pic>
        <p:nvPicPr>
          <p:cNvPr id="14347" name="Whole Class">
            <a:extLst>
              <a:ext uri="{FF2B5EF4-FFF2-40B4-BE49-F238E27FC236}">
                <a16:creationId xmlns:a16="http://schemas.microsoft.com/office/drawing/2014/main" id="{1D32E0E4-8699-FF41-A9BB-17DBF9D7EB8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4300" y="612775"/>
            <a:ext cx="1238250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67540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DC2DBDD3-C755-DF4A-9BE8-4749941BEA7C}"/>
              </a:ext>
            </a:extLst>
          </p:cNvPr>
          <p:cNvSpPr/>
          <p:nvPr/>
        </p:nvSpPr>
        <p:spPr>
          <a:xfrm>
            <a:off x="2279650" y="2209800"/>
            <a:ext cx="3779838" cy="3919538"/>
          </a:xfrm>
          <a:prstGeom prst="rect">
            <a:avLst/>
          </a:prstGeom>
          <a:solidFill>
            <a:srgbClr val="F8D2A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06D041A-4B69-8344-ADFF-42645CAD629E}"/>
              </a:ext>
            </a:extLst>
          </p:cNvPr>
          <p:cNvSpPr/>
          <p:nvPr/>
        </p:nvSpPr>
        <p:spPr>
          <a:xfrm>
            <a:off x="2279650" y="1570038"/>
            <a:ext cx="3779838" cy="550862"/>
          </a:xfrm>
          <a:prstGeom prst="rect">
            <a:avLst/>
          </a:prstGeom>
          <a:solidFill>
            <a:srgbClr val="D46C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5364" name="TextBox 1">
            <a:extLst>
              <a:ext uri="{FF2B5EF4-FFF2-40B4-BE49-F238E27FC236}">
                <a16:creationId xmlns:a16="http://schemas.microsoft.com/office/drawing/2014/main" id="{F7E7A198-C70C-AD44-A6C6-573BB6DB62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28863" y="1630363"/>
            <a:ext cx="3556000" cy="425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>
                <a:solidFill>
                  <a:srgbClr val="1C1C1C"/>
                </a:solidFill>
                <a:latin typeface="Sassoon Infant Rg" panose="02000803050000020003" pitchFamily="2" charset="0"/>
                <a:ea typeface="Sassoon Infant Rg" panose="02000803050000020003" pitchFamily="2" charset="0"/>
                <a:cs typeface="Sassoon Infant Rg" panose="02000803050000020003" pitchFamily="2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rgbClr val="1C1C1C"/>
                </a:solidFill>
                <a:latin typeface="Sassoon Infant Rg" panose="02000803050000020003" pitchFamily="2" charset="0"/>
                <a:ea typeface="Sassoon Infant Rg" panose="02000803050000020003" pitchFamily="2" charset="0"/>
                <a:cs typeface="Sassoon Infant Rg" panose="02000803050000020003" pitchFamily="2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Sassoon Infant Rg" panose="02000803050000020003" pitchFamily="2" charset="0"/>
                <a:ea typeface="Sassoon Infant Rg" panose="02000803050000020003" pitchFamily="2" charset="0"/>
                <a:cs typeface="Sassoon Infant Rg" panose="02000803050000020003" pitchFamily="2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Sassoon Infant Rg" panose="02000803050000020003" pitchFamily="2" charset="0"/>
                <a:ea typeface="Sassoon Infant Rg" panose="02000803050000020003" pitchFamily="2" charset="0"/>
                <a:cs typeface="Sassoon Infant Rg" panose="02000803050000020003" pitchFamily="2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Sassoon Infant Rg" panose="02000803050000020003" pitchFamily="2" charset="0"/>
                <a:ea typeface="Sassoon Infant Rg" panose="02000803050000020003" pitchFamily="2" charset="0"/>
                <a:cs typeface="Sassoon Infant Rg" panose="02000803050000020003" pitchFamily="2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Sassoon Infant Rg" panose="02000803050000020003" pitchFamily="2" charset="0"/>
                <a:ea typeface="Sassoon Infant Rg" panose="02000803050000020003" pitchFamily="2" charset="0"/>
                <a:cs typeface="Sassoon Infant Rg" panose="02000803050000020003" pitchFamily="2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Sassoon Infant Rg" panose="02000803050000020003" pitchFamily="2" charset="0"/>
                <a:ea typeface="Sassoon Infant Rg" panose="02000803050000020003" pitchFamily="2" charset="0"/>
                <a:cs typeface="Sassoon Infant Rg" panose="02000803050000020003" pitchFamily="2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Sassoon Infant Rg" panose="02000803050000020003" pitchFamily="2" charset="0"/>
                <a:ea typeface="Sassoon Infant Rg" panose="02000803050000020003" pitchFamily="2" charset="0"/>
                <a:cs typeface="Sassoon Infant Rg" panose="02000803050000020003" pitchFamily="2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Sassoon Infant Rg" panose="02000803050000020003" pitchFamily="2" charset="0"/>
                <a:ea typeface="Sassoon Infant Rg" panose="02000803050000020003" pitchFamily="2" charset="0"/>
                <a:cs typeface="Sassoon Infant Rg" panose="02000803050000020003" pitchFamily="2" charset="0"/>
              </a:defRPr>
            </a:lvl9pPr>
          </a:lstStyle>
          <a:p>
            <a:pPr>
              <a:buFont typeface="Arial" panose="020B0604020202020204" pitchFamily="34" charset="0"/>
              <a:buNone/>
            </a:pPr>
            <a:r>
              <a:rPr lang="en-US" altLang="en-US" sz="2400">
                <a:ea typeface="BPreplay" panose="02000503000000020004" pitchFamily="2" charset="0"/>
                <a:cs typeface="BPreplay" panose="02000503000000020004" pitchFamily="2" charset="0"/>
              </a:rPr>
              <a:t>Here is a </a:t>
            </a:r>
            <a:r>
              <a:rPr lang="en-US" altLang="en-US" sz="2400" b="1">
                <a:ea typeface="BPreplay" panose="02000503000000020004" pitchFamily="2" charset="0"/>
                <a:cs typeface="BPreplay" panose="02000503000000020004" pitchFamily="2" charset="0"/>
              </a:rPr>
              <a:t>main clause</a:t>
            </a:r>
            <a:r>
              <a:rPr lang="en-US" altLang="en-US" sz="2400">
                <a:ea typeface="BPreplay" panose="02000503000000020004" pitchFamily="2" charset="0"/>
                <a:cs typeface="BPreplay" panose="02000503000000020004" pitchFamily="2" charset="0"/>
              </a:rPr>
              <a:t>.</a:t>
            </a:r>
          </a:p>
        </p:txBody>
      </p:sp>
      <p:sp>
        <p:nvSpPr>
          <p:cNvPr id="12293" name="Title 5">
            <a:extLst>
              <a:ext uri="{FF2B5EF4-FFF2-40B4-BE49-F238E27FC236}">
                <a16:creationId xmlns:a16="http://schemas.microsoft.com/office/drawing/2014/main" id="{8C6F7488-89AB-2849-9B3F-92C8F4F6BA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1" y="630239"/>
            <a:ext cx="8220075" cy="873125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en-US" sz="3200" dirty="0">
                <a:cs typeface="BPreplay"/>
              </a:rPr>
              <a:t>Clauses and Subordinates</a:t>
            </a:r>
            <a:endParaRPr lang="en-GB" altLang="en-US" sz="3200" dirty="0"/>
          </a:p>
        </p:txBody>
      </p:sp>
      <p:sp>
        <p:nvSpPr>
          <p:cNvPr id="18" name="TextBox 1">
            <a:extLst>
              <a:ext uri="{FF2B5EF4-FFF2-40B4-BE49-F238E27FC236}">
                <a16:creationId xmlns:a16="http://schemas.microsoft.com/office/drawing/2014/main" id="{64163DBB-8730-DE49-8BC1-E94D32822D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28864" y="3560763"/>
            <a:ext cx="3730625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>
                <a:solidFill>
                  <a:srgbClr val="1C1C1C"/>
                </a:solidFill>
                <a:latin typeface="Sassoon Infant Rg" panose="02000503030000020003" pitchFamily="50" charset="0"/>
                <a:ea typeface="Sassoon Infant Rg" panose="02000503030000020003" pitchFamily="50" charset="0"/>
                <a:cs typeface="Sassoon Infant Rg" panose="02000503030000020003" pitchFamily="50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rgbClr val="1C1C1C"/>
                </a:solidFill>
                <a:latin typeface="Sassoon Infant Rg" panose="02000503030000020003" pitchFamily="50" charset="0"/>
                <a:ea typeface="Sassoon Infant Rg" panose="02000503030000020003" pitchFamily="50" charset="0"/>
                <a:cs typeface="Sassoon Infant Rg" panose="02000503030000020003" pitchFamily="50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Sassoon Infant Rg" panose="02000503030000020003" pitchFamily="50" charset="0"/>
                <a:ea typeface="Sassoon Infant Rg" panose="02000503030000020003" pitchFamily="50" charset="0"/>
                <a:cs typeface="Sassoon Infant Rg" panose="02000503030000020003" pitchFamily="50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Sassoon Infant Rg" panose="02000503030000020003" pitchFamily="50" charset="0"/>
                <a:ea typeface="Sassoon Infant Rg" panose="02000503030000020003" pitchFamily="50" charset="0"/>
                <a:cs typeface="Sassoon Infant Rg" panose="02000503030000020003" pitchFamily="50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Sassoon Infant Rg" panose="02000503030000020003" pitchFamily="50" charset="0"/>
                <a:ea typeface="Sassoon Infant Rg" panose="02000503030000020003" pitchFamily="50" charset="0"/>
                <a:cs typeface="Sassoon Infant Rg" panose="02000503030000020003" pitchFamily="50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Sassoon Infant Rg" panose="02000503030000020003" pitchFamily="50" charset="0"/>
                <a:ea typeface="Sassoon Infant Rg" panose="02000503030000020003" pitchFamily="50" charset="0"/>
                <a:cs typeface="Sassoon Infant Rg" panose="02000503030000020003" pitchFamily="50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Sassoon Infant Rg" panose="02000503030000020003" pitchFamily="50" charset="0"/>
                <a:ea typeface="Sassoon Infant Rg" panose="02000503030000020003" pitchFamily="50" charset="0"/>
                <a:cs typeface="Sassoon Infant Rg" panose="02000503030000020003" pitchFamily="50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Sassoon Infant Rg" panose="02000503030000020003" pitchFamily="50" charset="0"/>
                <a:ea typeface="Sassoon Infant Rg" panose="02000503030000020003" pitchFamily="50" charset="0"/>
                <a:cs typeface="Sassoon Infant Rg" panose="02000503030000020003" pitchFamily="50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Sassoon Infant Rg" panose="02000503030000020003" pitchFamily="50" charset="0"/>
                <a:ea typeface="Sassoon Infant Rg" panose="02000503030000020003" pitchFamily="50" charset="0"/>
                <a:cs typeface="Sassoon Infant Rg" panose="02000503030000020003" pitchFamily="50" charset="0"/>
              </a:defRPr>
            </a:lvl9pPr>
          </a:lstStyle>
          <a:p>
            <a:pPr>
              <a:buFont typeface="Arial" panose="020B0604020202020204" pitchFamily="34" charset="0"/>
              <a:buNone/>
              <a:defRPr/>
            </a:pPr>
            <a:r>
              <a:rPr lang="en-US" sz="4000" dirty="0">
                <a:latin typeface="+mn-lt"/>
                <a:cs typeface="BPreplay"/>
              </a:rPr>
              <a:t>The chicken sat on her eggs.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4F1F846-A4F9-3A4C-8F91-B2A9068A918B}"/>
              </a:ext>
            </a:extLst>
          </p:cNvPr>
          <p:cNvSpPr/>
          <p:nvPr/>
        </p:nvSpPr>
        <p:spPr>
          <a:xfrm>
            <a:off x="6161088" y="1570038"/>
            <a:ext cx="3751262" cy="45593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pic>
        <p:nvPicPr>
          <p:cNvPr id="15368" name="Picture 3">
            <a:extLst>
              <a:ext uri="{FF2B5EF4-FFF2-40B4-BE49-F238E27FC236}">
                <a16:creationId xmlns:a16="http://schemas.microsoft.com/office/drawing/2014/main" id="{5E9B8DBD-F41F-F041-9FF7-69632B78D2B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6700" y="3148014"/>
            <a:ext cx="2840038" cy="274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D84A583A-4C68-B146-BE36-4F95BF71810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2438" y="1706564"/>
            <a:ext cx="2462212" cy="157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" name="TextBox 1">
            <a:extLst>
              <a:ext uri="{FF2B5EF4-FFF2-40B4-BE49-F238E27FC236}">
                <a16:creationId xmlns:a16="http://schemas.microsoft.com/office/drawing/2014/main" id="{7DF56402-48A4-694D-8E3B-56A9760D22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92926" y="1773238"/>
            <a:ext cx="2232025" cy="14219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>
                <a:solidFill>
                  <a:srgbClr val="1C1C1C"/>
                </a:solidFill>
                <a:latin typeface="Sassoon Infant Rg" panose="02000503030000020003" pitchFamily="50" charset="0"/>
                <a:ea typeface="Sassoon Infant Rg" panose="02000503030000020003" pitchFamily="50" charset="0"/>
                <a:cs typeface="Sassoon Infant Rg" panose="02000503030000020003" pitchFamily="50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rgbClr val="1C1C1C"/>
                </a:solidFill>
                <a:latin typeface="Sassoon Infant Rg" panose="02000503030000020003" pitchFamily="50" charset="0"/>
                <a:ea typeface="Sassoon Infant Rg" panose="02000503030000020003" pitchFamily="50" charset="0"/>
                <a:cs typeface="Sassoon Infant Rg" panose="02000503030000020003" pitchFamily="50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Sassoon Infant Rg" panose="02000503030000020003" pitchFamily="50" charset="0"/>
                <a:ea typeface="Sassoon Infant Rg" panose="02000503030000020003" pitchFamily="50" charset="0"/>
                <a:cs typeface="Sassoon Infant Rg" panose="02000503030000020003" pitchFamily="50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Sassoon Infant Rg" panose="02000503030000020003" pitchFamily="50" charset="0"/>
                <a:ea typeface="Sassoon Infant Rg" panose="02000503030000020003" pitchFamily="50" charset="0"/>
                <a:cs typeface="Sassoon Infant Rg" panose="02000503030000020003" pitchFamily="50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Sassoon Infant Rg" panose="02000503030000020003" pitchFamily="50" charset="0"/>
                <a:ea typeface="Sassoon Infant Rg" panose="02000503030000020003" pitchFamily="50" charset="0"/>
                <a:cs typeface="Sassoon Infant Rg" panose="02000503030000020003" pitchFamily="50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Sassoon Infant Rg" panose="02000503030000020003" pitchFamily="50" charset="0"/>
                <a:ea typeface="Sassoon Infant Rg" panose="02000503030000020003" pitchFamily="50" charset="0"/>
                <a:cs typeface="Sassoon Infant Rg" panose="02000503030000020003" pitchFamily="50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Sassoon Infant Rg" panose="02000503030000020003" pitchFamily="50" charset="0"/>
                <a:ea typeface="Sassoon Infant Rg" panose="02000503030000020003" pitchFamily="50" charset="0"/>
                <a:cs typeface="Sassoon Infant Rg" panose="02000503030000020003" pitchFamily="50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Sassoon Infant Rg" panose="02000503030000020003" pitchFamily="50" charset="0"/>
                <a:ea typeface="Sassoon Infant Rg" panose="02000503030000020003" pitchFamily="50" charset="0"/>
                <a:cs typeface="Sassoon Infant Rg" panose="02000503030000020003" pitchFamily="50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Sassoon Infant Rg" panose="02000503030000020003" pitchFamily="50" charset="0"/>
                <a:ea typeface="Sassoon Infant Rg" panose="02000503030000020003" pitchFamily="50" charset="0"/>
                <a:cs typeface="Sassoon Infant Rg" panose="02000503030000020003" pitchFamily="50" charset="0"/>
              </a:defRPr>
            </a:lvl9pPr>
          </a:lstStyle>
          <a:p>
            <a:pPr>
              <a:buFont typeface="Arial" panose="020B0604020202020204" pitchFamily="34" charset="0"/>
              <a:buNone/>
              <a:defRPr/>
            </a:pPr>
            <a:r>
              <a:rPr lang="en-US" sz="2400" dirty="0">
                <a:latin typeface="+mn-lt"/>
                <a:cs typeface="BPreplay"/>
              </a:rPr>
              <a:t>I am the </a:t>
            </a:r>
            <a:r>
              <a:rPr lang="en-US" sz="2400" b="1" dirty="0">
                <a:latin typeface="+mn-lt"/>
                <a:cs typeface="BPreplay"/>
              </a:rPr>
              <a:t>main clause </a:t>
            </a:r>
            <a:r>
              <a:rPr lang="en-US" sz="2400" dirty="0">
                <a:latin typeface="+mn-lt"/>
                <a:cs typeface="BPreplay"/>
              </a:rPr>
              <a:t>chicken! Cluck, cluck.</a:t>
            </a:r>
          </a:p>
        </p:txBody>
      </p:sp>
      <p:pic>
        <p:nvPicPr>
          <p:cNvPr id="15371" name="Whole Class">
            <a:extLst>
              <a:ext uri="{FF2B5EF4-FFF2-40B4-BE49-F238E27FC236}">
                <a16:creationId xmlns:a16="http://schemas.microsoft.com/office/drawing/2014/main" id="{434D27D1-120D-BC40-8C81-2E0274C6852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4300" y="612775"/>
            <a:ext cx="1238250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02726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F7479F92-FCA1-334D-BB15-6139357ABDEF}"/>
              </a:ext>
            </a:extLst>
          </p:cNvPr>
          <p:cNvSpPr/>
          <p:nvPr/>
        </p:nvSpPr>
        <p:spPr>
          <a:xfrm>
            <a:off x="2279650" y="2144714"/>
            <a:ext cx="3779838" cy="345122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4B686C9-63FB-8E4A-BA0B-C8A46DCFC564}"/>
              </a:ext>
            </a:extLst>
          </p:cNvPr>
          <p:cNvSpPr/>
          <p:nvPr/>
        </p:nvSpPr>
        <p:spPr>
          <a:xfrm>
            <a:off x="6161088" y="2144714"/>
            <a:ext cx="3751262" cy="3451225"/>
          </a:xfrm>
          <a:prstGeom prst="rect">
            <a:avLst/>
          </a:prstGeom>
          <a:solidFill>
            <a:srgbClr val="F8D2A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A01FAD0-DC67-F743-8724-6AB62FB083C7}"/>
              </a:ext>
            </a:extLst>
          </p:cNvPr>
          <p:cNvSpPr/>
          <p:nvPr/>
        </p:nvSpPr>
        <p:spPr>
          <a:xfrm>
            <a:off x="2279650" y="1570038"/>
            <a:ext cx="7632700" cy="4699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6389" name="TextBox 1">
            <a:extLst>
              <a:ext uri="{FF2B5EF4-FFF2-40B4-BE49-F238E27FC236}">
                <a16:creationId xmlns:a16="http://schemas.microsoft.com/office/drawing/2014/main" id="{D603C0C8-6B85-9649-B41E-85D04FC2CB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28863" y="1630363"/>
            <a:ext cx="7448550" cy="341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>
                <a:solidFill>
                  <a:srgbClr val="1C1C1C"/>
                </a:solidFill>
                <a:latin typeface="Sassoon Infant Rg" panose="02000803050000020003" pitchFamily="2" charset="0"/>
                <a:ea typeface="Sassoon Infant Rg" panose="02000803050000020003" pitchFamily="2" charset="0"/>
                <a:cs typeface="Sassoon Infant Rg" panose="02000803050000020003" pitchFamily="2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rgbClr val="1C1C1C"/>
                </a:solidFill>
                <a:latin typeface="Sassoon Infant Rg" panose="02000803050000020003" pitchFamily="2" charset="0"/>
                <a:ea typeface="Sassoon Infant Rg" panose="02000803050000020003" pitchFamily="2" charset="0"/>
                <a:cs typeface="Sassoon Infant Rg" panose="02000803050000020003" pitchFamily="2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Sassoon Infant Rg" panose="02000803050000020003" pitchFamily="2" charset="0"/>
                <a:ea typeface="Sassoon Infant Rg" panose="02000803050000020003" pitchFamily="2" charset="0"/>
                <a:cs typeface="Sassoon Infant Rg" panose="02000803050000020003" pitchFamily="2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Sassoon Infant Rg" panose="02000803050000020003" pitchFamily="2" charset="0"/>
                <a:ea typeface="Sassoon Infant Rg" panose="02000803050000020003" pitchFamily="2" charset="0"/>
                <a:cs typeface="Sassoon Infant Rg" panose="02000803050000020003" pitchFamily="2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Sassoon Infant Rg" panose="02000803050000020003" pitchFamily="2" charset="0"/>
                <a:ea typeface="Sassoon Infant Rg" panose="02000803050000020003" pitchFamily="2" charset="0"/>
                <a:cs typeface="Sassoon Infant Rg" panose="02000803050000020003" pitchFamily="2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Sassoon Infant Rg" panose="02000803050000020003" pitchFamily="2" charset="0"/>
                <a:ea typeface="Sassoon Infant Rg" panose="02000803050000020003" pitchFamily="2" charset="0"/>
                <a:cs typeface="Sassoon Infant Rg" panose="02000803050000020003" pitchFamily="2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Sassoon Infant Rg" panose="02000803050000020003" pitchFamily="2" charset="0"/>
                <a:ea typeface="Sassoon Infant Rg" panose="02000803050000020003" pitchFamily="2" charset="0"/>
                <a:cs typeface="Sassoon Infant Rg" panose="02000803050000020003" pitchFamily="2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Sassoon Infant Rg" panose="02000803050000020003" pitchFamily="2" charset="0"/>
                <a:ea typeface="Sassoon Infant Rg" panose="02000803050000020003" pitchFamily="2" charset="0"/>
                <a:cs typeface="Sassoon Infant Rg" panose="02000803050000020003" pitchFamily="2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Sassoon Infant Rg" panose="02000803050000020003" pitchFamily="2" charset="0"/>
                <a:ea typeface="Sassoon Infant Rg" panose="02000803050000020003" pitchFamily="2" charset="0"/>
                <a:cs typeface="Sassoon Infant Rg" panose="02000803050000020003" pitchFamily="2" charset="0"/>
              </a:defRPr>
            </a:lvl9pPr>
          </a:lstStyle>
          <a:p>
            <a:pPr>
              <a:buFont typeface="Arial" panose="020B0604020202020204" pitchFamily="34" charset="0"/>
              <a:buNone/>
            </a:pPr>
            <a:r>
              <a:rPr lang="en-US" altLang="en-US" b="1">
                <a:ea typeface="BPreplay" panose="02000503000000020004" pitchFamily="2" charset="0"/>
                <a:cs typeface="BPreplay" panose="02000503000000020004" pitchFamily="2" charset="0"/>
              </a:rPr>
              <a:t>Subordinate clauses </a:t>
            </a:r>
            <a:r>
              <a:rPr lang="en-US" altLang="en-US">
                <a:ea typeface="BPreplay" panose="02000503000000020004" pitchFamily="2" charset="0"/>
                <a:cs typeface="BPreplay" panose="02000503000000020004" pitchFamily="2" charset="0"/>
              </a:rPr>
              <a:t>are clauses that tell us more about the main clause.</a:t>
            </a:r>
          </a:p>
        </p:txBody>
      </p:sp>
      <p:sp>
        <p:nvSpPr>
          <p:cNvPr id="12293" name="Title 5">
            <a:extLst>
              <a:ext uri="{FF2B5EF4-FFF2-40B4-BE49-F238E27FC236}">
                <a16:creationId xmlns:a16="http://schemas.microsoft.com/office/drawing/2014/main" id="{87AB9902-6132-0845-BC6A-A3179E2728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1" y="630239"/>
            <a:ext cx="8220075" cy="873125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en-US" sz="3200" dirty="0">
                <a:cs typeface="BPreplay"/>
              </a:rPr>
              <a:t>Clauses and Subordinates</a:t>
            </a:r>
            <a:endParaRPr lang="en-GB" altLang="en-US" sz="3200" dirty="0"/>
          </a:p>
        </p:txBody>
      </p:sp>
      <p:sp>
        <p:nvSpPr>
          <p:cNvPr id="18" name="TextBox 1">
            <a:extLst>
              <a:ext uri="{FF2B5EF4-FFF2-40B4-BE49-F238E27FC236}">
                <a16:creationId xmlns:a16="http://schemas.microsoft.com/office/drawing/2014/main" id="{395BA137-B8E8-F74C-9DFC-7F1B1E44C2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28865" y="2184401"/>
            <a:ext cx="3371850" cy="10895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>
                <a:solidFill>
                  <a:srgbClr val="1C1C1C"/>
                </a:solidFill>
                <a:latin typeface="Sassoon Infant Rg" panose="02000503030000020003" pitchFamily="50" charset="0"/>
                <a:ea typeface="Sassoon Infant Rg" panose="02000503030000020003" pitchFamily="50" charset="0"/>
                <a:cs typeface="Sassoon Infant Rg" panose="02000503030000020003" pitchFamily="50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rgbClr val="1C1C1C"/>
                </a:solidFill>
                <a:latin typeface="Sassoon Infant Rg" panose="02000503030000020003" pitchFamily="50" charset="0"/>
                <a:ea typeface="Sassoon Infant Rg" panose="02000503030000020003" pitchFamily="50" charset="0"/>
                <a:cs typeface="Sassoon Infant Rg" panose="02000503030000020003" pitchFamily="50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Sassoon Infant Rg" panose="02000503030000020003" pitchFamily="50" charset="0"/>
                <a:ea typeface="Sassoon Infant Rg" panose="02000503030000020003" pitchFamily="50" charset="0"/>
                <a:cs typeface="Sassoon Infant Rg" panose="02000503030000020003" pitchFamily="50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Sassoon Infant Rg" panose="02000503030000020003" pitchFamily="50" charset="0"/>
                <a:ea typeface="Sassoon Infant Rg" panose="02000503030000020003" pitchFamily="50" charset="0"/>
                <a:cs typeface="Sassoon Infant Rg" panose="02000503030000020003" pitchFamily="50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Sassoon Infant Rg" panose="02000503030000020003" pitchFamily="50" charset="0"/>
                <a:ea typeface="Sassoon Infant Rg" panose="02000503030000020003" pitchFamily="50" charset="0"/>
                <a:cs typeface="Sassoon Infant Rg" panose="02000503030000020003" pitchFamily="50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Sassoon Infant Rg" panose="02000503030000020003" pitchFamily="50" charset="0"/>
                <a:ea typeface="Sassoon Infant Rg" panose="02000503030000020003" pitchFamily="50" charset="0"/>
                <a:cs typeface="Sassoon Infant Rg" panose="02000503030000020003" pitchFamily="50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Sassoon Infant Rg" panose="02000503030000020003" pitchFamily="50" charset="0"/>
                <a:ea typeface="Sassoon Infant Rg" panose="02000503030000020003" pitchFamily="50" charset="0"/>
                <a:cs typeface="Sassoon Infant Rg" panose="02000503030000020003" pitchFamily="50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Sassoon Infant Rg" panose="02000503030000020003" pitchFamily="50" charset="0"/>
                <a:ea typeface="Sassoon Infant Rg" panose="02000503030000020003" pitchFamily="50" charset="0"/>
                <a:cs typeface="Sassoon Infant Rg" panose="02000503030000020003" pitchFamily="50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Sassoon Infant Rg" panose="02000503030000020003" pitchFamily="50" charset="0"/>
                <a:ea typeface="Sassoon Infant Rg" panose="02000503030000020003" pitchFamily="50" charset="0"/>
                <a:cs typeface="Sassoon Infant Rg" panose="02000503030000020003" pitchFamily="50" charset="0"/>
              </a:defRPr>
            </a:lvl9pPr>
          </a:lstStyle>
          <a:p>
            <a:pPr>
              <a:buFont typeface="Arial" panose="020B0604020202020204" pitchFamily="34" charset="0"/>
              <a:buNone/>
              <a:defRPr/>
            </a:pPr>
            <a:r>
              <a:rPr lang="en-US" sz="2400" dirty="0">
                <a:latin typeface="+mn-lt"/>
                <a:cs typeface="BPreplay"/>
              </a:rPr>
              <a:t>Imagine the chick is the </a:t>
            </a:r>
            <a:r>
              <a:rPr lang="en-US" sz="2400" b="1" dirty="0">
                <a:latin typeface="+mn-lt"/>
                <a:cs typeface="BPreplay"/>
              </a:rPr>
              <a:t>subordinate clause</a:t>
            </a:r>
            <a:r>
              <a:rPr lang="en-US" sz="2400" dirty="0">
                <a:latin typeface="+mn-lt"/>
                <a:cs typeface="BPreplay"/>
              </a:rPr>
              <a:t>.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C7069FFC-9D01-B74E-AE62-F5A9DADDFFE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9614" y="3219451"/>
            <a:ext cx="1177925" cy="754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TextBox 1">
            <a:extLst>
              <a:ext uri="{FF2B5EF4-FFF2-40B4-BE49-F238E27FC236}">
                <a16:creationId xmlns:a16="http://schemas.microsoft.com/office/drawing/2014/main" id="{F68731F2-A2ED-034F-B348-D36BBF56AC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91525" y="3286125"/>
            <a:ext cx="1023938" cy="7571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>
                <a:solidFill>
                  <a:srgbClr val="1C1C1C"/>
                </a:solidFill>
                <a:latin typeface="Sassoon Infant Rg" panose="02000503030000020003" pitchFamily="50" charset="0"/>
                <a:ea typeface="Sassoon Infant Rg" panose="02000503030000020003" pitchFamily="50" charset="0"/>
                <a:cs typeface="Sassoon Infant Rg" panose="02000503030000020003" pitchFamily="50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rgbClr val="1C1C1C"/>
                </a:solidFill>
                <a:latin typeface="Sassoon Infant Rg" panose="02000503030000020003" pitchFamily="50" charset="0"/>
                <a:ea typeface="Sassoon Infant Rg" panose="02000503030000020003" pitchFamily="50" charset="0"/>
                <a:cs typeface="Sassoon Infant Rg" panose="02000503030000020003" pitchFamily="50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Sassoon Infant Rg" panose="02000503030000020003" pitchFamily="50" charset="0"/>
                <a:ea typeface="Sassoon Infant Rg" panose="02000503030000020003" pitchFamily="50" charset="0"/>
                <a:cs typeface="Sassoon Infant Rg" panose="02000503030000020003" pitchFamily="50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Sassoon Infant Rg" panose="02000503030000020003" pitchFamily="50" charset="0"/>
                <a:ea typeface="Sassoon Infant Rg" panose="02000503030000020003" pitchFamily="50" charset="0"/>
                <a:cs typeface="Sassoon Infant Rg" panose="02000503030000020003" pitchFamily="50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Sassoon Infant Rg" panose="02000503030000020003" pitchFamily="50" charset="0"/>
                <a:ea typeface="Sassoon Infant Rg" panose="02000503030000020003" pitchFamily="50" charset="0"/>
                <a:cs typeface="Sassoon Infant Rg" panose="02000503030000020003" pitchFamily="50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Sassoon Infant Rg" panose="02000503030000020003" pitchFamily="50" charset="0"/>
                <a:ea typeface="Sassoon Infant Rg" panose="02000503030000020003" pitchFamily="50" charset="0"/>
                <a:cs typeface="Sassoon Infant Rg" panose="02000503030000020003" pitchFamily="50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Sassoon Infant Rg" panose="02000503030000020003" pitchFamily="50" charset="0"/>
                <a:ea typeface="Sassoon Infant Rg" panose="02000503030000020003" pitchFamily="50" charset="0"/>
                <a:cs typeface="Sassoon Infant Rg" panose="02000503030000020003" pitchFamily="50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Sassoon Infant Rg" panose="02000503030000020003" pitchFamily="50" charset="0"/>
                <a:ea typeface="Sassoon Infant Rg" panose="02000503030000020003" pitchFamily="50" charset="0"/>
                <a:cs typeface="Sassoon Infant Rg" panose="02000503030000020003" pitchFamily="50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Sassoon Infant Rg" panose="02000503030000020003" pitchFamily="50" charset="0"/>
                <a:ea typeface="Sassoon Infant Rg" panose="02000503030000020003" pitchFamily="50" charset="0"/>
                <a:cs typeface="Sassoon Infant Rg" panose="02000503030000020003" pitchFamily="50" charset="0"/>
              </a:defRPr>
            </a:lvl9pPr>
          </a:lstStyle>
          <a:p>
            <a:pPr>
              <a:buFont typeface="Arial" panose="020B0604020202020204" pitchFamily="34" charset="0"/>
              <a:buNone/>
              <a:defRPr/>
            </a:pPr>
            <a:r>
              <a:rPr lang="en-US" sz="2400" dirty="0">
                <a:latin typeface="+mn-lt"/>
                <a:cs typeface="BPreplay"/>
              </a:rPr>
              <a:t>Cheep!</a:t>
            </a:r>
          </a:p>
        </p:txBody>
      </p:sp>
      <p:pic>
        <p:nvPicPr>
          <p:cNvPr id="20" name="Picture 39">
            <a:extLst>
              <a:ext uri="{FF2B5EF4-FFF2-40B4-BE49-F238E27FC236}">
                <a16:creationId xmlns:a16="http://schemas.microsoft.com/office/drawing/2014/main" id="{99184A43-6E59-F445-B40E-A808B9132B7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8563" y="3443288"/>
            <a:ext cx="2112962" cy="2043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Picture 59">
            <a:extLst>
              <a:ext uri="{FF2B5EF4-FFF2-40B4-BE49-F238E27FC236}">
                <a16:creationId xmlns:a16="http://schemas.microsoft.com/office/drawing/2014/main" id="{7FE3B722-02DF-0044-92E2-1ACB3221C19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96338" y="4105275"/>
            <a:ext cx="965200" cy="1201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Rectangle 21">
            <a:extLst>
              <a:ext uri="{FF2B5EF4-FFF2-40B4-BE49-F238E27FC236}">
                <a16:creationId xmlns:a16="http://schemas.microsoft.com/office/drawing/2014/main" id="{CC11C5A7-52AA-B741-BB4E-3BFC57E31A9A}"/>
              </a:ext>
            </a:extLst>
          </p:cNvPr>
          <p:cNvSpPr/>
          <p:nvPr/>
        </p:nvSpPr>
        <p:spPr>
          <a:xfrm>
            <a:off x="2279650" y="5702301"/>
            <a:ext cx="7632700" cy="430213"/>
          </a:xfrm>
          <a:prstGeom prst="rect">
            <a:avLst/>
          </a:prstGeom>
          <a:solidFill>
            <a:srgbClr val="D46C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4" name="TextBox 1">
            <a:extLst>
              <a:ext uri="{FF2B5EF4-FFF2-40B4-BE49-F238E27FC236}">
                <a16:creationId xmlns:a16="http://schemas.microsoft.com/office/drawing/2014/main" id="{59C38137-F64F-924B-AFF2-FC7D3127A5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59426" y="5692776"/>
            <a:ext cx="32607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Sassoon Infant Rg" panose="02000503030000020003" pitchFamily="50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Sassoon Infant Rg" panose="02000503030000020003" pitchFamily="50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Sassoon Infant Rg" panose="02000503030000020003" pitchFamily="50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Sassoon Infant Rg" panose="02000503030000020003" pitchFamily="50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Sassoon Infant Rg" panose="02000503030000020003" pitchFamily="50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assoon Infant Rg" panose="02000503030000020003" pitchFamily="50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assoon Infant Rg" panose="02000503030000020003" pitchFamily="50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assoon Infant Rg" panose="02000503030000020003" pitchFamily="50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assoon Infant Rg" panose="02000503030000020003" pitchFamily="50" charset="0"/>
              </a:defRPr>
            </a:lvl9pPr>
          </a:lstStyle>
          <a:p>
            <a:pPr>
              <a:defRPr/>
            </a:pPr>
            <a:r>
              <a:rPr lang="en-US" sz="2400" b="1" dirty="0">
                <a:latin typeface="+mn-lt"/>
                <a:cs typeface="BPreplay"/>
              </a:rPr>
              <a:t>subordinate clause</a:t>
            </a:r>
            <a:endParaRPr lang="en-US" sz="2400" dirty="0">
              <a:latin typeface="+mn-lt"/>
              <a:cs typeface="BPreplay"/>
            </a:endParaRPr>
          </a:p>
        </p:txBody>
      </p:sp>
      <p:sp>
        <p:nvSpPr>
          <p:cNvPr id="19" name="TextBox 1">
            <a:extLst>
              <a:ext uri="{FF2B5EF4-FFF2-40B4-BE49-F238E27FC236}">
                <a16:creationId xmlns:a16="http://schemas.microsoft.com/office/drawing/2014/main" id="{5F21B610-A24E-9E4B-BFD5-6452EC7E99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79839" y="5692776"/>
            <a:ext cx="192087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Sassoon Infant Rg" panose="02000503030000020003" pitchFamily="50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Sassoon Infant Rg" panose="02000503030000020003" pitchFamily="50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Sassoon Infant Rg" panose="02000503030000020003" pitchFamily="50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Sassoon Infant Rg" panose="02000503030000020003" pitchFamily="50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Sassoon Infant Rg" panose="02000503030000020003" pitchFamily="50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assoon Infant Rg" panose="02000503030000020003" pitchFamily="50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assoon Infant Rg" panose="02000503030000020003" pitchFamily="50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assoon Infant Rg" panose="02000503030000020003" pitchFamily="50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assoon Infant Rg" panose="02000503030000020003" pitchFamily="50" charset="0"/>
              </a:defRPr>
            </a:lvl9pPr>
          </a:lstStyle>
          <a:p>
            <a:pPr>
              <a:defRPr/>
            </a:pPr>
            <a:r>
              <a:rPr lang="en-US" sz="2400" dirty="0">
                <a:latin typeface="+mn-lt"/>
                <a:cs typeface="BPreplay"/>
              </a:rPr>
              <a:t>main clause +</a:t>
            </a:r>
          </a:p>
        </p:txBody>
      </p:sp>
      <p:sp>
        <p:nvSpPr>
          <p:cNvPr id="23" name="TextBox 1">
            <a:extLst>
              <a:ext uri="{FF2B5EF4-FFF2-40B4-BE49-F238E27FC236}">
                <a16:creationId xmlns:a16="http://schemas.microsoft.com/office/drawing/2014/main" id="{4C3E9602-F9CE-4A4F-B361-80A57D86D5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02363" y="2184401"/>
            <a:ext cx="3644900" cy="10895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>
                <a:solidFill>
                  <a:srgbClr val="1C1C1C"/>
                </a:solidFill>
                <a:latin typeface="Sassoon Infant Rg" panose="02000503030000020003" pitchFamily="50" charset="0"/>
                <a:ea typeface="Sassoon Infant Rg" panose="02000503030000020003" pitchFamily="50" charset="0"/>
                <a:cs typeface="Sassoon Infant Rg" panose="02000503030000020003" pitchFamily="50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rgbClr val="1C1C1C"/>
                </a:solidFill>
                <a:latin typeface="Sassoon Infant Rg" panose="02000503030000020003" pitchFamily="50" charset="0"/>
                <a:ea typeface="Sassoon Infant Rg" panose="02000503030000020003" pitchFamily="50" charset="0"/>
                <a:cs typeface="Sassoon Infant Rg" panose="02000503030000020003" pitchFamily="50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Sassoon Infant Rg" panose="02000503030000020003" pitchFamily="50" charset="0"/>
                <a:ea typeface="Sassoon Infant Rg" panose="02000503030000020003" pitchFamily="50" charset="0"/>
                <a:cs typeface="Sassoon Infant Rg" panose="02000503030000020003" pitchFamily="50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Sassoon Infant Rg" panose="02000503030000020003" pitchFamily="50" charset="0"/>
                <a:ea typeface="Sassoon Infant Rg" panose="02000503030000020003" pitchFamily="50" charset="0"/>
                <a:cs typeface="Sassoon Infant Rg" panose="02000503030000020003" pitchFamily="50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Sassoon Infant Rg" panose="02000503030000020003" pitchFamily="50" charset="0"/>
                <a:ea typeface="Sassoon Infant Rg" panose="02000503030000020003" pitchFamily="50" charset="0"/>
                <a:cs typeface="Sassoon Infant Rg" panose="02000503030000020003" pitchFamily="50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Sassoon Infant Rg" panose="02000503030000020003" pitchFamily="50" charset="0"/>
                <a:ea typeface="Sassoon Infant Rg" panose="02000503030000020003" pitchFamily="50" charset="0"/>
                <a:cs typeface="Sassoon Infant Rg" panose="02000503030000020003" pitchFamily="50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Sassoon Infant Rg" panose="02000503030000020003" pitchFamily="50" charset="0"/>
                <a:ea typeface="Sassoon Infant Rg" panose="02000503030000020003" pitchFamily="50" charset="0"/>
                <a:cs typeface="Sassoon Infant Rg" panose="02000503030000020003" pitchFamily="50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Sassoon Infant Rg" panose="02000503030000020003" pitchFamily="50" charset="0"/>
                <a:ea typeface="Sassoon Infant Rg" panose="02000503030000020003" pitchFamily="50" charset="0"/>
                <a:cs typeface="Sassoon Infant Rg" panose="02000503030000020003" pitchFamily="50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Sassoon Infant Rg" panose="02000503030000020003" pitchFamily="50" charset="0"/>
                <a:ea typeface="Sassoon Infant Rg" panose="02000503030000020003" pitchFamily="50" charset="0"/>
                <a:cs typeface="Sassoon Infant Rg" panose="02000503030000020003" pitchFamily="50" charset="0"/>
              </a:defRPr>
            </a:lvl9pPr>
          </a:lstStyle>
          <a:p>
            <a:pPr>
              <a:buFont typeface="Arial" panose="020B0604020202020204" pitchFamily="34" charset="0"/>
              <a:buNone/>
              <a:defRPr/>
            </a:pPr>
            <a:r>
              <a:rPr lang="en-US" sz="2400" dirty="0">
                <a:latin typeface="+mn-lt"/>
                <a:cs typeface="BPreplay"/>
              </a:rPr>
              <a:t>It relies on the big mother chicken (main clause).</a:t>
            </a:r>
          </a:p>
        </p:txBody>
      </p:sp>
      <p:sp>
        <p:nvSpPr>
          <p:cNvPr id="25" name="TextBox 1">
            <a:extLst>
              <a:ext uri="{FF2B5EF4-FFF2-40B4-BE49-F238E27FC236}">
                <a16:creationId xmlns:a16="http://schemas.microsoft.com/office/drawing/2014/main" id="{4F6C6BBB-B8F1-004E-A2B3-345146BD1A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28863" y="4368800"/>
            <a:ext cx="3644900" cy="1098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>
                <a:solidFill>
                  <a:srgbClr val="1C1C1C"/>
                </a:solidFill>
                <a:latin typeface="Sassoon Infant Rg" panose="02000803050000020003" pitchFamily="2" charset="0"/>
                <a:ea typeface="Sassoon Infant Rg" panose="02000803050000020003" pitchFamily="2" charset="0"/>
                <a:cs typeface="Sassoon Infant Rg" panose="02000803050000020003" pitchFamily="2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rgbClr val="1C1C1C"/>
                </a:solidFill>
                <a:latin typeface="Sassoon Infant Rg" panose="02000803050000020003" pitchFamily="2" charset="0"/>
                <a:ea typeface="Sassoon Infant Rg" panose="02000803050000020003" pitchFamily="2" charset="0"/>
                <a:cs typeface="Sassoon Infant Rg" panose="02000803050000020003" pitchFamily="2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Sassoon Infant Rg" panose="02000803050000020003" pitchFamily="2" charset="0"/>
                <a:ea typeface="Sassoon Infant Rg" panose="02000803050000020003" pitchFamily="2" charset="0"/>
                <a:cs typeface="Sassoon Infant Rg" panose="02000803050000020003" pitchFamily="2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Sassoon Infant Rg" panose="02000803050000020003" pitchFamily="2" charset="0"/>
                <a:ea typeface="Sassoon Infant Rg" panose="02000803050000020003" pitchFamily="2" charset="0"/>
                <a:cs typeface="Sassoon Infant Rg" panose="02000803050000020003" pitchFamily="2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Sassoon Infant Rg" panose="02000803050000020003" pitchFamily="2" charset="0"/>
                <a:ea typeface="Sassoon Infant Rg" panose="02000803050000020003" pitchFamily="2" charset="0"/>
                <a:cs typeface="Sassoon Infant Rg" panose="02000803050000020003" pitchFamily="2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Sassoon Infant Rg" panose="02000803050000020003" pitchFamily="2" charset="0"/>
                <a:ea typeface="Sassoon Infant Rg" panose="02000803050000020003" pitchFamily="2" charset="0"/>
                <a:cs typeface="Sassoon Infant Rg" panose="02000803050000020003" pitchFamily="2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Sassoon Infant Rg" panose="02000803050000020003" pitchFamily="2" charset="0"/>
                <a:ea typeface="Sassoon Infant Rg" panose="02000803050000020003" pitchFamily="2" charset="0"/>
                <a:cs typeface="Sassoon Infant Rg" panose="02000803050000020003" pitchFamily="2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Sassoon Infant Rg" panose="02000803050000020003" pitchFamily="2" charset="0"/>
                <a:ea typeface="Sassoon Infant Rg" panose="02000803050000020003" pitchFamily="2" charset="0"/>
                <a:cs typeface="Sassoon Infant Rg" panose="02000803050000020003" pitchFamily="2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Sassoon Infant Rg" panose="02000803050000020003" pitchFamily="2" charset="0"/>
                <a:ea typeface="Sassoon Infant Rg" panose="02000803050000020003" pitchFamily="2" charset="0"/>
                <a:cs typeface="Sassoon Infant Rg" panose="02000803050000020003" pitchFamily="2" charset="0"/>
              </a:defRPr>
            </a:lvl9pPr>
          </a:lstStyle>
          <a:p>
            <a:pPr>
              <a:buFont typeface="Arial" panose="020B0604020202020204" pitchFamily="34" charset="0"/>
              <a:buNone/>
            </a:pPr>
            <a:r>
              <a:rPr lang="en-US" altLang="en-US" sz="2400" dirty="0">
                <a:ea typeface="BPreplay" panose="02000503000000020004" pitchFamily="2" charset="0"/>
                <a:cs typeface="BPreplay" panose="02000503000000020004" pitchFamily="2" charset="0"/>
              </a:rPr>
              <a:t>The </a:t>
            </a:r>
            <a:r>
              <a:rPr lang="en-US" altLang="en-US" sz="2400" b="1" dirty="0">
                <a:ea typeface="BPreplay" panose="02000503000000020004" pitchFamily="2" charset="0"/>
                <a:cs typeface="BPreplay" panose="02000503000000020004" pitchFamily="2" charset="0"/>
              </a:rPr>
              <a:t>subordinate clause </a:t>
            </a:r>
            <a:r>
              <a:rPr lang="en-US" altLang="en-US" sz="2400" dirty="0">
                <a:ea typeface="BPreplay" panose="02000503000000020004" pitchFamily="2" charset="0"/>
                <a:cs typeface="BPreplay" panose="02000503000000020004" pitchFamily="2" charset="0"/>
              </a:rPr>
              <a:t>only makes sense when it </a:t>
            </a:r>
            <a:br>
              <a:rPr lang="en-US" altLang="en-US" sz="2400" dirty="0">
                <a:ea typeface="BPreplay" panose="02000503000000020004" pitchFamily="2" charset="0"/>
                <a:cs typeface="BPreplay" panose="02000503000000020004" pitchFamily="2" charset="0"/>
              </a:rPr>
            </a:br>
            <a:r>
              <a:rPr lang="en-US" altLang="en-US" sz="2400" dirty="0">
                <a:ea typeface="BPreplay" panose="02000503000000020004" pitchFamily="2" charset="0"/>
                <a:cs typeface="BPreplay" panose="02000503000000020004" pitchFamily="2" charset="0"/>
              </a:rPr>
              <a:t>is with a main clause.</a:t>
            </a:r>
          </a:p>
        </p:txBody>
      </p:sp>
      <p:sp>
        <p:nvSpPr>
          <p:cNvPr id="26" name="TextBox 1">
            <a:extLst>
              <a:ext uri="{FF2B5EF4-FFF2-40B4-BE49-F238E27FC236}">
                <a16:creationId xmlns:a16="http://schemas.microsoft.com/office/drawing/2014/main" id="{4368F96C-AAD7-2442-A53B-B5295830FE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28863" y="3370767"/>
            <a:ext cx="3644900" cy="766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>
                <a:solidFill>
                  <a:srgbClr val="1C1C1C"/>
                </a:solidFill>
                <a:latin typeface="Sassoon Infant Rg" panose="02000503030000020003" pitchFamily="50" charset="0"/>
                <a:ea typeface="Sassoon Infant Rg" panose="02000503030000020003" pitchFamily="50" charset="0"/>
                <a:cs typeface="Sassoon Infant Rg" panose="02000503030000020003" pitchFamily="50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rgbClr val="1C1C1C"/>
                </a:solidFill>
                <a:latin typeface="Sassoon Infant Rg" panose="02000503030000020003" pitchFamily="50" charset="0"/>
                <a:ea typeface="Sassoon Infant Rg" panose="02000503030000020003" pitchFamily="50" charset="0"/>
                <a:cs typeface="Sassoon Infant Rg" panose="02000503030000020003" pitchFamily="50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Sassoon Infant Rg" panose="02000503030000020003" pitchFamily="50" charset="0"/>
                <a:ea typeface="Sassoon Infant Rg" panose="02000503030000020003" pitchFamily="50" charset="0"/>
                <a:cs typeface="Sassoon Infant Rg" panose="02000503030000020003" pitchFamily="50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Sassoon Infant Rg" panose="02000503030000020003" pitchFamily="50" charset="0"/>
                <a:ea typeface="Sassoon Infant Rg" panose="02000503030000020003" pitchFamily="50" charset="0"/>
                <a:cs typeface="Sassoon Infant Rg" panose="02000503030000020003" pitchFamily="50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Sassoon Infant Rg" panose="02000503030000020003" pitchFamily="50" charset="0"/>
                <a:ea typeface="Sassoon Infant Rg" panose="02000503030000020003" pitchFamily="50" charset="0"/>
                <a:cs typeface="Sassoon Infant Rg" panose="02000503030000020003" pitchFamily="50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Sassoon Infant Rg" panose="02000503030000020003" pitchFamily="50" charset="0"/>
                <a:ea typeface="Sassoon Infant Rg" panose="02000503030000020003" pitchFamily="50" charset="0"/>
                <a:cs typeface="Sassoon Infant Rg" panose="02000503030000020003" pitchFamily="50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Sassoon Infant Rg" panose="02000503030000020003" pitchFamily="50" charset="0"/>
                <a:ea typeface="Sassoon Infant Rg" panose="02000503030000020003" pitchFamily="50" charset="0"/>
                <a:cs typeface="Sassoon Infant Rg" panose="02000503030000020003" pitchFamily="50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Sassoon Infant Rg" panose="02000503030000020003" pitchFamily="50" charset="0"/>
                <a:ea typeface="Sassoon Infant Rg" panose="02000503030000020003" pitchFamily="50" charset="0"/>
                <a:cs typeface="Sassoon Infant Rg" panose="02000503030000020003" pitchFamily="50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Sassoon Infant Rg" panose="02000503030000020003" pitchFamily="50" charset="0"/>
                <a:ea typeface="Sassoon Infant Rg" panose="02000503030000020003" pitchFamily="50" charset="0"/>
                <a:cs typeface="Sassoon Infant Rg" panose="02000503030000020003" pitchFamily="50" charset="0"/>
              </a:defRPr>
            </a:lvl9pPr>
          </a:lstStyle>
          <a:p>
            <a:pPr>
              <a:buFont typeface="Arial" panose="020B0604020202020204" pitchFamily="34" charset="0"/>
              <a:buNone/>
              <a:defRPr/>
            </a:pPr>
            <a:r>
              <a:rPr lang="en-US" sz="2400" dirty="0">
                <a:latin typeface="+mn-lt"/>
                <a:cs typeface="BPreplay"/>
              </a:rPr>
              <a:t>The </a:t>
            </a:r>
            <a:r>
              <a:rPr lang="en-US" sz="2400" b="1" dirty="0">
                <a:latin typeface="+mn-lt"/>
                <a:cs typeface="BPreplay"/>
              </a:rPr>
              <a:t>subordinate clause </a:t>
            </a:r>
            <a:r>
              <a:rPr lang="en-US" sz="2400" dirty="0">
                <a:latin typeface="+mn-lt"/>
                <a:cs typeface="BPreplay"/>
              </a:rPr>
              <a:t>needs a main clause.</a:t>
            </a:r>
          </a:p>
        </p:txBody>
      </p:sp>
      <p:pic>
        <p:nvPicPr>
          <p:cNvPr id="16402" name="Whole Class">
            <a:extLst>
              <a:ext uri="{FF2B5EF4-FFF2-40B4-BE49-F238E27FC236}">
                <a16:creationId xmlns:a16="http://schemas.microsoft.com/office/drawing/2014/main" id="{588F1978-823A-324A-825A-692E2D5862A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4300" y="612775"/>
            <a:ext cx="1238250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97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6" grpId="0"/>
      <p:bldP spid="14" grpId="0"/>
      <p:bldP spid="19" grpId="0"/>
      <p:bldP spid="23" grpId="0"/>
      <p:bldP spid="25" grpId="0"/>
      <p:bldP spid="2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65986D5E-0B94-304E-A149-39B792561231}"/>
              </a:ext>
            </a:extLst>
          </p:cNvPr>
          <p:cNvSpPr/>
          <p:nvPr/>
        </p:nvSpPr>
        <p:spPr>
          <a:xfrm>
            <a:off x="2279650" y="2851151"/>
            <a:ext cx="7640638" cy="2747963"/>
          </a:xfrm>
          <a:prstGeom prst="rect">
            <a:avLst/>
          </a:prstGeom>
          <a:solidFill>
            <a:srgbClr val="F8D2A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C18D647-90C7-CE47-902E-53BBFCA26066}"/>
              </a:ext>
            </a:extLst>
          </p:cNvPr>
          <p:cNvSpPr/>
          <p:nvPr/>
        </p:nvSpPr>
        <p:spPr>
          <a:xfrm>
            <a:off x="2287588" y="1570038"/>
            <a:ext cx="7632700" cy="550862"/>
          </a:xfrm>
          <a:prstGeom prst="rect">
            <a:avLst/>
          </a:prstGeom>
          <a:solidFill>
            <a:srgbClr val="D46C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7412" name="TextBox 1">
            <a:extLst>
              <a:ext uri="{FF2B5EF4-FFF2-40B4-BE49-F238E27FC236}">
                <a16:creationId xmlns:a16="http://schemas.microsoft.com/office/drawing/2014/main" id="{AFF3F60B-4F2D-914E-97BA-2B05E6D757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28863" y="1630364"/>
            <a:ext cx="3556000" cy="433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>
                <a:solidFill>
                  <a:srgbClr val="1C1C1C"/>
                </a:solidFill>
                <a:latin typeface="Sassoon Infant Rg" panose="02000803050000020003" pitchFamily="2" charset="0"/>
                <a:ea typeface="Sassoon Infant Rg" panose="02000803050000020003" pitchFamily="2" charset="0"/>
                <a:cs typeface="Sassoon Infant Rg" panose="02000803050000020003" pitchFamily="2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rgbClr val="1C1C1C"/>
                </a:solidFill>
                <a:latin typeface="Sassoon Infant Rg" panose="02000803050000020003" pitchFamily="2" charset="0"/>
                <a:ea typeface="Sassoon Infant Rg" panose="02000803050000020003" pitchFamily="2" charset="0"/>
                <a:cs typeface="Sassoon Infant Rg" panose="02000803050000020003" pitchFamily="2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Sassoon Infant Rg" panose="02000803050000020003" pitchFamily="2" charset="0"/>
                <a:ea typeface="Sassoon Infant Rg" panose="02000803050000020003" pitchFamily="2" charset="0"/>
                <a:cs typeface="Sassoon Infant Rg" panose="02000803050000020003" pitchFamily="2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Sassoon Infant Rg" panose="02000803050000020003" pitchFamily="2" charset="0"/>
                <a:ea typeface="Sassoon Infant Rg" panose="02000803050000020003" pitchFamily="2" charset="0"/>
                <a:cs typeface="Sassoon Infant Rg" panose="02000803050000020003" pitchFamily="2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Sassoon Infant Rg" panose="02000803050000020003" pitchFamily="2" charset="0"/>
                <a:ea typeface="Sassoon Infant Rg" panose="02000803050000020003" pitchFamily="2" charset="0"/>
                <a:cs typeface="Sassoon Infant Rg" panose="02000803050000020003" pitchFamily="2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Sassoon Infant Rg" panose="02000803050000020003" pitchFamily="2" charset="0"/>
                <a:ea typeface="Sassoon Infant Rg" panose="02000803050000020003" pitchFamily="2" charset="0"/>
                <a:cs typeface="Sassoon Infant Rg" panose="02000803050000020003" pitchFamily="2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Sassoon Infant Rg" panose="02000803050000020003" pitchFamily="2" charset="0"/>
                <a:ea typeface="Sassoon Infant Rg" panose="02000803050000020003" pitchFamily="2" charset="0"/>
                <a:cs typeface="Sassoon Infant Rg" panose="02000803050000020003" pitchFamily="2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Sassoon Infant Rg" panose="02000803050000020003" pitchFamily="2" charset="0"/>
                <a:ea typeface="Sassoon Infant Rg" panose="02000803050000020003" pitchFamily="2" charset="0"/>
                <a:cs typeface="Sassoon Infant Rg" panose="02000803050000020003" pitchFamily="2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Sassoon Infant Rg" panose="02000803050000020003" pitchFamily="2" charset="0"/>
                <a:ea typeface="Sassoon Infant Rg" panose="02000803050000020003" pitchFamily="2" charset="0"/>
                <a:cs typeface="Sassoon Infant Rg" panose="02000803050000020003" pitchFamily="2" charset="0"/>
              </a:defRPr>
            </a:lvl9pPr>
          </a:lstStyle>
          <a:p>
            <a:pPr>
              <a:buFont typeface="Arial" panose="020B0604020202020204" pitchFamily="34" charset="0"/>
              <a:buNone/>
            </a:pPr>
            <a:r>
              <a:rPr lang="en-US" altLang="en-US" sz="2400">
                <a:ea typeface="BPreplay" panose="02000503000000020004" pitchFamily="2" charset="0"/>
                <a:cs typeface="BPreplay" panose="02000503000000020004" pitchFamily="2" charset="0"/>
              </a:rPr>
              <a:t>Here is a main clause.</a:t>
            </a:r>
          </a:p>
        </p:txBody>
      </p:sp>
      <p:sp>
        <p:nvSpPr>
          <p:cNvPr id="12293" name="Title 5">
            <a:extLst>
              <a:ext uri="{FF2B5EF4-FFF2-40B4-BE49-F238E27FC236}">
                <a16:creationId xmlns:a16="http://schemas.microsoft.com/office/drawing/2014/main" id="{5CFC71CA-AC07-AF49-BD9C-491F41F35A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1" y="630239"/>
            <a:ext cx="8220075" cy="873125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en-US" sz="3200" dirty="0">
                <a:cs typeface="BPreplay"/>
              </a:rPr>
              <a:t>Clauses and Subordinates</a:t>
            </a:r>
            <a:endParaRPr lang="en-GB" altLang="en-US" sz="3200" dirty="0"/>
          </a:p>
        </p:txBody>
      </p:sp>
      <p:sp>
        <p:nvSpPr>
          <p:cNvPr id="18" name="TextBox 1">
            <a:extLst>
              <a:ext uri="{FF2B5EF4-FFF2-40B4-BE49-F238E27FC236}">
                <a16:creationId xmlns:a16="http://schemas.microsoft.com/office/drawing/2014/main" id="{22FCCB06-1A85-7944-AD0F-11134FB072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79650" y="3617913"/>
            <a:ext cx="76327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>
                <a:solidFill>
                  <a:srgbClr val="1C1C1C"/>
                </a:solidFill>
                <a:latin typeface="Sassoon Infant Rg" panose="02000503030000020003" pitchFamily="50" charset="0"/>
                <a:ea typeface="Sassoon Infant Rg" panose="02000503030000020003" pitchFamily="50" charset="0"/>
                <a:cs typeface="Sassoon Infant Rg" panose="02000503030000020003" pitchFamily="50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rgbClr val="1C1C1C"/>
                </a:solidFill>
                <a:latin typeface="Sassoon Infant Rg" panose="02000503030000020003" pitchFamily="50" charset="0"/>
                <a:ea typeface="Sassoon Infant Rg" panose="02000503030000020003" pitchFamily="50" charset="0"/>
                <a:cs typeface="Sassoon Infant Rg" panose="02000503030000020003" pitchFamily="50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Sassoon Infant Rg" panose="02000503030000020003" pitchFamily="50" charset="0"/>
                <a:ea typeface="Sassoon Infant Rg" panose="02000503030000020003" pitchFamily="50" charset="0"/>
                <a:cs typeface="Sassoon Infant Rg" panose="02000503030000020003" pitchFamily="50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Sassoon Infant Rg" panose="02000503030000020003" pitchFamily="50" charset="0"/>
                <a:ea typeface="Sassoon Infant Rg" panose="02000503030000020003" pitchFamily="50" charset="0"/>
                <a:cs typeface="Sassoon Infant Rg" panose="02000503030000020003" pitchFamily="50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Sassoon Infant Rg" panose="02000503030000020003" pitchFamily="50" charset="0"/>
                <a:ea typeface="Sassoon Infant Rg" panose="02000503030000020003" pitchFamily="50" charset="0"/>
                <a:cs typeface="Sassoon Infant Rg" panose="02000503030000020003" pitchFamily="50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Sassoon Infant Rg" panose="02000503030000020003" pitchFamily="50" charset="0"/>
                <a:ea typeface="Sassoon Infant Rg" panose="02000503030000020003" pitchFamily="50" charset="0"/>
                <a:cs typeface="Sassoon Infant Rg" panose="02000503030000020003" pitchFamily="50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Sassoon Infant Rg" panose="02000503030000020003" pitchFamily="50" charset="0"/>
                <a:ea typeface="Sassoon Infant Rg" panose="02000503030000020003" pitchFamily="50" charset="0"/>
                <a:cs typeface="Sassoon Infant Rg" panose="02000503030000020003" pitchFamily="50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Sassoon Infant Rg" panose="02000503030000020003" pitchFamily="50" charset="0"/>
                <a:ea typeface="Sassoon Infant Rg" panose="02000503030000020003" pitchFamily="50" charset="0"/>
                <a:cs typeface="Sassoon Infant Rg" panose="02000503030000020003" pitchFamily="50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Sassoon Infant Rg" panose="02000503030000020003" pitchFamily="50" charset="0"/>
                <a:ea typeface="Sassoon Infant Rg" panose="02000503030000020003" pitchFamily="50" charset="0"/>
                <a:cs typeface="Sassoon Infant Rg" panose="02000503030000020003" pitchFamily="50" charset="0"/>
              </a:defRPr>
            </a:lvl9pPr>
          </a:lstStyle>
          <a:p>
            <a:pPr algn="ctr">
              <a:buFont typeface="Arial" panose="020B0604020202020204" pitchFamily="34" charset="0"/>
              <a:buNone/>
              <a:defRPr/>
            </a:pPr>
            <a:r>
              <a:rPr lang="en-US" sz="4000" dirty="0">
                <a:latin typeface="+mn-lt"/>
                <a:cs typeface="BPreplay"/>
              </a:rPr>
              <a:t>The chicken sat on her eggs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4E99BC5-39D9-0542-B5B7-0E8A563E041B}"/>
              </a:ext>
            </a:extLst>
          </p:cNvPr>
          <p:cNvSpPr/>
          <p:nvPr/>
        </p:nvSpPr>
        <p:spPr>
          <a:xfrm>
            <a:off x="2287588" y="2211389"/>
            <a:ext cx="7632700" cy="54927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6" name="TextBox 1">
            <a:extLst>
              <a:ext uri="{FF2B5EF4-FFF2-40B4-BE49-F238E27FC236}">
                <a16:creationId xmlns:a16="http://schemas.microsoft.com/office/drawing/2014/main" id="{83F4A09C-6A00-384F-BA0C-1D7618D962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28863" y="2273300"/>
            <a:ext cx="7473950" cy="7571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>
                <a:solidFill>
                  <a:srgbClr val="1C1C1C"/>
                </a:solidFill>
                <a:latin typeface="Sassoon Infant Rg" panose="02000503030000020003" pitchFamily="50" charset="0"/>
                <a:ea typeface="Sassoon Infant Rg" panose="02000503030000020003" pitchFamily="50" charset="0"/>
                <a:cs typeface="Sassoon Infant Rg" panose="02000503030000020003" pitchFamily="50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rgbClr val="1C1C1C"/>
                </a:solidFill>
                <a:latin typeface="Sassoon Infant Rg" panose="02000503030000020003" pitchFamily="50" charset="0"/>
                <a:ea typeface="Sassoon Infant Rg" panose="02000503030000020003" pitchFamily="50" charset="0"/>
                <a:cs typeface="Sassoon Infant Rg" panose="02000503030000020003" pitchFamily="50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Sassoon Infant Rg" panose="02000503030000020003" pitchFamily="50" charset="0"/>
                <a:ea typeface="Sassoon Infant Rg" panose="02000503030000020003" pitchFamily="50" charset="0"/>
                <a:cs typeface="Sassoon Infant Rg" panose="02000503030000020003" pitchFamily="50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Sassoon Infant Rg" panose="02000503030000020003" pitchFamily="50" charset="0"/>
                <a:ea typeface="Sassoon Infant Rg" panose="02000503030000020003" pitchFamily="50" charset="0"/>
                <a:cs typeface="Sassoon Infant Rg" panose="02000503030000020003" pitchFamily="50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Sassoon Infant Rg" panose="02000503030000020003" pitchFamily="50" charset="0"/>
                <a:ea typeface="Sassoon Infant Rg" panose="02000503030000020003" pitchFamily="50" charset="0"/>
                <a:cs typeface="Sassoon Infant Rg" panose="02000503030000020003" pitchFamily="50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Sassoon Infant Rg" panose="02000503030000020003" pitchFamily="50" charset="0"/>
                <a:ea typeface="Sassoon Infant Rg" panose="02000503030000020003" pitchFamily="50" charset="0"/>
                <a:cs typeface="Sassoon Infant Rg" panose="02000503030000020003" pitchFamily="50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Sassoon Infant Rg" panose="02000503030000020003" pitchFamily="50" charset="0"/>
                <a:ea typeface="Sassoon Infant Rg" panose="02000503030000020003" pitchFamily="50" charset="0"/>
                <a:cs typeface="Sassoon Infant Rg" panose="02000503030000020003" pitchFamily="50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Sassoon Infant Rg" panose="02000503030000020003" pitchFamily="50" charset="0"/>
                <a:ea typeface="Sassoon Infant Rg" panose="02000503030000020003" pitchFamily="50" charset="0"/>
                <a:cs typeface="Sassoon Infant Rg" panose="02000503030000020003" pitchFamily="50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Sassoon Infant Rg" panose="02000503030000020003" pitchFamily="50" charset="0"/>
                <a:ea typeface="Sassoon Infant Rg" panose="02000503030000020003" pitchFamily="50" charset="0"/>
                <a:cs typeface="Sassoon Infant Rg" panose="02000503030000020003" pitchFamily="50" charset="0"/>
              </a:defRPr>
            </a:lvl9pPr>
          </a:lstStyle>
          <a:p>
            <a:pPr>
              <a:buFont typeface="Arial" panose="020B0604020202020204" pitchFamily="34" charset="0"/>
              <a:buNone/>
              <a:defRPr/>
            </a:pPr>
            <a:r>
              <a:rPr lang="en-US" sz="2400" dirty="0">
                <a:latin typeface="+mn-lt"/>
                <a:cs typeface="BPreplay"/>
              </a:rPr>
              <a:t>Look what happens if you add a </a:t>
            </a:r>
            <a:r>
              <a:rPr lang="en-US" sz="2400" b="1" dirty="0">
                <a:latin typeface="+mn-lt"/>
                <a:cs typeface="BPreplay"/>
              </a:rPr>
              <a:t>subordinate clause</a:t>
            </a:r>
            <a:r>
              <a:rPr lang="en-US" sz="2400" dirty="0">
                <a:latin typeface="+mn-lt"/>
                <a:cs typeface="BPreplay"/>
              </a:rPr>
              <a:t>.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DC0A933A-5F12-8C4E-B99F-BC8560F9EC20}"/>
              </a:ext>
            </a:extLst>
          </p:cNvPr>
          <p:cNvSpPr/>
          <p:nvPr/>
        </p:nvSpPr>
        <p:spPr>
          <a:xfrm>
            <a:off x="2279650" y="5702301"/>
            <a:ext cx="7632700" cy="430213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23" name="TextBox 1">
            <a:extLst>
              <a:ext uri="{FF2B5EF4-FFF2-40B4-BE49-F238E27FC236}">
                <a16:creationId xmlns:a16="http://schemas.microsoft.com/office/drawing/2014/main" id="{603C12BB-9839-8945-94FD-2A4B869D83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21288" y="5702301"/>
            <a:ext cx="3713162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Sassoon Infant Rg" panose="02000503030000020003" pitchFamily="50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Sassoon Infant Rg" panose="02000503030000020003" pitchFamily="50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Sassoon Infant Rg" panose="02000503030000020003" pitchFamily="50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Sassoon Infant Rg" panose="02000503030000020003" pitchFamily="50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Sassoon Infant Rg" panose="02000503030000020003" pitchFamily="50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assoon Infant Rg" panose="02000503030000020003" pitchFamily="50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assoon Infant Rg" panose="02000503030000020003" pitchFamily="50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assoon Infant Rg" panose="02000503030000020003" pitchFamily="50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assoon Infant Rg" panose="02000503030000020003" pitchFamily="50" charset="0"/>
              </a:defRPr>
            </a:lvl9pPr>
          </a:lstStyle>
          <a:p>
            <a:pPr>
              <a:defRPr/>
            </a:pPr>
            <a:r>
              <a:rPr lang="en-US" sz="2400" dirty="0">
                <a:cs typeface="BPreplay"/>
              </a:rPr>
              <a:t> + </a:t>
            </a:r>
            <a:r>
              <a:rPr lang="en-US" sz="2400" b="1" dirty="0">
                <a:latin typeface="+mn-lt"/>
                <a:cs typeface="BPreplay"/>
              </a:rPr>
              <a:t>subordinate clause</a:t>
            </a:r>
            <a:endParaRPr lang="en-US" sz="2400" dirty="0">
              <a:latin typeface="+mn-lt"/>
              <a:cs typeface="BPreplay"/>
            </a:endParaRPr>
          </a:p>
        </p:txBody>
      </p:sp>
      <p:sp>
        <p:nvSpPr>
          <p:cNvPr id="24" name="TextBox 1">
            <a:extLst>
              <a:ext uri="{FF2B5EF4-FFF2-40B4-BE49-F238E27FC236}">
                <a16:creationId xmlns:a16="http://schemas.microsoft.com/office/drawing/2014/main" id="{0DDC5142-708C-6445-8A53-737D79C4E0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87776" y="5692776"/>
            <a:ext cx="192087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Sassoon Infant Rg" panose="02000503030000020003" pitchFamily="50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Sassoon Infant Rg" panose="02000503030000020003" pitchFamily="50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Sassoon Infant Rg" panose="02000503030000020003" pitchFamily="50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Sassoon Infant Rg" panose="02000503030000020003" pitchFamily="50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Sassoon Infant Rg" panose="02000503030000020003" pitchFamily="50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assoon Infant Rg" panose="02000503030000020003" pitchFamily="50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assoon Infant Rg" panose="02000503030000020003" pitchFamily="50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assoon Infant Rg" panose="02000503030000020003" pitchFamily="50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assoon Infant Rg" panose="02000503030000020003" pitchFamily="50" charset="0"/>
              </a:defRPr>
            </a:lvl9pPr>
          </a:lstStyle>
          <a:p>
            <a:pPr>
              <a:defRPr/>
            </a:pPr>
            <a:r>
              <a:rPr lang="en-US" sz="2400" dirty="0">
                <a:latin typeface="+mn-lt"/>
                <a:cs typeface="BPreplay"/>
              </a:rPr>
              <a:t>main clause</a:t>
            </a:r>
          </a:p>
        </p:txBody>
      </p:sp>
      <p:sp>
        <p:nvSpPr>
          <p:cNvPr id="25" name="TextBox 1">
            <a:extLst>
              <a:ext uri="{FF2B5EF4-FFF2-40B4-BE49-F238E27FC236}">
                <a16:creationId xmlns:a16="http://schemas.microsoft.com/office/drawing/2014/main" id="{980BB17C-2816-614F-98D9-2EFA5B08FD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74888" y="4170363"/>
            <a:ext cx="76327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>
                <a:solidFill>
                  <a:srgbClr val="1C1C1C"/>
                </a:solidFill>
                <a:latin typeface="Sassoon Infant Rg" panose="02000503030000020003" pitchFamily="50" charset="0"/>
                <a:ea typeface="Sassoon Infant Rg" panose="02000503030000020003" pitchFamily="50" charset="0"/>
                <a:cs typeface="Sassoon Infant Rg" panose="02000503030000020003" pitchFamily="50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rgbClr val="1C1C1C"/>
                </a:solidFill>
                <a:latin typeface="Sassoon Infant Rg" panose="02000503030000020003" pitchFamily="50" charset="0"/>
                <a:ea typeface="Sassoon Infant Rg" panose="02000503030000020003" pitchFamily="50" charset="0"/>
                <a:cs typeface="Sassoon Infant Rg" panose="02000503030000020003" pitchFamily="50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Sassoon Infant Rg" panose="02000503030000020003" pitchFamily="50" charset="0"/>
                <a:ea typeface="Sassoon Infant Rg" panose="02000503030000020003" pitchFamily="50" charset="0"/>
                <a:cs typeface="Sassoon Infant Rg" panose="02000503030000020003" pitchFamily="50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Sassoon Infant Rg" panose="02000503030000020003" pitchFamily="50" charset="0"/>
                <a:ea typeface="Sassoon Infant Rg" panose="02000503030000020003" pitchFamily="50" charset="0"/>
                <a:cs typeface="Sassoon Infant Rg" panose="02000503030000020003" pitchFamily="50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Sassoon Infant Rg" panose="02000503030000020003" pitchFamily="50" charset="0"/>
                <a:ea typeface="Sassoon Infant Rg" panose="02000503030000020003" pitchFamily="50" charset="0"/>
                <a:cs typeface="Sassoon Infant Rg" panose="02000503030000020003" pitchFamily="50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Sassoon Infant Rg" panose="02000503030000020003" pitchFamily="50" charset="0"/>
                <a:ea typeface="Sassoon Infant Rg" panose="02000503030000020003" pitchFamily="50" charset="0"/>
                <a:cs typeface="Sassoon Infant Rg" panose="02000503030000020003" pitchFamily="50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Sassoon Infant Rg" panose="02000503030000020003" pitchFamily="50" charset="0"/>
                <a:ea typeface="Sassoon Infant Rg" panose="02000503030000020003" pitchFamily="50" charset="0"/>
                <a:cs typeface="Sassoon Infant Rg" panose="02000503030000020003" pitchFamily="50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Sassoon Infant Rg" panose="02000503030000020003" pitchFamily="50" charset="0"/>
                <a:ea typeface="Sassoon Infant Rg" panose="02000503030000020003" pitchFamily="50" charset="0"/>
                <a:cs typeface="Sassoon Infant Rg" panose="02000503030000020003" pitchFamily="50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Sassoon Infant Rg" panose="02000503030000020003" pitchFamily="50" charset="0"/>
                <a:ea typeface="Sassoon Infant Rg" panose="02000503030000020003" pitchFamily="50" charset="0"/>
                <a:cs typeface="Sassoon Infant Rg" panose="02000503030000020003" pitchFamily="50" charset="0"/>
              </a:defRPr>
            </a:lvl9pPr>
          </a:lstStyle>
          <a:p>
            <a:pPr algn="ctr">
              <a:buFont typeface="Arial" panose="020B0604020202020204" pitchFamily="34" charset="0"/>
              <a:buNone/>
              <a:defRPr/>
            </a:pPr>
            <a:r>
              <a:rPr lang="en-US" sz="4000" b="1" dirty="0">
                <a:latin typeface="+mn-lt"/>
                <a:cs typeface="BPreplay"/>
              </a:rPr>
              <a:t>waiting for them to hatch</a:t>
            </a:r>
            <a:r>
              <a:rPr lang="en-US" sz="4000" dirty="0">
                <a:latin typeface="+mn-lt"/>
                <a:cs typeface="BPreplay"/>
              </a:rPr>
              <a:t>.</a:t>
            </a:r>
          </a:p>
        </p:txBody>
      </p:sp>
      <p:pic>
        <p:nvPicPr>
          <p:cNvPr id="17421" name="Whole Class">
            <a:extLst>
              <a:ext uri="{FF2B5EF4-FFF2-40B4-BE49-F238E27FC236}">
                <a16:creationId xmlns:a16="http://schemas.microsoft.com/office/drawing/2014/main" id="{CA4952C4-FA60-1A42-AFEB-74728687963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4300" y="612775"/>
            <a:ext cx="1238250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098034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23" grpId="0"/>
      <p:bldP spid="25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{D082DADA-42D0-FD4B-8D22-C50A3DBD6309}tf10001067</Template>
  <TotalTime>2</TotalTime>
  <Words>549</Words>
  <Application>Microsoft Macintosh PowerPoint</Application>
  <PresentationFormat>Widescreen</PresentationFormat>
  <Paragraphs>81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ABeeZee</vt:lpstr>
      <vt:lpstr>Arial</vt:lpstr>
      <vt:lpstr>Century Gothic</vt:lpstr>
      <vt:lpstr>Garamond</vt:lpstr>
      <vt:lpstr>Sassoon Infant Md</vt:lpstr>
      <vt:lpstr>Sassoon Infant Rg</vt:lpstr>
      <vt:lpstr>Savon</vt:lpstr>
      <vt:lpstr>Subordinate Clauses </vt:lpstr>
      <vt:lpstr>PowerPoint Presentation</vt:lpstr>
      <vt:lpstr>Introductory Activity</vt:lpstr>
      <vt:lpstr>Clauses and Subordinates</vt:lpstr>
      <vt:lpstr>Clauses and Subordinates</vt:lpstr>
      <vt:lpstr>Clauses and Subordinates</vt:lpstr>
      <vt:lpstr>Clauses and Subordinates</vt:lpstr>
      <vt:lpstr>Clauses and Subordinates</vt:lpstr>
      <vt:lpstr>Clauses and Subordinates</vt:lpstr>
      <vt:lpstr>Clauses and Subordinates</vt:lpstr>
      <vt:lpstr>Clauses and Subordinates</vt:lpstr>
      <vt:lpstr>Underline the main clause and subordinate clause </vt:lpstr>
      <vt:lpstr>Complete these sentences by adding more detail to the subordinate clause.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Subordinate Clauses </dc:title>
  <dc:creator>zac fluen</dc:creator>
  <cp:lastModifiedBy>zac fluen</cp:lastModifiedBy>
  <cp:revision>1</cp:revision>
  <dcterms:created xsi:type="dcterms:W3CDTF">2020-11-26T19:37:15Z</dcterms:created>
  <dcterms:modified xsi:type="dcterms:W3CDTF">2020-11-26T19:40:05Z</dcterms:modified>
</cp:coreProperties>
</file>