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embeddedFontLst>
    <p:embeddedFont>
      <p:font typeface="Raleway"/>
      <p:regular r:id="rId13"/>
      <p:bold r:id="rId14"/>
      <p:italic r:id="rId15"/>
      <p:boldItalic r:id="rId16"/>
    </p:embeddedFont>
    <p:embeddedFont>
      <p:font typeface="Lato"/>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ato-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Raleway-regular.fntdata"/><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aleway-italic.fntdata"/><Relationship Id="rId14" Type="http://schemas.openxmlformats.org/officeDocument/2006/relationships/font" Target="fonts/Raleway-bold.fntdata"/><Relationship Id="rId17" Type="http://schemas.openxmlformats.org/officeDocument/2006/relationships/font" Target="fonts/Lato-regular.fntdata"/><Relationship Id="rId16" Type="http://schemas.openxmlformats.org/officeDocument/2006/relationships/font" Target="fonts/Raleway-boldItalic.fntdata"/><Relationship Id="rId5" Type="http://schemas.openxmlformats.org/officeDocument/2006/relationships/notesMaster" Target="notesMasters/notesMaster1.xml"/><Relationship Id="rId19" Type="http://schemas.openxmlformats.org/officeDocument/2006/relationships/font" Target="fonts/Lato-italic.fntdata"/><Relationship Id="rId6" Type="http://schemas.openxmlformats.org/officeDocument/2006/relationships/slide" Target="slides/slide1.xml"/><Relationship Id="rId18" Type="http://schemas.openxmlformats.org/officeDocument/2006/relationships/font" Target="fonts/Lato-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ab436673e3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ab436673e3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ab2af340d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ab2af340d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ab2af340d6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ab2af340d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ab2af340d6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ab2af340d6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ab2af340d6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ab2af340d6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ab2af340d6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ab2af340d6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11" name="Google Shape;11;p2"/>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12" name="Google Shape;12;p2"/>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3" name="Google Shape;13;p2"/>
          <p:cNvSpPr txBox="1"/>
          <p:nvPr>
            <p:ph type="ctrTitle"/>
          </p:nvPr>
        </p:nvSpPr>
        <p:spPr>
          <a:xfrm>
            <a:off x="2371725" y="630225"/>
            <a:ext cx="6331500" cy="15420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4" name="Google Shape;14;p2"/>
          <p:cNvSpPr txBox="1"/>
          <p:nvPr>
            <p:ph idx="1" type="subTitle"/>
          </p:nvPr>
        </p:nvSpPr>
        <p:spPr>
          <a:xfrm>
            <a:off x="2390267" y="3238450"/>
            <a:ext cx="6331500" cy="12417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5" name="Google Shape;15;p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0"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62" name="Google Shape;62;p11"/>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63" name="Google Shape;63;p11"/>
          <p:cNvSpPr txBox="1"/>
          <p:nvPr>
            <p:ph hasCustomPrompt="1" type="title"/>
          </p:nvPr>
        </p:nvSpPr>
        <p:spPr>
          <a:xfrm>
            <a:off x="853950" y="1304850"/>
            <a:ext cx="74361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p:nvPr>
            <p:ph idx="1" type="body"/>
          </p:nvPr>
        </p:nvSpPr>
        <p:spPr>
          <a:xfrm>
            <a:off x="853950" y="2919450"/>
            <a:ext cx="74361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65" name="Google Shape;65;p11"/>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 name="Shape 66"/>
        <p:cNvGrpSpPr/>
        <p:nvPr/>
      </p:nvGrpSpPr>
      <p:grpSpPr>
        <a:xfrm>
          <a:off x="0" y="0"/>
          <a:ext cx="0" cy="0"/>
          <a:chOff x="0" y="0"/>
          <a:chExt cx="0" cy="0"/>
        </a:xfrm>
      </p:grpSpPr>
      <p:sp>
        <p:nvSpPr>
          <p:cNvPr id="67" name="Google Shape;67;p1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6"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18" name="Google Shape;18;p3"/>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19" name="Google Shape;19;p3"/>
          <p:cNvSpPr txBox="1"/>
          <p:nvPr>
            <p:ph type="title"/>
          </p:nvPr>
        </p:nvSpPr>
        <p:spPr>
          <a:xfrm>
            <a:off x="406425" y="1806825"/>
            <a:ext cx="8296800" cy="1542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4800"/>
              <a:buNone/>
              <a:defRPr sz="4800">
                <a:solidFill>
                  <a:schemeClr val="lt1"/>
                </a:solidFill>
              </a:defRPr>
            </a:lvl2pPr>
            <a:lvl3pPr lvl="2" algn="ctr">
              <a:spcBef>
                <a:spcPts val="0"/>
              </a:spcBef>
              <a:spcAft>
                <a:spcPts val="0"/>
              </a:spcAft>
              <a:buClr>
                <a:schemeClr val="lt1"/>
              </a:buClr>
              <a:buSzPts val="4800"/>
              <a:buNone/>
              <a:defRPr sz="4800">
                <a:solidFill>
                  <a:schemeClr val="lt1"/>
                </a:solidFill>
              </a:defRPr>
            </a:lvl3pPr>
            <a:lvl4pPr lvl="3" algn="ctr">
              <a:spcBef>
                <a:spcPts val="0"/>
              </a:spcBef>
              <a:spcAft>
                <a:spcPts val="0"/>
              </a:spcAft>
              <a:buClr>
                <a:schemeClr val="lt1"/>
              </a:buClr>
              <a:buSzPts val="4800"/>
              <a:buNone/>
              <a:defRPr sz="4800">
                <a:solidFill>
                  <a:schemeClr val="lt1"/>
                </a:solidFill>
              </a:defRPr>
            </a:lvl4pPr>
            <a:lvl5pPr lvl="4" algn="ctr">
              <a:spcBef>
                <a:spcPts val="0"/>
              </a:spcBef>
              <a:spcAft>
                <a:spcPts val="0"/>
              </a:spcAft>
              <a:buClr>
                <a:schemeClr val="lt1"/>
              </a:buClr>
              <a:buSzPts val="4800"/>
              <a:buNone/>
              <a:defRPr sz="4800">
                <a:solidFill>
                  <a:schemeClr val="lt1"/>
                </a:solidFill>
              </a:defRPr>
            </a:lvl5pPr>
            <a:lvl6pPr lvl="5" algn="ctr">
              <a:spcBef>
                <a:spcPts val="0"/>
              </a:spcBef>
              <a:spcAft>
                <a:spcPts val="0"/>
              </a:spcAft>
              <a:buClr>
                <a:schemeClr val="lt1"/>
              </a:buClr>
              <a:buSzPts val="4800"/>
              <a:buNone/>
              <a:defRPr sz="4800">
                <a:solidFill>
                  <a:schemeClr val="lt1"/>
                </a:solidFill>
              </a:defRPr>
            </a:lvl6pPr>
            <a:lvl7pPr lvl="6" algn="ctr">
              <a:spcBef>
                <a:spcPts val="0"/>
              </a:spcBef>
              <a:spcAft>
                <a:spcPts val="0"/>
              </a:spcAft>
              <a:buClr>
                <a:schemeClr val="lt1"/>
              </a:buClr>
              <a:buSzPts val="4800"/>
              <a:buNone/>
              <a:defRPr sz="4800">
                <a:solidFill>
                  <a:schemeClr val="lt1"/>
                </a:solidFill>
              </a:defRPr>
            </a:lvl7pPr>
            <a:lvl8pPr lvl="7" algn="ctr">
              <a:spcBef>
                <a:spcPts val="0"/>
              </a:spcBef>
              <a:spcAft>
                <a:spcPts val="0"/>
              </a:spcAft>
              <a:buClr>
                <a:schemeClr val="lt1"/>
              </a:buClr>
              <a:buSzPts val="4800"/>
              <a:buNone/>
              <a:defRPr sz="4800">
                <a:solidFill>
                  <a:schemeClr val="lt1"/>
                </a:solidFill>
              </a:defRPr>
            </a:lvl8pPr>
            <a:lvl9pPr lvl="8" algn="ctr">
              <a:spcBef>
                <a:spcPts val="0"/>
              </a:spcBef>
              <a:spcAft>
                <a:spcPts val="0"/>
              </a:spcAft>
              <a:buClr>
                <a:schemeClr val="lt1"/>
              </a:buClr>
              <a:buSzPts val="4800"/>
              <a:buNone/>
              <a:defRPr sz="4800">
                <a:solidFill>
                  <a:schemeClr val="lt1"/>
                </a:solidFill>
              </a:defRPr>
            </a:lvl9pPr>
          </a:lstStyle>
          <a:p/>
        </p:txBody>
      </p:sp>
      <p:sp>
        <p:nvSpPr>
          <p:cNvPr id="20" name="Google Shape;20;p3"/>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23" name="Google Shape;23;p4"/>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24" name="Google Shape;24;p4"/>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25" name="Google Shape;25;p4"/>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4"/>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7" name="Google Shape;27;p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30" name="Google Shape;30;p5"/>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31" name="Google Shape;31;p5"/>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32" name="Google Shape;32;p5"/>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5"/>
          <p:cNvSpPr txBox="1"/>
          <p:nvPr>
            <p:ph idx="1" type="body"/>
          </p:nvPr>
        </p:nvSpPr>
        <p:spPr>
          <a:xfrm>
            <a:off x="2400303" y="1602675"/>
            <a:ext cx="3071400" cy="3002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5"/>
          <p:cNvSpPr txBox="1"/>
          <p:nvPr>
            <p:ph idx="2" type="body"/>
          </p:nvPr>
        </p:nvSpPr>
        <p:spPr>
          <a:xfrm>
            <a:off x="5650572" y="1602675"/>
            <a:ext cx="3071400" cy="3002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Google Shape;35;p5"/>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 name="Shape 36"/>
        <p:cNvGrpSpPr/>
        <p:nvPr/>
      </p:nvGrpSpPr>
      <p:grpSpPr>
        <a:xfrm>
          <a:off x="0" y="0"/>
          <a:ext cx="0" cy="0"/>
          <a:chOff x="0" y="0"/>
          <a:chExt cx="0" cy="0"/>
        </a:xfrm>
      </p:grpSpPr>
      <p:sp>
        <p:nvSpPr>
          <p:cNvPr id="37" name="Google Shape;37;p6"/>
          <p:cNvSpPr txBox="1"/>
          <p:nvPr>
            <p:ph type="title"/>
          </p:nvPr>
        </p:nvSpPr>
        <p:spPr>
          <a:xfrm>
            <a:off x="303300" y="411575"/>
            <a:ext cx="8520600" cy="6396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8" name="Google Shape;38;p6"/>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9"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7"/>
          <p:cNvSpPr txBox="1"/>
          <p:nvPr>
            <p:ph type="title"/>
          </p:nvPr>
        </p:nvSpPr>
        <p:spPr>
          <a:xfrm>
            <a:off x="319500" y="936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2" name="Google Shape;42;p7"/>
          <p:cNvSpPr txBox="1"/>
          <p:nvPr>
            <p:ph idx="1" type="body"/>
          </p:nvPr>
        </p:nvSpPr>
        <p:spPr>
          <a:xfrm>
            <a:off x="319500" y="1846804"/>
            <a:ext cx="2808000" cy="28062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3" name="Google Shape;43;p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44"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46" name="Google Shape;46;p8"/>
          <p:cNvSpPr txBox="1"/>
          <p:nvPr>
            <p:ph type="title"/>
          </p:nvPr>
        </p:nvSpPr>
        <p:spPr>
          <a:xfrm>
            <a:off x="283103" y="712141"/>
            <a:ext cx="6244200" cy="38355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47" name="Google Shape;47;p8"/>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8"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0" name="Google Shape;5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51" name="Google Shape;51;p9"/>
          <p:cNvSpPr txBox="1"/>
          <p:nvPr>
            <p:ph type="title"/>
          </p:nvPr>
        </p:nvSpPr>
        <p:spPr>
          <a:xfrm>
            <a:off x="265500" y="1397350"/>
            <a:ext cx="4045200" cy="13182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1"/>
              </a:buClr>
              <a:buSzPts val="3600"/>
              <a:buNone/>
              <a:defRPr sz="3600">
                <a:solidFill>
                  <a:schemeClr val="dk1"/>
                </a:solidFill>
              </a:defRPr>
            </a:lvl1pPr>
            <a:lvl2pPr lvl="1" algn="ctr">
              <a:spcBef>
                <a:spcPts val="0"/>
              </a:spcBef>
              <a:spcAft>
                <a:spcPts val="0"/>
              </a:spcAft>
              <a:buClr>
                <a:schemeClr val="dk1"/>
              </a:buClr>
              <a:buSzPts val="3600"/>
              <a:buNone/>
              <a:defRPr sz="3600">
                <a:solidFill>
                  <a:schemeClr val="dk1"/>
                </a:solidFill>
              </a:defRPr>
            </a:lvl2pPr>
            <a:lvl3pPr lvl="2" algn="ctr">
              <a:spcBef>
                <a:spcPts val="0"/>
              </a:spcBef>
              <a:spcAft>
                <a:spcPts val="0"/>
              </a:spcAft>
              <a:buClr>
                <a:schemeClr val="dk1"/>
              </a:buClr>
              <a:buSzPts val="3600"/>
              <a:buNone/>
              <a:defRPr sz="3600">
                <a:solidFill>
                  <a:schemeClr val="dk1"/>
                </a:solidFill>
              </a:defRPr>
            </a:lvl3pPr>
            <a:lvl4pPr lvl="3" algn="ctr">
              <a:spcBef>
                <a:spcPts val="0"/>
              </a:spcBef>
              <a:spcAft>
                <a:spcPts val="0"/>
              </a:spcAft>
              <a:buClr>
                <a:schemeClr val="dk1"/>
              </a:buClr>
              <a:buSzPts val="3600"/>
              <a:buNone/>
              <a:defRPr sz="3600">
                <a:solidFill>
                  <a:schemeClr val="dk1"/>
                </a:solidFill>
              </a:defRPr>
            </a:lvl4pPr>
            <a:lvl5pPr lvl="4" algn="ctr">
              <a:spcBef>
                <a:spcPts val="0"/>
              </a:spcBef>
              <a:spcAft>
                <a:spcPts val="0"/>
              </a:spcAft>
              <a:buClr>
                <a:schemeClr val="dk1"/>
              </a:buClr>
              <a:buSzPts val="3600"/>
              <a:buNone/>
              <a:defRPr sz="3600">
                <a:solidFill>
                  <a:schemeClr val="dk1"/>
                </a:solidFill>
              </a:defRPr>
            </a:lvl5pPr>
            <a:lvl6pPr lvl="5" algn="ctr">
              <a:spcBef>
                <a:spcPts val="0"/>
              </a:spcBef>
              <a:spcAft>
                <a:spcPts val="0"/>
              </a:spcAft>
              <a:buClr>
                <a:schemeClr val="dk1"/>
              </a:buClr>
              <a:buSzPts val="3600"/>
              <a:buNone/>
              <a:defRPr sz="3600">
                <a:solidFill>
                  <a:schemeClr val="dk1"/>
                </a:solidFill>
              </a:defRPr>
            </a:lvl6pPr>
            <a:lvl7pPr lvl="6" algn="ctr">
              <a:spcBef>
                <a:spcPts val="0"/>
              </a:spcBef>
              <a:spcAft>
                <a:spcPts val="0"/>
              </a:spcAft>
              <a:buClr>
                <a:schemeClr val="dk1"/>
              </a:buClr>
              <a:buSzPts val="3600"/>
              <a:buNone/>
              <a:defRPr sz="3600">
                <a:solidFill>
                  <a:schemeClr val="dk1"/>
                </a:solidFill>
              </a:defRPr>
            </a:lvl7pPr>
            <a:lvl8pPr lvl="7" algn="ctr">
              <a:spcBef>
                <a:spcPts val="0"/>
              </a:spcBef>
              <a:spcAft>
                <a:spcPts val="0"/>
              </a:spcAft>
              <a:buClr>
                <a:schemeClr val="dk1"/>
              </a:buClr>
              <a:buSzPts val="3600"/>
              <a:buNone/>
              <a:defRPr sz="3600">
                <a:solidFill>
                  <a:schemeClr val="dk1"/>
                </a:solidFill>
              </a:defRPr>
            </a:lvl8pPr>
            <a:lvl9pPr lvl="8" algn="ctr">
              <a:spcBef>
                <a:spcPts val="0"/>
              </a:spcBef>
              <a:spcAft>
                <a:spcPts val="0"/>
              </a:spcAft>
              <a:buClr>
                <a:schemeClr val="dk1"/>
              </a:buClr>
              <a:buSzPts val="3600"/>
              <a:buNone/>
              <a:defRPr sz="3600">
                <a:solidFill>
                  <a:schemeClr val="dk1"/>
                </a:solidFill>
              </a:defRPr>
            </a:lvl9pPr>
          </a:lstStyle>
          <a:p/>
        </p:txBody>
      </p:sp>
      <p:sp>
        <p:nvSpPr>
          <p:cNvPr id="52" name="Google Shape;52;p9"/>
          <p:cNvSpPr txBox="1"/>
          <p:nvPr>
            <p:ph idx="1" type="subTitle"/>
          </p:nvPr>
        </p:nvSpPr>
        <p:spPr>
          <a:xfrm>
            <a:off x="265500" y="273537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3" name="Google Shape;53;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4" name="Google Shape;54;p9"/>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5"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57" name="Google Shape;57;p10"/>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58" name="Google Shape;58;p10"/>
          <p:cNvSpPr txBox="1"/>
          <p:nvPr>
            <p:ph idx="1" type="body"/>
          </p:nvPr>
        </p:nvSpPr>
        <p:spPr>
          <a:xfrm>
            <a:off x="328017" y="4226025"/>
            <a:ext cx="8388600" cy="3936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59" name="Google Shape;59;p10"/>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wiss-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3"/>
          <p:cNvSpPr txBox="1"/>
          <p:nvPr>
            <p:ph type="ctrTitle"/>
          </p:nvPr>
        </p:nvSpPr>
        <p:spPr>
          <a:xfrm>
            <a:off x="2371725" y="630225"/>
            <a:ext cx="6331500" cy="154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Our new text </a:t>
            </a:r>
            <a:endParaRPr/>
          </a:p>
        </p:txBody>
      </p:sp>
      <p:sp>
        <p:nvSpPr>
          <p:cNvPr id="73" name="Google Shape;73;p13"/>
          <p:cNvSpPr txBox="1"/>
          <p:nvPr>
            <p:ph idx="1" type="subTitle"/>
          </p:nvPr>
        </p:nvSpPr>
        <p:spPr>
          <a:xfrm>
            <a:off x="2390267" y="3238450"/>
            <a:ext cx="6331500" cy="1241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GB"/>
              <a:t>English- Tuesday 17th November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4"/>
          <p:cNvSpPr txBox="1"/>
          <p:nvPr>
            <p:ph type="title"/>
          </p:nvPr>
        </p:nvSpPr>
        <p:spPr>
          <a:xfrm>
            <a:off x="67150" y="575850"/>
            <a:ext cx="4751700" cy="406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200"/>
              <a:t>Yesterday, you created a mind map of your predictions. </a:t>
            </a:r>
            <a:endParaRPr sz="2200"/>
          </a:p>
          <a:p>
            <a:pPr indent="0" lvl="0" marL="0" rtl="0" algn="l">
              <a:spcBef>
                <a:spcPts val="0"/>
              </a:spcBef>
              <a:spcAft>
                <a:spcPts val="0"/>
              </a:spcAft>
              <a:buNone/>
            </a:pPr>
            <a:r>
              <a:t/>
            </a:r>
            <a:endParaRPr sz="2200"/>
          </a:p>
          <a:p>
            <a:pPr indent="0" lvl="0" marL="0" rtl="0" algn="l">
              <a:spcBef>
                <a:spcPts val="0"/>
              </a:spcBef>
              <a:spcAft>
                <a:spcPts val="0"/>
              </a:spcAft>
              <a:buNone/>
            </a:pPr>
            <a:r>
              <a:rPr lang="en-GB" sz="2200"/>
              <a:t>Today, you are going to look at some paragraphs from the text. </a:t>
            </a:r>
            <a:endParaRPr sz="2200"/>
          </a:p>
          <a:p>
            <a:pPr indent="0" lvl="0" marL="0" rtl="0" algn="l">
              <a:spcBef>
                <a:spcPts val="0"/>
              </a:spcBef>
              <a:spcAft>
                <a:spcPts val="0"/>
              </a:spcAft>
              <a:buNone/>
            </a:pPr>
            <a:r>
              <a:t/>
            </a:r>
            <a:endParaRPr sz="2200"/>
          </a:p>
          <a:p>
            <a:pPr indent="0" lvl="0" marL="0" rtl="0" algn="l">
              <a:spcBef>
                <a:spcPts val="0"/>
              </a:spcBef>
              <a:spcAft>
                <a:spcPts val="0"/>
              </a:spcAft>
              <a:buNone/>
            </a:pPr>
            <a:r>
              <a:rPr lang="en-GB" sz="2200"/>
              <a:t>Read the paragraphs, then make some further predictions about what our new story could be about. </a:t>
            </a:r>
            <a:endParaRPr sz="2200"/>
          </a:p>
          <a:p>
            <a:pPr indent="0" lvl="0" marL="0" rtl="0" algn="l">
              <a:spcBef>
                <a:spcPts val="0"/>
              </a:spcBef>
              <a:spcAft>
                <a:spcPts val="0"/>
              </a:spcAft>
              <a:buNone/>
            </a:pPr>
            <a:r>
              <a:rPr lang="en-GB" sz="2200"/>
              <a:t>Do you get an idea of what the characters might be like?</a:t>
            </a:r>
            <a:endParaRPr sz="2200"/>
          </a:p>
        </p:txBody>
      </p:sp>
      <p:grpSp>
        <p:nvGrpSpPr>
          <p:cNvPr id="79" name="Google Shape;79;p14"/>
          <p:cNvGrpSpPr/>
          <p:nvPr/>
        </p:nvGrpSpPr>
        <p:grpSpPr>
          <a:xfrm>
            <a:off x="5029254" y="798884"/>
            <a:ext cx="3840067" cy="2352229"/>
            <a:chOff x="4082775" y="595700"/>
            <a:chExt cx="3755200" cy="2265899"/>
          </a:xfrm>
        </p:grpSpPr>
        <p:pic>
          <p:nvPicPr>
            <p:cNvPr id="80" name="Google Shape;80;p14"/>
            <p:cNvPicPr preferRelativeResize="0"/>
            <p:nvPr/>
          </p:nvPicPr>
          <p:blipFill rotWithShape="1">
            <a:blip r:embed="rId3">
              <a:alphaModFix/>
            </a:blip>
            <a:srcRect b="14712" l="0" r="0" t="0"/>
            <a:stretch/>
          </p:blipFill>
          <p:spPr>
            <a:xfrm>
              <a:off x="4503425" y="595700"/>
              <a:ext cx="2210200" cy="2035876"/>
            </a:xfrm>
            <a:prstGeom prst="rect">
              <a:avLst/>
            </a:prstGeom>
            <a:noFill/>
            <a:ln>
              <a:noFill/>
            </a:ln>
          </p:spPr>
        </p:pic>
        <p:pic>
          <p:nvPicPr>
            <p:cNvPr id="81" name="Google Shape;81;p14"/>
            <p:cNvPicPr preferRelativeResize="0"/>
            <p:nvPr/>
          </p:nvPicPr>
          <p:blipFill>
            <a:blip r:embed="rId4">
              <a:alphaModFix/>
            </a:blip>
            <a:stretch>
              <a:fillRect/>
            </a:stretch>
          </p:blipFill>
          <p:spPr>
            <a:xfrm>
              <a:off x="4082775" y="1399825"/>
              <a:ext cx="978450" cy="1425550"/>
            </a:xfrm>
            <a:prstGeom prst="rect">
              <a:avLst/>
            </a:prstGeom>
            <a:noFill/>
            <a:ln>
              <a:noFill/>
            </a:ln>
          </p:spPr>
        </p:pic>
        <p:pic>
          <p:nvPicPr>
            <p:cNvPr id="82" name="Google Shape;82;p14"/>
            <p:cNvPicPr preferRelativeResize="0"/>
            <p:nvPr/>
          </p:nvPicPr>
          <p:blipFill>
            <a:blip r:embed="rId5">
              <a:alphaModFix/>
            </a:blip>
            <a:stretch>
              <a:fillRect/>
            </a:stretch>
          </p:blipFill>
          <p:spPr>
            <a:xfrm>
              <a:off x="6583225" y="1557300"/>
              <a:ext cx="1254750" cy="1304299"/>
            </a:xfrm>
            <a:prstGeom prst="rect">
              <a:avLst/>
            </a:prstGeom>
            <a:noFill/>
            <a:ln>
              <a:noFill/>
            </a:ln>
          </p:spPr>
        </p:pic>
        <p:pic>
          <p:nvPicPr>
            <p:cNvPr id="83" name="Google Shape;83;p14"/>
            <p:cNvPicPr preferRelativeResize="0"/>
            <p:nvPr/>
          </p:nvPicPr>
          <p:blipFill>
            <a:blip r:embed="rId6">
              <a:alphaModFix/>
            </a:blip>
            <a:stretch>
              <a:fillRect/>
            </a:stretch>
          </p:blipFill>
          <p:spPr>
            <a:xfrm>
              <a:off x="6109151" y="876175"/>
              <a:ext cx="1135924" cy="681125"/>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5"/>
          <p:cNvSpPr txBox="1"/>
          <p:nvPr>
            <p:ph idx="1" type="body"/>
          </p:nvPr>
        </p:nvSpPr>
        <p:spPr>
          <a:xfrm>
            <a:off x="2441662" y="838451"/>
            <a:ext cx="6321600" cy="30024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Clr>
                <a:schemeClr val="dk2"/>
              </a:buClr>
              <a:buSzPts val="1100"/>
              <a:buFont typeface="Arial"/>
              <a:buNone/>
            </a:pPr>
            <a:r>
              <a:rPr lang="en-GB">
                <a:latin typeface="Comic Sans MS"/>
                <a:ea typeface="Comic Sans MS"/>
                <a:cs typeface="Comic Sans MS"/>
                <a:sym typeface="Comic Sans MS"/>
              </a:rPr>
              <a:t>Long, long ago, when trolls lurked in deep dark forests and ogres grumbled and mumbled beyond the distant hills, there was a small and ordinary village called Guttersbury. The villagers were ordinary too, and Aggie Lumpett, the only daughter of the road sweeper , was just as ordinary as anyone else … until her tenth birthday. On this particular birthday, Aggie’s father gave her a book of fairy tales.</a:t>
            </a:r>
            <a:endParaRPr sz="21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6"/>
          <p:cNvSpPr txBox="1"/>
          <p:nvPr>
            <p:ph idx="1" type="body"/>
          </p:nvPr>
        </p:nvSpPr>
        <p:spPr>
          <a:xfrm>
            <a:off x="2441662" y="838451"/>
            <a:ext cx="6321600" cy="30024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t/>
            </a:r>
            <a:endParaRPr sz="1500">
              <a:latin typeface="Comic Sans MS"/>
              <a:ea typeface="Comic Sans MS"/>
              <a:cs typeface="Comic Sans MS"/>
              <a:sym typeface="Comic Sans MS"/>
            </a:endParaRPr>
          </a:p>
          <a:p>
            <a:pPr indent="0" lvl="0" marL="0" rtl="0" algn="just">
              <a:spcBef>
                <a:spcPts val="0"/>
              </a:spcBef>
              <a:spcAft>
                <a:spcPts val="0"/>
              </a:spcAft>
              <a:buNone/>
            </a:pPr>
            <a:r>
              <a:rPr lang="en-GB">
                <a:latin typeface="Comic Sans MS"/>
                <a:ea typeface="Comic Sans MS"/>
                <a:cs typeface="Comic Sans MS"/>
                <a:sym typeface="Comic Sans MS"/>
              </a:rPr>
              <a:t>“He’s going to be a hero, “ she announced, “so we’re going to call him Magnifico.” Garf Onion shrugged and went back to his pigs, leaving Aggie to begin the hero’s training. She was mildly inconvenienced by the arrival of an eighth son a year later, but she put his cradle in the barn and told Yurt, the oldest boy, to look after him. “Magnifico needs me,” she explained. “He’s going to go adventuring one day and bring back gold and jewels and a princess”. </a:t>
            </a:r>
            <a:endParaRPr>
              <a:latin typeface="Comic Sans MS"/>
              <a:ea typeface="Comic Sans MS"/>
              <a:cs typeface="Comic Sans MS"/>
              <a:sym typeface="Comic Sans MS"/>
            </a:endParaRPr>
          </a:p>
          <a:p>
            <a:pPr indent="0" lvl="0" marL="0" rtl="0" algn="just">
              <a:spcBef>
                <a:spcPts val="0"/>
              </a:spcBef>
              <a:spcAft>
                <a:spcPts val="0"/>
              </a:spcAft>
              <a:buNone/>
            </a:pPr>
            <a:r>
              <a:t/>
            </a:r>
            <a:endParaRPr sz="1500">
              <a:latin typeface="Comic Sans MS"/>
              <a:ea typeface="Comic Sans MS"/>
              <a:cs typeface="Comic Sans MS"/>
              <a:sym typeface="Comic Sans MS"/>
            </a:endParaRPr>
          </a:p>
          <a:p>
            <a:pPr indent="0" lvl="0" marL="0" rtl="0" algn="just">
              <a:spcBef>
                <a:spcPts val="0"/>
              </a:spcBef>
              <a:spcAft>
                <a:spcPts val="0"/>
              </a:spcAft>
              <a:buNone/>
            </a:pPr>
            <a:r>
              <a:t/>
            </a:r>
            <a:endParaRPr>
              <a:latin typeface="Comic Sans MS"/>
              <a:ea typeface="Comic Sans MS"/>
              <a:cs typeface="Comic Sans MS"/>
              <a:sym typeface="Comic Sans M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7"/>
          <p:cNvSpPr txBox="1"/>
          <p:nvPr>
            <p:ph idx="1" type="body"/>
          </p:nvPr>
        </p:nvSpPr>
        <p:spPr>
          <a:xfrm>
            <a:off x="2441662" y="838451"/>
            <a:ext cx="6321600" cy="30024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t/>
            </a:r>
            <a:endParaRPr sz="2100">
              <a:latin typeface="Comic Sans MS"/>
              <a:ea typeface="Comic Sans MS"/>
              <a:cs typeface="Comic Sans MS"/>
              <a:sym typeface="Comic Sans MS"/>
            </a:endParaRPr>
          </a:p>
          <a:p>
            <a:pPr indent="0" lvl="0" marL="0" rtl="0" algn="just">
              <a:spcBef>
                <a:spcPts val="0"/>
              </a:spcBef>
              <a:spcAft>
                <a:spcPts val="0"/>
              </a:spcAft>
              <a:buNone/>
            </a:pPr>
            <a:r>
              <a:rPr lang="en-GB" sz="2100">
                <a:latin typeface="Comic Sans MS"/>
                <a:ea typeface="Comic Sans MS"/>
                <a:cs typeface="Comic Sans MS"/>
                <a:sym typeface="Comic Sans MS"/>
              </a:rPr>
              <a:t>Seven pairs of eyes turned to look. The hero was slumped at the head of the table. Under his substantial bottom was a well-worn velvet cushion, and a piece of tarnished tinsel was wound in and out of the chair back. The expression on his face suggested that he was far from happy. </a:t>
            </a:r>
            <a:endParaRPr sz="2100">
              <a:latin typeface="Comic Sans MS"/>
              <a:ea typeface="Comic Sans MS"/>
              <a:cs typeface="Comic Sans MS"/>
              <a:sym typeface="Comic Sans MS"/>
            </a:endParaRPr>
          </a:p>
          <a:p>
            <a:pPr indent="0" lvl="0" marL="0" rtl="0" algn="just">
              <a:spcBef>
                <a:spcPts val="0"/>
              </a:spcBef>
              <a:spcAft>
                <a:spcPts val="0"/>
              </a:spcAft>
              <a:buNone/>
            </a:pPr>
            <a:r>
              <a:t/>
            </a:r>
            <a:endParaRPr>
              <a:latin typeface="Comic Sans MS"/>
              <a:ea typeface="Comic Sans MS"/>
              <a:cs typeface="Comic Sans MS"/>
              <a:sym typeface="Comic Sans MS"/>
            </a:endParaRPr>
          </a:p>
          <a:p>
            <a:pPr indent="0" lvl="0" marL="0" rtl="0" algn="just">
              <a:spcBef>
                <a:spcPts val="0"/>
              </a:spcBef>
              <a:spcAft>
                <a:spcPts val="0"/>
              </a:spcAft>
              <a:buNone/>
            </a:pPr>
            <a:r>
              <a:t/>
            </a:r>
            <a:endParaRPr sz="1500">
              <a:latin typeface="Comic Sans MS"/>
              <a:ea typeface="Comic Sans MS"/>
              <a:cs typeface="Comic Sans MS"/>
              <a:sym typeface="Comic Sans MS"/>
            </a:endParaRPr>
          </a:p>
          <a:p>
            <a:pPr indent="0" lvl="0" marL="0" rtl="0" algn="just">
              <a:spcBef>
                <a:spcPts val="0"/>
              </a:spcBef>
              <a:spcAft>
                <a:spcPts val="0"/>
              </a:spcAft>
              <a:buNone/>
            </a:pPr>
            <a:r>
              <a:t/>
            </a:r>
            <a:endParaRPr>
              <a:latin typeface="Comic Sans MS"/>
              <a:ea typeface="Comic Sans MS"/>
              <a:cs typeface="Comic Sans MS"/>
              <a:sym typeface="Comic Sans M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8"/>
          <p:cNvSpPr txBox="1"/>
          <p:nvPr>
            <p:ph idx="1" type="body"/>
          </p:nvPr>
        </p:nvSpPr>
        <p:spPr>
          <a:xfrm>
            <a:off x="2441662" y="838451"/>
            <a:ext cx="6321600" cy="30024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GB" sz="2200">
                <a:latin typeface="Comic Sans MS"/>
                <a:ea typeface="Comic Sans MS"/>
                <a:cs typeface="Comic Sans MS"/>
                <a:sym typeface="Comic Sans MS"/>
              </a:rPr>
              <a:t>Magnifico was pale green. “But I don’t want to meet any ogres. Or trolls. You never said anything about trolls, Ma! You said all i had to do was find a princess and marry her and then I’d be rich and have all the chocolate I ever wanted!”</a:t>
            </a:r>
            <a:endParaRPr sz="2500">
              <a:latin typeface="Comic Sans MS"/>
              <a:ea typeface="Comic Sans MS"/>
              <a:cs typeface="Comic Sans MS"/>
              <a:sym typeface="Comic Sans MS"/>
            </a:endParaRPr>
          </a:p>
          <a:p>
            <a:pPr indent="0" lvl="0" marL="0" rtl="0" algn="just">
              <a:spcBef>
                <a:spcPts val="0"/>
              </a:spcBef>
              <a:spcAft>
                <a:spcPts val="0"/>
              </a:spcAft>
              <a:buNone/>
            </a:pPr>
            <a:r>
              <a:t/>
            </a:r>
            <a:endParaRPr sz="1500">
              <a:latin typeface="Comic Sans MS"/>
              <a:ea typeface="Comic Sans MS"/>
              <a:cs typeface="Comic Sans MS"/>
              <a:sym typeface="Comic Sans MS"/>
            </a:endParaRPr>
          </a:p>
          <a:p>
            <a:pPr indent="0" lvl="0" marL="0" rtl="0" algn="just">
              <a:spcBef>
                <a:spcPts val="0"/>
              </a:spcBef>
              <a:spcAft>
                <a:spcPts val="0"/>
              </a:spcAft>
              <a:buNone/>
            </a:pPr>
            <a:r>
              <a:t/>
            </a:r>
            <a:endParaRPr>
              <a:latin typeface="Comic Sans MS"/>
              <a:ea typeface="Comic Sans MS"/>
              <a:cs typeface="Comic Sans MS"/>
              <a:sym typeface="Comic Sans M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9"/>
          <p:cNvSpPr txBox="1"/>
          <p:nvPr>
            <p:ph idx="1" type="body"/>
          </p:nvPr>
        </p:nvSpPr>
        <p:spPr>
          <a:xfrm>
            <a:off x="2441662" y="838451"/>
            <a:ext cx="6321600" cy="30024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t/>
            </a:r>
            <a:endParaRPr sz="1500">
              <a:latin typeface="Comic Sans MS"/>
              <a:ea typeface="Comic Sans MS"/>
              <a:cs typeface="Comic Sans MS"/>
              <a:sym typeface="Comic Sans MS"/>
            </a:endParaRPr>
          </a:p>
          <a:p>
            <a:pPr indent="0" lvl="0" marL="0" rtl="0" algn="just">
              <a:spcBef>
                <a:spcPts val="0"/>
              </a:spcBef>
              <a:spcAft>
                <a:spcPts val="0"/>
              </a:spcAft>
              <a:buNone/>
            </a:pPr>
            <a:r>
              <a:rPr lang="en-GB" sz="2100">
                <a:latin typeface="Comic Sans MS"/>
                <a:ea typeface="Comic Sans MS"/>
                <a:cs typeface="Comic Sans MS"/>
                <a:sym typeface="Comic Sans MS"/>
              </a:rPr>
              <a:t>She put half the cake on the hero’s plate, then divided the other half into six slices. “What about Alfie, Ma?” Yurt asked. His mother looked annoyed. “Makes it awkward, seven slices,” she said. “Alf doesn’t mind, do you Alf?” Alfie shook his head. “I don’t mind, Ma.”</a:t>
            </a:r>
            <a:endParaRPr sz="2100">
              <a:latin typeface="Comic Sans MS"/>
              <a:ea typeface="Comic Sans MS"/>
              <a:cs typeface="Comic Sans MS"/>
              <a:sym typeface="Comic Sans MS"/>
            </a:endParaRPr>
          </a:p>
          <a:p>
            <a:pPr indent="0" lvl="0" marL="0" rtl="0" algn="just">
              <a:spcBef>
                <a:spcPts val="0"/>
              </a:spcBef>
              <a:spcAft>
                <a:spcPts val="0"/>
              </a:spcAft>
              <a:buNone/>
            </a:pPr>
            <a:r>
              <a:t/>
            </a:r>
            <a:endParaRPr sz="1500">
              <a:latin typeface="Comic Sans MS"/>
              <a:ea typeface="Comic Sans MS"/>
              <a:cs typeface="Comic Sans MS"/>
              <a:sym typeface="Comic Sans MS"/>
            </a:endParaRPr>
          </a:p>
          <a:p>
            <a:pPr indent="0" lvl="0" marL="0" rtl="0" algn="just">
              <a:spcBef>
                <a:spcPts val="0"/>
              </a:spcBef>
              <a:spcAft>
                <a:spcPts val="0"/>
              </a:spcAft>
              <a:buNone/>
            </a:pPr>
            <a:r>
              <a:t/>
            </a:r>
            <a:endParaRPr>
              <a:latin typeface="Comic Sans MS"/>
              <a:ea typeface="Comic Sans MS"/>
              <a:cs typeface="Comic Sans MS"/>
              <a:sym typeface="Comic Sans MS"/>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