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3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Tmh9ruWhg1vFWeDnbX9BtkfOJ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is where I am going to print off some sheets of paper – some with nouns on and some with determiners. I will ask some children to come to the front and hold up the nouns and determiners. As a class we will have a go putting the determiner in front of the different nouns and discuss what the determiner is telling us each time about the noun. E.g someone holds “chair” and someone holds “the” in front – telling us there is a chair here. Then someone holds “my” in front and this tells us that the chair belongs to the person talking about it. </a:t>
            </a:r>
            <a:endParaRPr/>
          </a:p>
        </p:txBody>
      </p:sp>
      <p:sp>
        <p:nvSpPr>
          <p:cNvPr id="351" name="Google Shape;3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 will read chapter 1 as a guided reading task. </a:t>
            </a:r>
            <a:endParaRPr/>
          </a:p>
        </p:txBody>
      </p:sp>
      <p:sp>
        <p:nvSpPr>
          <p:cNvPr id="376" name="Google Shape;37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af8322b7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aaf8322b7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aaf8322b7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Check if they know what an ‘inference’ is? Explain this to them now and on multiple occasions in the lesson to ensure they can complete the worksheet and plenary task. </a:t>
            </a:r>
            <a:endParaRPr/>
          </a:p>
        </p:txBody>
      </p:sp>
      <p:sp>
        <p:nvSpPr>
          <p:cNvPr id="389" name="Google Shape;38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aaf8322b7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aaf8322b78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let the children know they need to identify the key events first before summarising to be able to have a clear understanding of the chapter. I have given the children the first key and minor events and i will ask the children to identify the next main events as a class.  I will let them know that they will be using these ley events to summarise the chapter. </a:t>
            </a:r>
            <a:endParaRPr/>
          </a:p>
        </p:txBody>
      </p:sp>
      <p:sp>
        <p:nvSpPr>
          <p:cNvPr id="439" name="Google Shape;439;gaaf8322b78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aaf8322b78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aaf8322b78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gaaf8322b78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ask the children to write the date and title in their english books. I will also model and ask them to write down two subheadings in their book that they will add to throughout the lesson. </a:t>
            </a:r>
            <a:endParaRPr/>
          </a:p>
        </p:txBody>
      </p:sp>
      <p:sp>
        <p:nvSpPr>
          <p:cNvPr id="281" name="Google Shape;28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 will start our SPaG session talking about the ouns the children have added and what this tells us about the noun – in the example it tells us there is a king. </a:t>
            </a:r>
            <a:endParaRPr/>
          </a:p>
        </p:txBody>
      </p:sp>
      <p:sp>
        <p:nvSpPr>
          <p:cNvPr id="461" name="Google Shape;46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 will begin by recapping the learning we did yesterday and discussing their phrases and what they could tell us.</a:t>
            </a:r>
            <a:endParaRPr/>
          </a:p>
        </p:txBody>
      </p:sp>
      <p:sp>
        <p:nvSpPr>
          <p:cNvPr id="468" name="Google Shape;46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Now we will look at these different determiners – I have purposely covered the titles of the different groups as I just want to start building the foundations of the chdlrens understanding by hosting a big discussion. I will ask the children questions such as what do these determiners tell us? Are they trying to ask a question? If I added ‘which’ first does this indicate they know what noun they are talking about or not? – is this trying to question? Do these show possession? I will encourage the children to give examples when they are discussing. There will be a lot of probing and questioning to expand learning. – I would like to follow on from this to grouping at a late stage with big laminated cards.</a:t>
            </a:r>
            <a:endParaRPr/>
          </a:p>
        </p:txBody>
      </p:sp>
      <p:sp>
        <p:nvSpPr>
          <p:cNvPr id="483" name="Google Shape;4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explain to the children to underline the determiners in each of the sentences using a coloured pencil – the children should be able to attempt this following on from our prior discussion. Still early stages of determiners I do not anticipate all children to be bang on as of yet. This activity is a good assessment to see if the children have mastered the foundations before progressing onto grouping and categorising. We will mark this with our purple pens. </a:t>
            </a:r>
            <a:endParaRPr/>
          </a:p>
        </p:txBody>
      </p:sp>
      <p:sp>
        <p:nvSpPr>
          <p:cNvPr id="496" name="Google Shape;49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 will read pages 15-22 (7 pages) in chapter 2. Guided reading. We will discuss and summarise what has happened so far. </a:t>
            </a:r>
            <a:endParaRPr/>
          </a:p>
        </p:txBody>
      </p:sp>
      <p:sp>
        <p:nvSpPr>
          <p:cNvPr id="536" name="Google Shape;53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ask the children to use a dictionary to check the definitions of these words. If the children do not finish them all we will go through them as a class so that they have all at least been orally discussed. </a:t>
            </a:r>
            <a:endParaRPr/>
          </a:p>
        </p:txBody>
      </p:sp>
      <p:sp>
        <p:nvSpPr>
          <p:cNvPr id="542" name="Google Shape;54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now start a discussion about how Lalchand is feeling following the disappearance of Lila. I want to focus on the children thinking of as many synonyms for his feelings. We have done a similar lesson a couple of weeks ago. </a:t>
            </a:r>
            <a:endParaRPr/>
          </a:p>
        </p:txBody>
      </p:sp>
      <p:sp>
        <p:nvSpPr>
          <p:cNvPr id="549" name="Google Shape;54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BOOK REVEAL!! I will have a photocopies of the front cover 1 between two and the children will be able to visual the front cover now. We will have another discussion about further predictions. Have the illustrations and title revealed anything else about what the book could be about. Have they changed your opinion?</a:t>
            </a:r>
            <a:endParaRPr/>
          </a:p>
        </p:txBody>
      </p:sp>
      <p:sp>
        <p:nvSpPr>
          <p:cNvPr id="296" name="Google Shape;2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walk through this check list to help the children. I have included a picture for the children to visualise. </a:t>
            </a:r>
            <a:endParaRPr/>
          </a:p>
        </p:txBody>
      </p:sp>
      <p:sp>
        <p:nvSpPr>
          <p:cNvPr id="602" name="Google Shape;60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ask the children to discuss this with me verbally as they may have ran out of time to write down. However, if there is time we will write this in English books. </a:t>
            </a:r>
            <a:endParaRPr/>
          </a:p>
        </p:txBody>
      </p:sp>
      <p:sp>
        <p:nvSpPr>
          <p:cNvPr id="621" name="Google Shape;62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ask the children to write down the date and title in their books. I will ask them to write 2 or 3 sentences of their predictions of the book from looking at the prop box, book illustrations and title. Once the children have written 2/3 sentences I will read the blurb of the book. The children will have one more opportunity to write a new prediction bearing in mind the new information they have heard.</a:t>
            </a:r>
            <a:endParaRPr/>
          </a:p>
        </p:txBody>
      </p:sp>
      <p:sp>
        <p:nvSpPr>
          <p:cNvPr id="304" name="Google Shape;30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For the plenary, I would like the children to write one sentence in their books with the above sentence starter. I will verbally model some examples. I might say “ I would like to find out more about the main characters in the story” or “I would like to find out more about the journey the characters go on involving the volcano”.</a:t>
            </a:r>
            <a:endParaRPr/>
          </a:p>
        </p:txBody>
      </p:sp>
      <p:sp>
        <p:nvSpPr>
          <p:cNvPr id="311" name="Google Shape;31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discuss the definition of a determiner and clarify what is meant by ‘modifies’. Then I will give some examples visually. I will ask the children when discussing the examples of what the determiners have done to each of these phrases – given us more information/context about the noun.  I will ask the children to write the date and title in their book and write down the definition of a determiners – we will a</a:t>
            </a:r>
            <a:endParaRPr/>
          </a:p>
        </p:txBody>
      </p:sp>
      <p:sp>
        <p:nvSpPr>
          <p:cNvPr id="334" name="Google Shape;33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7"/>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9" name="Google Shape;29;p37"/>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24"/>
        <p:cNvGrpSpPr/>
        <p:nvPr/>
      </p:nvGrpSpPr>
      <p:grpSpPr>
        <a:xfrm>
          <a:off x="0" y="0"/>
          <a:ext cx="0" cy="0"/>
          <a:chOff x="0" y="0"/>
          <a:chExt cx="0" cy="0"/>
        </a:xfrm>
      </p:grpSpPr>
      <p:grpSp>
        <p:nvGrpSpPr>
          <p:cNvPr id="125" name="Google Shape;125;p48"/>
          <p:cNvGrpSpPr/>
          <p:nvPr/>
        </p:nvGrpSpPr>
        <p:grpSpPr>
          <a:xfrm>
            <a:off x="0" y="0"/>
            <a:ext cx="12192000" cy="6858000"/>
            <a:chOff x="0" y="0"/>
            <a:chExt cx="12192000" cy="6858000"/>
          </a:xfrm>
        </p:grpSpPr>
        <p:sp>
          <p:nvSpPr>
            <p:cNvPr id="126" name="Google Shape;126;p48"/>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8"/>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48"/>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48"/>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8"/>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8"/>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8"/>
            <p:cNvSpPr/>
            <p:nvPr/>
          </p:nvSpPr>
          <p:spPr>
            <a:xfrm rot="10371525">
              <a:off x="263767" y="443825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48"/>
            <p:cNvSpPr/>
            <p:nvPr/>
          </p:nvSpPr>
          <p:spPr>
            <a:xfrm rot="10800000">
              <a:off x="459506" y="321130"/>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34" name="Google Shape;134;p48"/>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35" name="Google Shape;135;p48"/>
          <p:cNvSpPr txBox="1">
            <a:spLocks noGrp="1"/>
          </p:cNvSpPr>
          <p:nvPr>
            <p:ph type="title"/>
          </p:nvPr>
        </p:nvSpPr>
        <p:spPr>
          <a:xfrm>
            <a:off x="1154954" y="4969927"/>
            <a:ext cx="8825659"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8"/>
          <p:cNvSpPr>
            <a:spLocks noGrp="1"/>
          </p:cNvSpPr>
          <p:nvPr>
            <p:ph type="pic" idx="2"/>
          </p:nvPr>
        </p:nvSpPr>
        <p:spPr>
          <a:xfrm>
            <a:off x="1154954" y="685800"/>
            <a:ext cx="8825659" cy="3429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rm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37" name="Google Shape;137;p48"/>
          <p:cNvSpPr txBox="1">
            <a:spLocks noGrp="1"/>
          </p:cNvSpPr>
          <p:nvPr>
            <p:ph type="body" idx="1"/>
          </p:nvPr>
        </p:nvSpPr>
        <p:spPr>
          <a:xfrm>
            <a:off x="1154954" y="5536665"/>
            <a:ext cx="8825658" cy="49371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solidFill>
                  <a:srgbClr val="EE52A4"/>
                </a:solidFill>
              </a:defRPr>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138" name="Google Shape;138;p4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42"/>
        <p:cNvGrpSpPr/>
        <p:nvPr/>
      </p:nvGrpSpPr>
      <p:grpSpPr>
        <a:xfrm>
          <a:off x="0" y="0"/>
          <a:ext cx="0" cy="0"/>
          <a:chOff x="0" y="0"/>
          <a:chExt cx="0" cy="0"/>
        </a:xfrm>
      </p:grpSpPr>
      <p:grpSp>
        <p:nvGrpSpPr>
          <p:cNvPr id="143" name="Google Shape;143;p49"/>
          <p:cNvGrpSpPr/>
          <p:nvPr/>
        </p:nvGrpSpPr>
        <p:grpSpPr>
          <a:xfrm>
            <a:off x="0" y="0"/>
            <a:ext cx="12192000" cy="6858000"/>
            <a:chOff x="0" y="0"/>
            <a:chExt cx="12192000" cy="6858000"/>
          </a:xfrm>
        </p:grpSpPr>
        <p:sp>
          <p:nvSpPr>
            <p:cNvPr id="144" name="Google Shape;144;p49"/>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9"/>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9"/>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49"/>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49"/>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9"/>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9"/>
            <p:cNvSpPr/>
            <p:nvPr/>
          </p:nvSpPr>
          <p:spPr>
            <a:xfrm rot="-589932">
              <a:off x="8490951" y="271487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49"/>
            <p:cNvSpPr/>
            <p:nvPr/>
          </p:nvSpPr>
          <p:spPr>
            <a:xfrm>
              <a:off x="455612" y="2801319"/>
              <a:ext cx="11277600" cy="3602637"/>
            </a:xfrm>
            <a:custGeom>
              <a:avLst/>
              <a:gdLst/>
              <a:ahLst/>
              <a:cxnLst/>
              <a:rect l="l" t="t" r="r" b="b"/>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152" name="Google Shape;152;p49"/>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53" name="Google Shape;153;p49"/>
          <p:cNvSpPr txBox="1">
            <a:spLocks noGrp="1"/>
          </p:cNvSpPr>
          <p:nvPr>
            <p:ph type="title"/>
          </p:nvPr>
        </p:nvSpPr>
        <p:spPr>
          <a:xfrm>
            <a:off x="1148798" y="1063417"/>
            <a:ext cx="8831816" cy="1372986"/>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4000"/>
              <a:buFont typeface="Century Gothic"/>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49"/>
          <p:cNvSpPr txBox="1">
            <a:spLocks noGrp="1"/>
          </p:cNvSpPr>
          <p:nvPr>
            <p:ph type="body" idx="1"/>
          </p:nvPr>
        </p:nvSpPr>
        <p:spPr>
          <a:xfrm>
            <a:off x="1154954" y="3543300"/>
            <a:ext cx="8825659" cy="24765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155" name="Google Shape;155;p49"/>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4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4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4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59"/>
        <p:cNvGrpSpPr/>
        <p:nvPr/>
      </p:nvGrpSpPr>
      <p:grpSpPr>
        <a:xfrm>
          <a:off x="0" y="0"/>
          <a:ext cx="0" cy="0"/>
          <a:chOff x="0" y="0"/>
          <a:chExt cx="0" cy="0"/>
        </a:xfrm>
      </p:grpSpPr>
      <p:grpSp>
        <p:nvGrpSpPr>
          <p:cNvPr id="160" name="Google Shape;160;p50"/>
          <p:cNvGrpSpPr/>
          <p:nvPr/>
        </p:nvGrpSpPr>
        <p:grpSpPr>
          <a:xfrm>
            <a:off x="0" y="0"/>
            <a:ext cx="12192000" cy="6858000"/>
            <a:chOff x="0" y="0"/>
            <a:chExt cx="12192000" cy="6858000"/>
          </a:xfrm>
        </p:grpSpPr>
        <p:sp>
          <p:nvSpPr>
            <p:cNvPr id="161" name="Google Shape;161;p50"/>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50"/>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0"/>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50"/>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50"/>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50"/>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50"/>
            <p:cNvSpPr/>
            <p:nvPr/>
          </p:nvSpPr>
          <p:spPr>
            <a:xfrm rot="-589932">
              <a:off x="8490951" y="41851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50"/>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69" name="Google Shape;169;p50"/>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70" name="Google Shape;170;p50"/>
          <p:cNvSpPr txBox="1"/>
          <p:nvPr/>
        </p:nvSpPr>
        <p:spPr>
          <a:xfrm>
            <a:off x="881566" y="607336"/>
            <a:ext cx="801912" cy="156966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600"/>
              <a:buFont typeface="Arial"/>
              <a:buNone/>
            </a:pPr>
            <a:r>
              <a:rPr lang="en-GB" sz="9600" b="0" i="0" u="none" strike="noStrike" cap="none">
                <a:solidFill>
                  <a:srgbClr val="EE52A4"/>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1" name="Google Shape;171;p50"/>
          <p:cNvSpPr txBox="1"/>
          <p:nvPr/>
        </p:nvSpPr>
        <p:spPr>
          <a:xfrm>
            <a:off x="9884458" y="2613787"/>
            <a:ext cx="652763" cy="156966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600"/>
              <a:buFont typeface="Arial"/>
              <a:buNone/>
            </a:pPr>
            <a:r>
              <a:rPr lang="en-GB" sz="9600" b="0" i="0" u="none" strike="noStrike" cap="none">
                <a:solidFill>
                  <a:srgbClr val="EE52A4"/>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2" name="Google Shape;172;p50"/>
          <p:cNvSpPr txBox="1">
            <a:spLocks noGrp="1"/>
          </p:cNvSpPr>
          <p:nvPr>
            <p:ph type="title"/>
          </p:nvPr>
        </p:nvSpPr>
        <p:spPr>
          <a:xfrm>
            <a:off x="1581878" y="982134"/>
            <a:ext cx="8453906" cy="26966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4000"/>
              <a:buFont typeface="Century Gothic"/>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50"/>
          <p:cNvSpPr txBox="1">
            <a:spLocks noGrp="1"/>
          </p:cNvSpPr>
          <p:nvPr>
            <p:ph type="body" idx="1"/>
          </p:nvPr>
        </p:nvSpPr>
        <p:spPr>
          <a:xfrm>
            <a:off x="1945945" y="3678766"/>
            <a:ext cx="7731219" cy="3421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b="0" i="0" cap="small">
                <a:solidFill>
                  <a:srgbClr val="EE52A4"/>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174" name="Google Shape;174;p50"/>
          <p:cNvSpPr txBox="1">
            <a:spLocks noGrp="1"/>
          </p:cNvSpPr>
          <p:nvPr>
            <p:ph type="body" idx="2"/>
          </p:nvPr>
        </p:nvSpPr>
        <p:spPr>
          <a:xfrm>
            <a:off x="1154954" y="5029199"/>
            <a:ext cx="9244897" cy="997857"/>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175" name="Google Shape;175;p5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0"/>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5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5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79"/>
        <p:cNvGrpSpPr/>
        <p:nvPr/>
      </p:nvGrpSpPr>
      <p:grpSpPr>
        <a:xfrm>
          <a:off x="0" y="0"/>
          <a:ext cx="0" cy="0"/>
          <a:chOff x="0" y="0"/>
          <a:chExt cx="0" cy="0"/>
        </a:xfrm>
      </p:grpSpPr>
      <p:grpSp>
        <p:nvGrpSpPr>
          <p:cNvPr id="180" name="Google Shape;180;p51"/>
          <p:cNvGrpSpPr/>
          <p:nvPr/>
        </p:nvGrpSpPr>
        <p:grpSpPr>
          <a:xfrm>
            <a:off x="0" y="0"/>
            <a:ext cx="12192000" cy="6858000"/>
            <a:chOff x="0" y="0"/>
            <a:chExt cx="12192000" cy="6858000"/>
          </a:xfrm>
        </p:grpSpPr>
        <p:sp>
          <p:nvSpPr>
            <p:cNvPr id="181" name="Google Shape;181;p5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51"/>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51"/>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51"/>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51"/>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51"/>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51"/>
            <p:cNvSpPr/>
            <p:nvPr/>
          </p:nvSpPr>
          <p:spPr>
            <a:xfrm rot="-589932">
              <a:off x="8490951" y="4193583"/>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51"/>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89" name="Google Shape;189;p5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90" name="Google Shape;190;p51"/>
          <p:cNvSpPr txBox="1">
            <a:spLocks noGrp="1"/>
          </p:cNvSpPr>
          <p:nvPr>
            <p:ph type="title"/>
          </p:nvPr>
        </p:nvSpPr>
        <p:spPr>
          <a:xfrm>
            <a:off x="1154954" y="2370667"/>
            <a:ext cx="8825660" cy="182251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4000"/>
              <a:buFont typeface="Century Gothic"/>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51"/>
          <p:cNvSpPr txBox="1">
            <a:spLocks noGrp="1"/>
          </p:cNvSpPr>
          <p:nvPr>
            <p:ph type="body" idx="1"/>
          </p:nvPr>
        </p:nvSpPr>
        <p:spPr>
          <a:xfrm>
            <a:off x="1154954" y="5024967"/>
            <a:ext cx="8825659"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cap="none">
                <a:solidFill>
                  <a:srgbClr val="EE52A4"/>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92" name="Google Shape;192;p5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5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5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5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96"/>
        <p:cNvGrpSpPr/>
        <p:nvPr/>
      </p:nvGrpSpPr>
      <p:grpSpPr>
        <a:xfrm>
          <a:off x="0" y="0"/>
          <a:ext cx="0" cy="0"/>
          <a:chOff x="0" y="0"/>
          <a:chExt cx="0" cy="0"/>
        </a:xfrm>
      </p:grpSpPr>
      <p:sp>
        <p:nvSpPr>
          <p:cNvPr id="197" name="Google Shape;197;p52"/>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52"/>
          <p:cNvSpPr txBox="1">
            <a:spLocks noGrp="1"/>
          </p:cNvSpPr>
          <p:nvPr>
            <p:ph type="body" idx="1"/>
          </p:nvPr>
        </p:nvSpPr>
        <p:spPr>
          <a:xfrm>
            <a:off x="1154954" y="2603502"/>
            <a:ext cx="314187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EE52A4"/>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199" name="Google Shape;199;p52"/>
          <p:cNvSpPr txBox="1">
            <a:spLocks noGrp="1"/>
          </p:cNvSpPr>
          <p:nvPr>
            <p:ph type="body" idx="2"/>
          </p:nvPr>
        </p:nvSpPr>
        <p:spPr>
          <a:xfrm>
            <a:off x="1154953" y="3179764"/>
            <a:ext cx="3141879" cy="28472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200" name="Google Shape;200;p52"/>
          <p:cNvSpPr txBox="1">
            <a:spLocks noGrp="1"/>
          </p:cNvSpPr>
          <p:nvPr>
            <p:ph type="body" idx="3"/>
          </p:nvPr>
        </p:nvSpPr>
        <p:spPr>
          <a:xfrm>
            <a:off x="4512721" y="2603500"/>
            <a:ext cx="3147009"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EE52A4"/>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201" name="Google Shape;201;p52"/>
          <p:cNvSpPr txBox="1">
            <a:spLocks noGrp="1"/>
          </p:cNvSpPr>
          <p:nvPr>
            <p:ph type="body" idx="4"/>
          </p:nvPr>
        </p:nvSpPr>
        <p:spPr>
          <a:xfrm>
            <a:off x="4512721" y="3179763"/>
            <a:ext cx="3147009" cy="28472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202" name="Google Shape;202;p52"/>
          <p:cNvSpPr txBox="1">
            <a:spLocks noGrp="1"/>
          </p:cNvSpPr>
          <p:nvPr>
            <p:ph type="body" idx="5"/>
          </p:nvPr>
        </p:nvSpPr>
        <p:spPr>
          <a:xfrm>
            <a:off x="7888135" y="2603501"/>
            <a:ext cx="3145730"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EE52A4"/>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203" name="Google Shape;203;p52"/>
          <p:cNvSpPr txBox="1">
            <a:spLocks noGrp="1"/>
          </p:cNvSpPr>
          <p:nvPr>
            <p:ph type="body" idx="6"/>
          </p:nvPr>
        </p:nvSpPr>
        <p:spPr>
          <a:xfrm>
            <a:off x="7888329" y="3179762"/>
            <a:ext cx="3145536" cy="28472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cxnSp>
        <p:nvCxnSpPr>
          <p:cNvPr id="204" name="Google Shape;204;p52"/>
          <p:cNvCxnSpPr/>
          <p:nvPr/>
        </p:nvCxnSpPr>
        <p:spPr>
          <a:xfrm>
            <a:off x="440397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05" name="Google Shape;205;p52"/>
          <p:cNvCxnSpPr/>
          <p:nvPr/>
        </p:nvCxnSpPr>
        <p:spPr>
          <a:xfrm>
            <a:off x="777240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06" name="Google Shape;206;p5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52"/>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5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09"/>
        <p:cNvGrpSpPr/>
        <p:nvPr/>
      </p:nvGrpSpPr>
      <p:grpSpPr>
        <a:xfrm>
          <a:off x="0" y="0"/>
          <a:ext cx="0" cy="0"/>
          <a:chOff x="0" y="0"/>
          <a:chExt cx="0" cy="0"/>
        </a:xfrm>
      </p:grpSpPr>
      <p:sp>
        <p:nvSpPr>
          <p:cNvPr id="210" name="Google Shape;210;p53"/>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53"/>
          <p:cNvSpPr txBox="1">
            <a:spLocks noGrp="1"/>
          </p:cNvSpPr>
          <p:nvPr>
            <p:ph type="body" idx="1"/>
          </p:nvPr>
        </p:nvSpPr>
        <p:spPr>
          <a:xfrm>
            <a:off x="1154954" y="4532844"/>
            <a:ext cx="305043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EE52A4"/>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212" name="Google Shape;212;p53"/>
          <p:cNvSpPr>
            <a:spLocks noGrp="1"/>
          </p:cNvSpPr>
          <p:nvPr>
            <p:ph type="pic" idx="2"/>
          </p:nvPr>
        </p:nvSpPr>
        <p:spPr>
          <a:xfrm>
            <a:off x="1334553" y="2603500"/>
            <a:ext cx="2691242" cy="159151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rm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3" name="Google Shape;213;p53"/>
          <p:cNvSpPr txBox="1">
            <a:spLocks noGrp="1"/>
          </p:cNvSpPr>
          <p:nvPr>
            <p:ph type="body" idx="3"/>
          </p:nvPr>
        </p:nvSpPr>
        <p:spPr>
          <a:xfrm>
            <a:off x="1154954" y="5109106"/>
            <a:ext cx="3050438" cy="91795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214" name="Google Shape;214;p53"/>
          <p:cNvSpPr txBox="1">
            <a:spLocks noGrp="1"/>
          </p:cNvSpPr>
          <p:nvPr>
            <p:ph type="body" idx="4"/>
          </p:nvPr>
        </p:nvSpPr>
        <p:spPr>
          <a:xfrm>
            <a:off x="4568865" y="4532844"/>
            <a:ext cx="3050438" cy="57626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EE52A4"/>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215" name="Google Shape;215;p53"/>
          <p:cNvSpPr>
            <a:spLocks noGrp="1"/>
          </p:cNvSpPr>
          <p:nvPr>
            <p:ph type="pic" idx="5"/>
          </p:nvPr>
        </p:nvSpPr>
        <p:spPr>
          <a:xfrm>
            <a:off x="4748462" y="2603500"/>
            <a:ext cx="2691243" cy="159151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rm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6" name="Google Shape;216;p53"/>
          <p:cNvSpPr txBox="1">
            <a:spLocks noGrp="1"/>
          </p:cNvSpPr>
          <p:nvPr>
            <p:ph type="body" idx="6"/>
          </p:nvPr>
        </p:nvSpPr>
        <p:spPr>
          <a:xfrm>
            <a:off x="4570172" y="5109105"/>
            <a:ext cx="3050438" cy="91795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217" name="Google Shape;217;p53"/>
          <p:cNvSpPr txBox="1">
            <a:spLocks noGrp="1"/>
          </p:cNvSpPr>
          <p:nvPr>
            <p:ph type="body" idx="7"/>
          </p:nvPr>
        </p:nvSpPr>
        <p:spPr>
          <a:xfrm>
            <a:off x="7982775" y="4532845"/>
            <a:ext cx="3051095"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rgbClr val="EE52A4"/>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218" name="Google Shape;218;p53"/>
          <p:cNvSpPr>
            <a:spLocks noGrp="1"/>
          </p:cNvSpPr>
          <p:nvPr>
            <p:ph type="pic" idx="8"/>
          </p:nvPr>
        </p:nvSpPr>
        <p:spPr>
          <a:xfrm>
            <a:off x="8163031" y="2603500"/>
            <a:ext cx="2691242" cy="159151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rm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9" name="Google Shape;219;p53"/>
          <p:cNvSpPr txBox="1">
            <a:spLocks noGrp="1"/>
          </p:cNvSpPr>
          <p:nvPr>
            <p:ph type="body" idx="9"/>
          </p:nvPr>
        </p:nvSpPr>
        <p:spPr>
          <a:xfrm>
            <a:off x="7982775" y="5109104"/>
            <a:ext cx="3051096" cy="91795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cxnSp>
        <p:nvCxnSpPr>
          <p:cNvPr id="220" name="Google Shape;220;p53"/>
          <p:cNvCxnSpPr/>
          <p:nvPr/>
        </p:nvCxnSpPr>
        <p:spPr>
          <a:xfrm>
            <a:off x="440583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21" name="Google Shape;221;p53"/>
          <p:cNvCxnSpPr/>
          <p:nvPr/>
        </p:nvCxnSpPr>
        <p:spPr>
          <a:xfrm>
            <a:off x="7797802"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22" name="Google Shape;222;p5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53"/>
          <p:cNvSpPr txBox="1">
            <a:spLocks noGrp="1"/>
          </p:cNvSpPr>
          <p:nvPr>
            <p:ph type="ftr" idx="11"/>
          </p:nvPr>
        </p:nvSpPr>
        <p:spPr>
          <a:xfrm>
            <a:off x="561111" y="6391838"/>
            <a:ext cx="3644282"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5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5"/>
        <p:cNvGrpSpPr/>
        <p:nvPr/>
      </p:nvGrpSpPr>
      <p:grpSpPr>
        <a:xfrm>
          <a:off x="0" y="0"/>
          <a:ext cx="0" cy="0"/>
          <a:chOff x="0" y="0"/>
          <a:chExt cx="0" cy="0"/>
        </a:xfrm>
      </p:grpSpPr>
      <p:sp>
        <p:nvSpPr>
          <p:cNvPr id="226" name="Google Shape;226;p54"/>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54"/>
          <p:cNvSpPr txBox="1">
            <a:spLocks noGrp="1"/>
          </p:cNvSpPr>
          <p:nvPr>
            <p:ph type="body" idx="1"/>
          </p:nvPr>
        </p:nvSpPr>
        <p:spPr>
          <a:xfrm rot="5400000">
            <a:off x="3859634" y="-101180"/>
            <a:ext cx="3416300" cy="8825659"/>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28" name="Google Shape;228;p54"/>
          <p:cNvSpPr txBox="1">
            <a:spLocks noGrp="1"/>
          </p:cNvSpPr>
          <p:nvPr>
            <p:ph type="dt" idx="10"/>
          </p:nvPr>
        </p:nvSpPr>
        <p:spPr>
          <a:xfrm>
            <a:off x="10695439"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5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5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31"/>
        <p:cNvGrpSpPr/>
        <p:nvPr/>
      </p:nvGrpSpPr>
      <p:grpSpPr>
        <a:xfrm>
          <a:off x="0" y="0"/>
          <a:ext cx="0" cy="0"/>
          <a:chOff x="0" y="0"/>
          <a:chExt cx="0" cy="0"/>
        </a:xfrm>
      </p:grpSpPr>
      <p:grpSp>
        <p:nvGrpSpPr>
          <p:cNvPr id="232" name="Google Shape;232;p55"/>
          <p:cNvGrpSpPr/>
          <p:nvPr/>
        </p:nvGrpSpPr>
        <p:grpSpPr>
          <a:xfrm>
            <a:off x="0" y="0"/>
            <a:ext cx="12192000" cy="6858000"/>
            <a:chOff x="0" y="0"/>
            <a:chExt cx="12192000" cy="6858000"/>
          </a:xfrm>
        </p:grpSpPr>
        <p:sp>
          <p:nvSpPr>
            <p:cNvPr id="233" name="Google Shape;233;p55"/>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55"/>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55"/>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55"/>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55"/>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55"/>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55"/>
            <p:cNvSpPr/>
            <p:nvPr/>
          </p:nvSpPr>
          <p:spPr>
            <a:xfrm>
              <a:off x="414867" y="402165"/>
              <a:ext cx="6510866" cy="60536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55"/>
            <p:cNvSpPr/>
            <p:nvPr/>
          </p:nvSpPr>
          <p:spPr>
            <a:xfrm rot="5101749">
              <a:off x="6294738" y="457773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55"/>
            <p:cNvSpPr/>
            <p:nvPr/>
          </p:nvSpPr>
          <p:spPr>
            <a:xfrm rot="5400000">
              <a:off x="44492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42" name="Google Shape;242;p55"/>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43" name="Google Shape;243;p55"/>
          <p:cNvSpPr txBox="1">
            <a:spLocks noGrp="1"/>
          </p:cNvSpPr>
          <p:nvPr>
            <p:ph type="title"/>
          </p:nvPr>
        </p:nvSpPr>
        <p:spPr>
          <a:xfrm rot="5400000">
            <a:off x="6915922" y="2947779"/>
            <a:ext cx="4748590" cy="140996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55"/>
          <p:cNvSpPr txBox="1">
            <a:spLocks noGrp="1"/>
          </p:cNvSpPr>
          <p:nvPr>
            <p:ph type="body" idx="1"/>
          </p:nvPr>
        </p:nvSpPr>
        <p:spPr>
          <a:xfrm rot="5400000">
            <a:off x="1908671" y="524749"/>
            <a:ext cx="4748590" cy="6256025"/>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45" name="Google Shape;245;p55"/>
          <p:cNvSpPr txBox="1">
            <a:spLocks noGrp="1"/>
          </p:cNvSpPr>
          <p:nvPr>
            <p:ph type="dt" idx="10"/>
          </p:nvPr>
        </p:nvSpPr>
        <p:spPr>
          <a:xfrm>
            <a:off x="10653104" y="6391838"/>
            <a:ext cx="992135"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5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5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5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6"/>
        <p:cNvGrpSpPr/>
        <p:nvPr/>
      </p:nvGrpSpPr>
      <p:grpSpPr>
        <a:xfrm>
          <a:off x="0" y="0"/>
          <a:ext cx="0" cy="0"/>
          <a:chOff x="0" y="0"/>
          <a:chExt cx="0" cy="0"/>
        </a:xfrm>
      </p:grpSpPr>
      <p:sp>
        <p:nvSpPr>
          <p:cNvPr id="267" name="Google Shape;267;p40"/>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40"/>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69" name="Google Shape;269;p4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40"/>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4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2"/>
        <p:cNvGrpSpPr/>
        <p:nvPr/>
      </p:nvGrpSpPr>
      <p:grpSpPr>
        <a:xfrm>
          <a:off x="0" y="0"/>
          <a:ext cx="0" cy="0"/>
          <a:chOff x="0" y="0"/>
          <a:chExt cx="0" cy="0"/>
        </a:xfrm>
      </p:grpSpPr>
      <p:grpSp>
        <p:nvGrpSpPr>
          <p:cNvPr id="33" name="Google Shape;33;p38"/>
          <p:cNvGrpSpPr/>
          <p:nvPr/>
        </p:nvGrpSpPr>
        <p:grpSpPr>
          <a:xfrm>
            <a:off x="0" y="0"/>
            <a:ext cx="12192000" cy="6858000"/>
            <a:chOff x="0" y="0"/>
            <a:chExt cx="12192000" cy="6858000"/>
          </a:xfrm>
        </p:grpSpPr>
        <p:sp>
          <p:nvSpPr>
            <p:cNvPr id="34" name="Google Shape;34;p38"/>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8"/>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6" name="Google Shape;36;p38"/>
          <p:cNvSpPr txBox="1">
            <a:spLocks noGrp="1"/>
          </p:cNvSpPr>
          <p:nvPr>
            <p:ph type="ctrTitle"/>
          </p:nvPr>
        </p:nvSpPr>
        <p:spPr>
          <a:xfrm>
            <a:off x="1154955" y="2099733"/>
            <a:ext cx="8825658" cy="267764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8"/>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SzPts val="1440"/>
              <a:buNone/>
              <a:defRPr cap="none">
                <a:solidFill>
                  <a:srgbClr val="EE52A4"/>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38" name="Google Shape;38;p38"/>
          <p:cNvSpPr txBox="1">
            <a:spLocks noGrp="1"/>
          </p:cNvSpPr>
          <p:nvPr>
            <p:ph type="dt" idx="10"/>
          </p:nvPr>
        </p:nvSpPr>
        <p:spPr>
          <a:xfrm rot="5400000">
            <a:off x="10158984" y="1792224"/>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0" i="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8"/>
          <p:cNvSpPr txBox="1">
            <a:spLocks noGrp="1"/>
          </p:cNvSpPr>
          <p:nvPr>
            <p:ph type="ftr" idx="11"/>
          </p:nvPr>
        </p:nvSpPr>
        <p:spPr>
          <a:xfrm rot="5400000">
            <a:off x="8951976" y="3227832"/>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2"/>
        <p:cNvGrpSpPr/>
        <p:nvPr/>
      </p:nvGrpSpPr>
      <p:grpSpPr>
        <a:xfrm>
          <a:off x="0" y="0"/>
          <a:ext cx="0" cy="0"/>
          <a:chOff x="0" y="0"/>
          <a:chExt cx="0" cy="0"/>
        </a:xfrm>
      </p:grpSpPr>
      <p:grpSp>
        <p:nvGrpSpPr>
          <p:cNvPr id="43" name="Google Shape;43;p41"/>
          <p:cNvGrpSpPr/>
          <p:nvPr/>
        </p:nvGrpSpPr>
        <p:grpSpPr>
          <a:xfrm>
            <a:off x="0" y="0"/>
            <a:ext cx="12192000" cy="6858000"/>
            <a:chOff x="0" y="0"/>
            <a:chExt cx="12192000" cy="6858000"/>
          </a:xfrm>
        </p:grpSpPr>
        <p:sp>
          <p:nvSpPr>
            <p:cNvPr id="44" name="Google Shape;44;p4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41"/>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1"/>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1"/>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41"/>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1"/>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1"/>
            <p:cNvSpPr/>
            <p:nvPr/>
          </p:nvSpPr>
          <p:spPr>
            <a:xfrm>
              <a:off x="7289800" y="402165"/>
              <a:ext cx="4478865" cy="60536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1"/>
            <p:cNvSpPr/>
            <p:nvPr/>
          </p:nvSpPr>
          <p:spPr>
            <a:xfrm rot="-5400000">
              <a:off x="3787244"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52" name="Google Shape;52;p41"/>
            <p:cNvSpPr/>
            <p:nvPr/>
          </p:nvSpPr>
          <p:spPr>
            <a:xfrm rot="-5677511">
              <a:off x="469835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4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54" name="Google Shape;54;p41"/>
          <p:cNvSpPr txBox="1">
            <a:spLocks noGrp="1"/>
          </p:cNvSpPr>
          <p:nvPr>
            <p:ph type="title"/>
          </p:nvPr>
        </p:nvSpPr>
        <p:spPr>
          <a:xfrm>
            <a:off x="1154954" y="2677645"/>
            <a:ext cx="4351025" cy="228382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4000"/>
              <a:buFont typeface="Century Gothic"/>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1"/>
          <p:cNvSpPr txBox="1">
            <a:spLocks noGrp="1"/>
          </p:cNvSpPr>
          <p:nvPr>
            <p:ph type="body" idx="1"/>
          </p:nvPr>
        </p:nvSpPr>
        <p:spPr>
          <a:xfrm>
            <a:off x="6895559" y="2677644"/>
            <a:ext cx="3757545" cy="2283824"/>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600"/>
              <a:buNone/>
              <a:defRPr sz="2000" cap="none">
                <a:solidFill>
                  <a:srgbClr val="EE52A4"/>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56" name="Google Shape;56;p4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4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42"/>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2"/>
          <p:cNvSpPr txBox="1">
            <a:spLocks noGrp="1"/>
          </p:cNvSpPr>
          <p:nvPr>
            <p:ph type="body" idx="1"/>
          </p:nvPr>
        </p:nvSpPr>
        <p:spPr>
          <a:xfrm>
            <a:off x="1154954" y="2603500"/>
            <a:ext cx="4825158" cy="3416301"/>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3" name="Google Shape;63;p42"/>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4" name="Google Shape;64;p4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2"/>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43"/>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36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3"/>
          <p:cNvSpPr txBox="1">
            <a:spLocks noGrp="1"/>
          </p:cNvSpPr>
          <p:nvPr>
            <p:ph type="body" idx="1"/>
          </p:nvPr>
        </p:nvSpPr>
        <p:spPr>
          <a:xfrm>
            <a:off x="1154954" y="2603500"/>
            <a:ext cx="4825157"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chemeClr val="accent1"/>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70" name="Google Shape;70;p43"/>
          <p:cNvSpPr txBox="1">
            <a:spLocks noGrp="1"/>
          </p:cNvSpPr>
          <p:nvPr>
            <p:ph type="body" idx="2"/>
          </p:nvPr>
        </p:nvSpPr>
        <p:spPr>
          <a:xfrm>
            <a:off x="1154954" y="3179762"/>
            <a:ext cx="4825158" cy="2840039"/>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71" name="Google Shape;71;p43"/>
          <p:cNvSpPr txBox="1">
            <a:spLocks noGrp="1"/>
          </p:cNvSpPr>
          <p:nvPr>
            <p:ph type="body" idx="3"/>
          </p:nvPr>
        </p:nvSpPr>
        <p:spPr>
          <a:xfrm>
            <a:off x="6208712" y="2603500"/>
            <a:ext cx="4825159"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solidFill>
                  <a:schemeClr val="accent1"/>
                </a:solidFill>
              </a:defRPr>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72" name="Google Shape;72;p43"/>
          <p:cNvSpPr txBox="1">
            <a:spLocks noGrp="1"/>
          </p:cNvSpPr>
          <p:nvPr>
            <p:ph type="body" idx="4"/>
          </p:nvPr>
        </p:nvSpPr>
        <p:spPr>
          <a:xfrm>
            <a:off x="6208712" y="3179762"/>
            <a:ext cx="4825159" cy="2840039"/>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sz="1800"/>
            </a:lvl1pPr>
            <a:lvl2pPr marL="914400" lvl="1" indent="-309880" algn="l">
              <a:lnSpc>
                <a:spcPct val="100000"/>
              </a:lnSpc>
              <a:spcBef>
                <a:spcPts val="1000"/>
              </a:spcBef>
              <a:spcAft>
                <a:spcPts val="0"/>
              </a:spcAft>
              <a:buSzPts val="1280"/>
              <a:buChar char="►"/>
              <a:defRPr sz="1600"/>
            </a:lvl2pPr>
            <a:lvl3pPr marL="1371600" lvl="2" indent="-299719" algn="l">
              <a:lnSpc>
                <a:spcPct val="100000"/>
              </a:lnSpc>
              <a:spcBef>
                <a:spcPts val="1000"/>
              </a:spcBef>
              <a:spcAft>
                <a:spcPts val="0"/>
              </a:spcAft>
              <a:buSzPts val="1120"/>
              <a:buChar char="►"/>
              <a:defRPr sz="1400"/>
            </a:lvl3pPr>
            <a:lvl4pPr marL="1828800" lvl="3" indent="-289560" algn="l">
              <a:lnSpc>
                <a:spcPct val="100000"/>
              </a:lnSpc>
              <a:spcBef>
                <a:spcPts val="1000"/>
              </a:spcBef>
              <a:spcAft>
                <a:spcPts val="0"/>
              </a:spcAft>
              <a:buSzPts val="960"/>
              <a:buChar char="►"/>
              <a:defRPr sz="1200"/>
            </a:lvl4pPr>
            <a:lvl5pPr marL="2286000" lvl="4" indent="-289560" algn="l">
              <a:lnSpc>
                <a:spcPct val="100000"/>
              </a:lnSpc>
              <a:spcBef>
                <a:spcPts val="1000"/>
              </a:spcBef>
              <a:spcAft>
                <a:spcPts val="0"/>
              </a:spcAft>
              <a:buSzPts val="960"/>
              <a:buChar char="►"/>
              <a:defRPr sz="1200"/>
            </a:lvl5pPr>
            <a:lvl6pPr marL="2743200" lvl="5" indent="-289560" algn="l">
              <a:lnSpc>
                <a:spcPct val="100000"/>
              </a:lnSpc>
              <a:spcBef>
                <a:spcPts val="1000"/>
              </a:spcBef>
              <a:spcAft>
                <a:spcPts val="0"/>
              </a:spcAft>
              <a:buSzPts val="960"/>
              <a:buChar char="►"/>
              <a:defRPr sz="1200"/>
            </a:lvl6pPr>
            <a:lvl7pPr marL="3200400" lvl="6" indent="-289560" algn="l">
              <a:lnSpc>
                <a:spcPct val="100000"/>
              </a:lnSpc>
              <a:spcBef>
                <a:spcPts val="1000"/>
              </a:spcBef>
              <a:spcAft>
                <a:spcPts val="0"/>
              </a:spcAft>
              <a:buSzPts val="960"/>
              <a:buChar char="►"/>
              <a:defRPr sz="1200"/>
            </a:lvl7pPr>
            <a:lvl8pPr marL="3657600" lvl="7" indent="-289559" algn="l">
              <a:lnSpc>
                <a:spcPct val="100000"/>
              </a:lnSpc>
              <a:spcBef>
                <a:spcPts val="1000"/>
              </a:spcBef>
              <a:spcAft>
                <a:spcPts val="0"/>
              </a:spcAft>
              <a:buSzPts val="960"/>
              <a:buChar char="►"/>
              <a:defRPr sz="1200"/>
            </a:lvl8pPr>
            <a:lvl9pPr marL="4114800" lvl="8" indent="-289559" algn="l">
              <a:lnSpc>
                <a:spcPct val="100000"/>
              </a:lnSpc>
              <a:spcBef>
                <a:spcPts val="1000"/>
              </a:spcBef>
              <a:spcAft>
                <a:spcPts val="0"/>
              </a:spcAft>
              <a:buSzPts val="960"/>
              <a:buChar char="►"/>
              <a:defRPr sz="1200"/>
            </a:lvl9pPr>
          </a:lstStyle>
          <a:p>
            <a:endParaRPr/>
          </a:p>
        </p:txBody>
      </p:sp>
      <p:sp>
        <p:nvSpPr>
          <p:cNvPr id="73" name="Google Shape;73;p4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4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36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1"/>
        <p:cNvGrpSpPr/>
        <p:nvPr/>
      </p:nvGrpSpPr>
      <p:grpSpPr>
        <a:xfrm>
          <a:off x="0" y="0"/>
          <a:ext cx="0" cy="0"/>
          <a:chOff x="0" y="0"/>
          <a:chExt cx="0" cy="0"/>
        </a:xfrm>
      </p:grpSpPr>
      <p:sp>
        <p:nvSpPr>
          <p:cNvPr id="82" name="Google Shape;82;p4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4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86"/>
        <p:cNvGrpSpPr/>
        <p:nvPr/>
      </p:nvGrpSpPr>
      <p:grpSpPr>
        <a:xfrm>
          <a:off x="0" y="0"/>
          <a:ext cx="0" cy="0"/>
          <a:chOff x="0" y="0"/>
          <a:chExt cx="0" cy="0"/>
        </a:xfrm>
      </p:grpSpPr>
      <p:grpSp>
        <p:nvGrpSpPr>
          <p:cNvPr id="87" name="Google Shape;87;p46"/>
          <p:cNvGrpSpPr/>
          <p:nvPr/>
        </p:nvGrpSpPr>
        <p:grpSpPr>
          <a:xfrm>
            <a:off x="0" y="0"/>
            <a:ext cx="12192000" cy="6858000"/>
            <a:chOff x="0" y="0"/>
            <a:chExt cx="12192000" cy="6858000"/>
          </a:xfrm>
        </p:grpSpPr>
        <p:sp>
          <p:nvSpPr>
            <p:cNvPr id="88" name="Google Shape;88;p46"/>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46"/>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46"/>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46"/>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46"/>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46"/>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46"/>
            <p:cNvSpPr/>
            <p:nvPr/>
          </p:nvSpPr>
          <p:spPr>
            <a:xfrm>
              <a:off x="5713412" y="402165"/>
              <a:ext cx="6055253" cy="60536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46"/>
            <p:cNvSpPr/>
            <p:nvPr/>
          </p:nvSpPr>
          <p:spPr>
            <a:xfrm rot="-5677511">
              <a:off x="3140485"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46"/>
            <p:cNvSpPr/>
            <p:nvPr/>
          </p:nvSpPr>
          <p:spPr>
            <a:xfrm rot="-5400000">
              <a:off x="2229377"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97" name="Google Shape;97;p46"/>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98" name="Google Shape;98;p46"/>
          <p:cNvSpPr txBox="1">
            <a:spLocks noGrp="1"/>
          </p:cNvSpPr>
          <p:nvPr>
            <p:ph type="title"/>
          </p:nvPr>
        </p:nvSpPr>
        <p:spPr>
          <a:xfrm>
            <a:off x="1154955" y="1295400"/>
            <a:ext cx="2793158" cy="1600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6"/>
          <p:cNvSpPr txBox="1">
            <a:spLocks noGrp="1"/>
          </p:cNvSpPr>
          <p:nvPr>
            <p:ph type="body" idx="1"/>
          </p:nvPr>
        </p:nvSpPr>
        <p:spPr>
          <a:xfrm>
            <a:off x="5781146" y="1447800"/>
            <a:ext cx="5190066" cy="4572000"/>
          </a:xfrm>
          <a:prstGeom prst="rect">
            <a:avLst/>
          </a:prstGeom>
          <a:noFill/>
          <a:ln>
            <a:noFill/>
          </a:ln>
        </p:spPr>
        <p:txBody>
          <a:bodyPr spcFirstLastPara="1" wrap="square" lIns="91425" tIns="45700" rIns="91425" bIns="45700" anchor="ctr"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00" name="Google Shape;100;p46"/>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solidFill>
                  <a:srgbClr val="EE52A4"/>
                </a:solidFill>
              </a:defRPr>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101" name="Google Shape;101;p4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4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05"/>
        <p:cNvGrpSpPr/>
        <p:nvPr/>
      </p:nvGrpSpPr>
      <p:grpSpPr>
        <a:xfrm>
          <a:off x="0" y="0"/>
          <a:ext cx="0" cy="0"/>
          <a:chOff x="0" y="0"/>
          <a:chExt cx="0" cy="0"/>
        </a:xfrm>
      </p:grpSpPr>
      <p:grpSp>
        <p:nvGrpSpPr>
          <p:cNvPr id="106" name="Google Shape;106;p47"/>
          <p:cNvGrpSpPr/>
          <p:nvPr/>
        </p:nvGrpSpPr>
        <p:grpSpPr>
          <a:xfrm>
            <a:off x="0" y="0"/>
            <a:ext cx="12192000" cy="6858000"/>
            <a:chOff x="0" y="0"/>
            <a:chExt cx="12192000" cy="6858000"/>
          </a:xfrm>
        </p:grpSpPr>
        <p:sp>
          <p:nvSpPr>
            <p:cNvPr id="107" name="Google Shape;107;p47"/>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47"/>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47"/>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47"/>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47"/>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47"/>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47"/>
            <p:cNvSpPr/>
            <p:nvPr/>
          </p:nvSpPr>
          <p:spPr>
            <a:xfrm>
              <a:off x="6172200" y="402165"/>
              <a:ext cx="5596465" cy="60536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47"/>
            <p:cNvSpPr/>
            <p:nvPr/>
          </p:nvSpPr>
          <p:spPr>
            <a:xfrm rot="-5677511">
              <a:off x="4203594"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7"/>
            <p:cNvSpPr/>
            <p:nvPr/>
          </p:nvSpPr>
          <p:spPr>
            <a:xfrm rot="-5400000">
              <a:off x="32954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16" name="Google Shape;116;p47"/>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17" name="Google Shape;117;p47"/>
          <p:cNvSpPr txBox="1">
            <a:spLocks noGrp="1"/>
          </p:cNvSpPr>
          <p:nvPr>
            <p:ph type="title"/>
          </p:nvPr>
        </p:nvSpPr>
        <p:spPr>
          <a:xfrm>
            <a:off x="1154955" y="1693333"/>
            <a:ext cx="3865134" cy="173566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3600"/>
              <a:buFont typeface="Century Gothic"/>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7"/>
          <p:cNvSpPr>
            <a:spLocks noGrp="1"/>
          </p:cNvSpPr>
          <p:nvPr>
            <p:ph type="pic" idx="2"/>
          </p:nvPr>
        </p:nvSpPr>
        <p:spPr>
          <a:xfrm>
            <a:off x="6547870" y="1143000"/>
            <a:ext cx="3227193" cy="4572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rm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19" name="Google Shape;119;p47"/>
          <p:cNvSpPr txBox="1">
            <a:spLocks noGrp="1"/>
          </p:cNvSpPr>
          <p:nvPr>
            <p:ph type="body" idx="1"/>
          </p:nvPr>
        </p:nvSpPr>
        <p:spPr>
          <a:xfrm>
            <a:off x="1154954" y="3657600"/>
            <a:ext cx="3859212" cy="1371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solidFill>
                  <a:srgbClr val="EE52A4"/>
                </a:solidFill>
              </a:defRPr>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120" name="Google Shape;120;p47"/>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7"/>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4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36"/>
          <p:cNvGrpSpPr/>
          <p:nvPr/>
        </p:nvGrpSpPr>
        <p:grpSpPr>
          <a:xfrm>
            <a:off x="0" y="0"/>
            <a:ext cx="12192000" cy="6858000"/>
            <a:chOff x="0" y="0"/>
            <a:chExt cx="12192000" cy="6858000"/>
          </a:xfrm>
        </p:grpSpPr>
        <p:sp>
          <p:nvSpPr>
            <p:cNvPr id="11" name="Google Shape;11;p36"/>
            <p:cNvSpPr/>
            <p:nvPr/>
          </p:nvSpPr>
          <p:spPr>
            <a:xfrm>
              <a:off x="0" y="0"/>
              <a:ext cx="12192000" cy="6858000"/>
            </a:xfrm>
            <a:prstGeom prst="rect">
              <a:avLst/>
            </a:prstGeom>
            <a:blipFill rotWithShape="1">
              <a:blip r:embed="rId19">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6"/>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36"/>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6"/>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6"/>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6"/>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6"/>
            <p:cNvSpPr/>
            <p:nvPr/>
          </p:nvSpPr>
          <p:spPr>
            <a:xfrm rot="-589932">
              <a:off x="8490951" y="17975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6"/>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9" name="Google Shape;19;p36"/>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0" name="Google Shape;20;p36"/>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1" name="Google Shape;21;p36"/>
          <p:cNvSpPr txBox="1">
            <a:spLocks noGrp="1"/>
          </p:cNvSpPr>
          <p:nvPr>
            <p:ph type="body" idx="1"/>
          </p:nvPr>
        </p:nvSpPr>
        <p:spPr>
          <a:xfrm>
            <a:off x="1154954" y="2603500"/>
            <a:ext cx="8761413" cy="3416300"/>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2" name="Google Shape;22;p3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1" i="0" u="none" strike="noStrike" cap="none">
                <a:solidFill>
                  <a:schemeClr val="accen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3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1" i="0" u="none" strike="noStrike" cap="none">
                <a:solidFill>
                  <a:schemeClr val="accen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Google Shape;24;p3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grpSp>
        <p:nvGrpSpPr>
          <p:cNvPr id="250" name="Google Shape;250;p39"/>
          <p:cNvGrpSpPr/>
          <p:nvPr/>
        </p:nvGrpSpPr>
        <p:grpSpPr>
          <a:xfrm>
            <a:off x="0" y="0"/>
            <a:ext cx="12192000" cy="6858000"/>
            <a:chOff x="0" y="0"/>
            <a:chExt cx="12192000" cy="6858000"/>
          </a:xfrm>
        </p:grpSpPr>
        <p:sp>
          <p:nvSpPr>
            <p:cNvPr id="251" name="Google Shape;251;p39"/>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9"/>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39"/>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39"/>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39"/>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39"/>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39"/>
            <p:cNvSpPr/>
            <p:nvPr/>
          </p:nvSpPr>
          <p:spPr>
            <a:xfrm rot="-589932">
              <a:off x="8490951" y="17975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dk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9"/>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dk1"/>
            </a:solidFill>
            <a:ln>
              <a:noFill/>
            </a:ln>
          </p:spPr>
        </p:sp>
        <p:sp>
          <p:nvSpPr>
            <p:cNvPr id="259" name="Google Shape;259;p39"/>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dk1"/>
            </a:solidFill>
            <a:ln>
              <a:noFill/>
            </a:ln>
          </p:spPr>
        </p:sp>
      </p:grpSp>
      <p:sp>
        <p:nvSpPr>
          <p:cNvPr id="260" name="Google Shape;260;p3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2"/>
              </a:buClr>
              <a:buSzPts val="3600"/>
              <a:buFont typeface="Century Gothic"/>
              <a:buNone/>
              <a:defRPr sz="36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261" name="Google Shape;261;p39"/>
          <p:cNvSpPr txBox="1">
            <a:spLocks noGrp="1"/>
          </p:cNvSpPr>
          <p:nvPr>
            <p:ph type="body" idx="1"/>
          </p:nvPr>
        </p:nvSpPr>
        <p:spPr>
          <a:xfrm>
            <a:off x="1154954" y="2603500"/>
            <a:ext cx="8761413" cy="3416300"/>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FEFEFE"/>
                </a:solidFill>
                <a:latin typeface="Century Gothic"/>
                <a:ea typeface="Century Gothic"/>
                <a:cs typeface="Century Gothic"/>
                <a:sym typeface="Century Gothic"/>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FEFEFE"/>
                </a:solidFill>
                <a:latin typeface="Century Gothic"/>
                <a:ea typeface="Century Gothic"/>
                <a:cs typeface="Century Gothic"/>
                <a:sym typeface="Century Gothic"/>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FEFEFE"/>
                </a:solidFill>
                <a:latin typeface="Century Gothic"/>
                <a:ea typeface="Century Gothic"/>
                <a:cs typeface="Century Gothic"/>
                <a:sym typeface="Century Gothic"/>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Century Gothic"/>
                <a:ea typeface="Century Gothic"/>
                <a:cs typeface="Century Gothic"/>
                <a:sym typeface="Century Gothic"/>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Century Gothic"/>
                <a:ea typeface="Century Gothic"/>
                <a:cs typeface="Century Gothic"/>
                <a:sym typeface="Century Gothic"/>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Century Gothic"/>
                <a:ea typeface="Century Gothic"/>
                <a:cs typeface="Century Gothic"/>
                <a:sym typeface="Century Gothic"/>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Century Gothic"/>
                <a:ea typeface="Century Gothic"/>
                <a:cs typeface="Century Gothic"/>
                <a:sym typeface="Century Gothic"/>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Century Gothic"/>
                <a:ea typeface="Century Gothic"/>
                <a:cs typeface="Century Gothic"/>
                <a:sym typeface="Century Gothic"/>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Century Gothic"/>
                <a:ea typeface="Century Gothic"/>
                <a:cs typeface="Century Gothic"/>
                <a:sym typeface="Century Gothic"/>
              </a:defRPr>
            </a:lvl9pPr>
          </a:lstStyle>
          <a:p>
            <a:endParaRPr/>
          </a:p>
        </p:txBody>
      </p:sp>
      <p:sp>
        <p:nvSpPr>
          <p:cNvPr id="262" name="Google Shape;262;p39"/>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1" i="0" u="none" strike="noStrike" cap="none">
                <a:solidFill>
                  <a:schemeClr val="accen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63" name="Google Shape;263;p3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1" i="0" u="none" strike="noStrike" cap="none">
                <a:solidFill>
                  <a:schemeClr val="accen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64" name="Google Shape;264;p3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3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3200"/>
              <a:buFont typeface="Century Gothic"/>
              <a:buNone/>
            </a:pPr>
            <a:r>
              <a:rPr lang="en-GB" sz="3200"/>
              <a:t>Monday 16</a:t>
            </a:r>
            <a:r>
              <a:rPr lang="en-GB" sz="3200" baseline="30000"/>
              <a:t>th</a:t>
            </a:r>
            <a:r>
              <a:rPr lang="en-GB" sz="3200"/>
              <a:t> November</a:t>
            </a:r>
            <a:br>
              <a:rPr lang="en-GB" sz="3200"/>
            </a:br>
            <a:r>
              <a:rPr lang="en-GB" sz="3200"/>
              <a:t>Morning job:</a:t>
            </a:r>
            <a:endParaRPr/>
          </a:p>
        </p:txBody>
      </p:sp>
      <p:sp>
        <p:nvSpPr>
          <p:cNvPr id="277" name="Google Shape;277;p1"/>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GB"/>
              <a:t>This morning you are going to change your reading books.</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Once you have a new book can you quietly read.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1"/>
          <p:cNvSpPr txBox="1">
            <a:spLocks noGrp="1"/>
          </p:cNvSpPr>
          <p:nvPr>
            <p:ph type="ctrTitle"/>
          </p:nvPr>
        </p:nvSpPr>
        <p:spPr>
          <a:xfrm>
            <a:off x="1683171" y="1572016"/>
            <a:ext cx="8825658" cy="267764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2"/>
              </a:buClr>
              <a:buSzPts val="5400"/>
              <a:buFont typeface="Century Gothic"/>
              <a:buNone/>
            </a:pPr>
            <a:r>
              <a:rPr lang="en-GB"/>
              <a:t>Let’s have a go!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2"/>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Determiners</a:t>
            </a:r>
            <a:endParaRPr/>
          </a:p>
        </p:txBody>
      </p:sp>
      <p:sp>
        <p:nvSpPr>
          <p:cNvPr id="359" name="Google Shape;359;p12"/>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920"/>
              <a:buChar char="►"/>
            </a:pPr>
            <a:r>
              <a:rPr lang="en-GB" sz="2400"/>
              <a:t>In your English books write down as many examples of determiners that you can remember from today’s lesson.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3"/>
        <p:cNvGrpSpPr/>
        <p:nvPr/>
      </p:nvGrpSpPr>
      <p:grpSpPr>
        <a:xfrm>
          <a:off x="0" y="0"/>
          <a:ext cx="0" cy="0"/>
          <a:chOff x="0" y="0"/>
          <a:chExt cx="0" cy="0"/>
        </a:xfrm>
      </p:grpSpPr>
      <p:sp>
        <p:nvSpPr>
          <p:cNvPr id="364" name="Google Shape;364;p13"/>
          <p:cNvSpPr/>
          <p:nvPr/>
        </p:nvSpPr>
        <p:spPr>
          <a:xfrm>
            <a:off x="0" y="0"/>
            <a:ext cx="12192000"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3"/>
          <p:cNvSpPr/>
          <p:nvPr/>
        </p:nvSpPr>
        <p:spPr>
          <a:xfrm>
            <a:off x="0" y="794"/>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366" name="Google Shape;366;p13"/>
          <p:cNvSpPr/>
          <p:nvPr/>
        </p:nvSpPr>
        <p:spPr>
          <a:xfrm rot="-5677511">
            <a:off x="537676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3"/>
          <p:cNvSpPr txBox="1">
            <a:spLocks noGrp="1"/>
          </p:cNvSpPr>
          <p:nvPr>
            <p:ph type="title"/>
          </p:nvPr>
        </p:nvSpPr>
        <p:spPr>
          <a:xfrm>
            <a:off x="639098" y="629265"/>
            <a:ext cx="6072776"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3600"/>
              <a:buFont typeface="Century Gothic"/>
              <a:buNone/>
            </a:pPr>
            <a:r>
              <a:rPr lang="en-GB">
                <a:solidFill>
                  <a:srgbClr val="FFFFFF"/>
                </a:solidFill>
              </a:rPr>
              <a:t>The Firework-Maker’s Daughter</a:t>
            </a:r>
            <a:endParaRPr/>
          </a:p>
        </p:txBody>
      </p:sp>
      <p:pic>
        <p:nvPicPr>
          <p:cNvPr id="368" name="Google Shape;368;p13"/>
          <p:cNvPicPr preferRelativeResize="0"/>
          <p:nvPr/>
        </p:nvPicPr>
        <p:blipFill rotWithShape="1">
          <a:blip r:embed="rId3">
            <a:alphaModFix/>
          </a:blip>
          <a:srcRect t="1607" r="2" b="18536"/>
          <a:stretch/>
        </p:blipFill>
        <p:spPr>
          <a:xfrm>
            <a:off x="6774511" y="480060"/>
            <a:ext cx="4929808" cy="5897880"/>
          </a:xfrm>
          <a:custGeom>
            <a:avLst/>
            <a:gdLst/>
            <a:ahLst/>
            <a:cxnLst/>
            <a:rect l="l" t="t" r="r" b="b"/>
            <a:pathLst>
              <a:path w="4929808" h="5897880" extrusionOk="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a:noFill/>
          <a:ln>
            <a:noFill/>
          </a:ln>
        </p:spPr>
      </p:pic>
      <p:sp>
        <p:nvSpPr>
          <p:cNvPr id="369" name="Google Shape;369;p1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3"/>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3"/>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3"/>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40"/>
              <a:buNone/>
            </a:pPr>
            <a:r>
              <a:rPr lang="en-GB"/>
              <a:t>Thinking back to last lesson:</a:t>
            </a:r>
            <a:endParaRPr/>
          </a:p>
          <a:p>
            <a:pPr marL="0" lvl="0" indent="0"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What were your predictions?</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What do you think might happen?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4"/>
          <p:cNvSpPr txBox="1">
            <a:spLocks noGrp="1"/>
          </p:cNvSpPr>
          <p:nvPr>
            <p:ph type="ctrTitle"/>
          </p:nvPr>
        </p:nvSpPr>
        <p:spPr>
          <a:xfrm>
            <a:off x="1683171" y="2961978"/>
            <a:ext cx="8825658" cy="93404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2"/>
              </a:buClr>
              <a:buSzPts val="5400"/>
              <a:buFont typeface="Century Gothic"/>
              <a:buNone/>
            </a:pPr>
            <a:r>
              <a:rPr lang="en-GB"/>
              <a:t>LET’S READ CHAPTER 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aaf8322b78_0_6"/>
          <p:cNvSpPr txBox="1">
            <a:spLocks noGrp="1"/>
          </p:cNvSpPr>
          <p:nvPr>
            <p:ph type="title"/>
          </p:nvPr>
        </p:nvSpPr>
        <p:spPr>
          <a:xfrm>
            <a:off x="1154954" y="973668"/>
            <a:ext cx="8761500" cy="707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a:t>Let’s recap something!</a:t>
            </a:r>
            <a:endParaRPr/>
          </a:p>
        </p:txBody>
      </p:sp>
      <p:sp>
        <p:nvSpPr>
          <p:cNvPr id="385" name="Google Shape;385;gaaf8322b78_0_6"/>
          <p:cNvSpPr txBox="1">
            <a:spLocks noGrp="1"/>
          </p:cNvSpPr>
          <p:nvPr>
            <p:ph type="body" idx="1"/>
          </p:nvPr>
        </p:nvSpPr>
        <p:spPr>
          <a:xfrm>
            <a:off x="1154954" y="2603500"/>
            <a:ext cx="8825700" cy="3416400"/>
          </a:xfrm>
          <a:prstGeom prst="rect">
            <a:avLst/>
          </a:prstGeom>
          <a:noFill/>
          <a:ln>
            <a:noFill/>
          </a:ln>
        </p:spPr>
        <p:txBody>
          <a:bodyPr spcFirstLastPara="1" wrap="square" lIns="91425" tIns="45700" rIns="91425" bIns="45700" anchor="t" anchorCtr="0">
            <a:noAutofit/>
          </a:bodyPr>
          <a:lstStyle/>
          <a:p>
            <a:pPr marL="457200" lvl="0" indent="-320040" algn="l" rtl="0">
              <a:lnSpc>
                <a:spcPct val="100000"/>
              </a:lnSpc>
              <a:spcBef>
                <a:spcPts val="1000"/>
              </a:spcBef>
              <a:spcAft>
                <a:spcPts val="0"/>
              </a:spcAft>
              <a:buSzPts val="1440"/>
              <a:buChar char="►"/>
            </a:pPr>
            <a:r>
              <a:rPr lang="en-GB"/>
              <a:t>What do we mean by the word inference?</a:t>
            </a:r>
            <a:endParaRPr/>
          </a:p>
          <a:p>
            <a:pPr marL="0" lvl="0" indent="0" algn="l" rtl="0">
              <a:lnSpc>
                <a:spcPct val="100000"/>
              </a:lnSpc>
              <a:spcBef>
                <a:spcPts val="1000"/>
              </a:spcBef>
              <a:spcAft>
                <a:spcPts val="0"/>
              </a:spcAft>
              <a:buSzPts val="1440"/>
              <a:buNone/>
            </a:pPr>
            <a:endParaRPr/>
          </a:p>
          <a:p>
            <a:pPr marL="457200" lvl="0" indent="-320040" algn="l" rtl="0">
              <a:lnSpc>
                <a:spcPct val="100000"/>
              </a:lnSpc>
              <a:spcBef>
                <a:spcPts val="1000"/>
              </a:spcBef>
              <a:spcAft>
                <a:spcPts val="0"/>
              </a:spcAft>
              <a:buSzPts val="1440"/>
              <a:buChar char="►"/>
            </a:pPr>
            <a:r>
              <a:rPr lang="en-GB"/>
              <a:t>What inferences did you make yesterday when we looked at the front cover and read the blurb of the book?</a:t>
            </a:r>
            <a:endParaRPr/>
          </a:p>
          <a:p>
            <a:pPr marL="0" lvl="0" indent="0" algn="l" rtl="0">
              <a:lnSpc>
                <a:spcPct val="100000"/>
              </a:lnSpc>
              <a:spcBef>
                <a:spcPts val="1000"/>
              </a:spcBef>
              <a:spcAft>
                <a:spcPts val="0"/>
              </a:spcAft>
              <a:buSzPts val="1440"/>
              <a:buNone/>
            </a:pPr>
            <a:endParaRPr/>
          </a:p>
          <a:p>
            <a:pPr marL="457200" lvl="0" indent="-320040" algn="l" rtl="0">
              <a:lnSpc>
                <a:spcPct val="100000"/>
              </a:lnSpc>
              <a:spcBef>
                <a:spcPts val="1000"/>
              </a:spcBef>
              <a:spcAft>
                <a:spcPts val="0"/>
              </a:spcAft>
              <a:buSzPts val="1440"/>
              <a:buChar char="►"/>
            </a:pPr>
            <a:r>
              <a:rPr lang="en-GB"/>
              <a:t>What inferences can you make from the chapter today?</a:t>
            </a:r>
            <a:endParaRPr/>
          </a:p>
          <a:p>
            <a:pPr marL="0" lvl="0" indent="0" algn="l" rtl="0">
              <a:lnSpc>
                <a:spcPct val="100000"/>
              </a:lnSpc>
              <a:spcBef>
                <a:spcPts val="1000"/>
              </a:spcBef>
              <a:spcAft>
                <a:spcPts val="0"/>
              </a:spcAft>
              <a:buSzPts val="1440"/>
              <a:buNone/>
            </a:pPr>
            <a:endParaRPr/>
          </a:p>
          <a:p>
            <a:pPr marL="0" lvl="0" indent="0" algn="l" rtl="0">
              <a:lnSpc>
                <a:spcPct val="100000"/>
              </a:lnSpc>
              <a:spcBef>
                <a:spcPts val="1000"/>
              </a:spcBef>
              <a:spcAft>
                <a:spcPts val="0"/>
              </a:spcAft>
              <a:buSzPts val="144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0"/>
        <p:cNvGrpSpPr/>
        <p:nvPr/>
      </p:nvGrpSpPr>
      <p:grpSpPr>
        <a:xfrm>
          <a:off x="0" y="0"/>
          <a:ext cx="0" cy="0"/>
          <a:chOff x="0" y="0"/>
          <a:chExt cx="0" cy="0"/>
        </a:xfrm>
      </p:grpSpPr>
      <p:sp>
        <p:nvSpPr>
          <p:cNvPr id="391" name="Google Shape;391;p15"/>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15"/>
          <p:cNvSpPr/>
          <p:nvPr/>
        </p:nvSpPr>
        <p:spPr>
          <a:xfrm rot="-5677511">
            <a:off x="537676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15"/>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394" name="Google Shape;394;p15"/>
          <p:cNvSpPr txBox="1">
            <a:spLocks noGrp="1"/>
          </p:cNvSpPr>
          <p:nvPr>
            <p:ph type="title"/>
          </p:nvPr>
        </p:nvSpPr>
        <p:spPr>
          <a:xfrm>
            <a:off x="639098" y="629265"/>
            <a:ext cx="6072776"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EBEBEB"/>
              </a:buClr>
              <a:buSzPts val="3600"/>
              <a:buFont typeface="Century Gothic"/>
              <a:buNone/>
            </a:pPr>
            <a:r>
              <a:rPr lang="en-GB">
                <a:solidFill>
                  <a:srgbClr val="EBEBEB"/>
                </a:solidFill>
              </a:rPr>
              <a:t>Todays I can…</a:t>
            </a:r>
            <a:endParaRPr/>
          </a:p>
        </p:txBody>
      </p:sp>
      <p:sp>
        <p:nvSpPr>
          <p:cNvPr id="395" name="Google Shape;395;p15"/>
          <p:cNvSpPr/>
          <p:nvPr/>
        </p:nvSpPr>
        <p:spPr>
          <a:xfrm rot="-5400000">
            <a:off x="6290102" y="977273"/>
            <a:ext cx="6053670" cy="4903455"/>
          </a:xfrm>
          <a:custGeom>
            <a:avLst/>
            <a:gdLst/>
            <a:ahLst/>
            <a:cxnLst/>
            <a:rect l="l" t="t" r="r" b="b"/>
            <a:pathLst>
              <a:path w="6053670" h="4903455" extrusionOk="0">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pic>
        <p:nvPicPr>
          <p:cNvPr id="396" name="Google Shape;396;p15" descr="Graphical user interface, text&#10;&#10;Description automatically generated"/>
          <p:cNvPicPr preferRelativeResize="0"/>
          <p:nvPr/>
        </p:nvPicPr>
        <p:blipFill rotWithShape="1">
          <a:blip r:embed="rId4">
            <a:alphaModFix/>
          </a:blip>
          <a:srcRect l="20932" t="29495" r="57479" b="7328"/>
          <a:stretch/>
        </p:blipFill>
        <p:spPr>
          <a:xfrm>
            <a:off x="7418226" y="645106"/>
            <a:ext cx="3583983" cy="5585369"/>
          </a:xfrm>
          <a:prstGeom prst="rect">
            <a:avLst/>
          </a:prstGeom>
          <a:noFill/>
          <a:ln>
            <a:noFill/>
          </a:ln>
        </p:spPr>
      </p:pic>
      <p:sp>
        <p:nvSpPr>
          <p:cNvPr id="397" name="Google Shape;397;p1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15"/>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15"/>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15"/>
          <p:cNvSpPr txBox="1">
            <a:spLocks noGrp="1"/>
          </p:cNvSpPr>
          <p:nvPr>
            <p:ph type="body" idx="1"/>
          </p:nvPr>
        </p:nvSpPr>
        <p:spPr>
          <a:xfrm>
            <a:off x="639098" y="2418735"/>
            <a:ext cx="6072776" cy="3811740"/>
          </a:xfrm>
          <a:prstGeom prst="rect">
            <a:avLst/>
          </a:prstGeom>
          <a:noFill/>
          <a:ln>
            <a:noFill/>
          </a:ln>
        </p:spPr>
        <p:txBody>
          <a:bodyPr spcFirstLastPara="1" wrap="square" lIns="91425" tIns="45700" rIns="91425" bIns="45700" anchor="ctr" anchorCtr="0">
            <a:normAutofit/>
          </a:bodyPr>
          <a:lstStyle/>
          <a:p>
            <a:pPr marL="342900" lvl="0" indent="-342900" algn="l" rtl="0">
              <a:lnSpc>
                <a:spcPct val="100000"/>
              </a:lnSpc>
              <a:spcBef>
                <a:spcPts val="0"/>
              </a:spcBef>
              <a:spcAft>
                <a:spcPts val="0"/>
              </a:spcAft>
              <a:buSzPts val="1440"/>
              <a:buChar char="►"/>
            </a:pPr>
            <a:r>
              <a:rPr lang="en-GB"/>
              <a:t>I can identify main ideas from the text and summarise these.</a:t>
            </a:r>
            <a:endParaRPr/>
          </a:p>
          <a:p>
            <a:pPr marL="342900" lvl="0" indent="-342900" algn="l" rtl="0">
              <a:lnSpc>
                <a:spcPct val="100000"/>
              </a:lnSpc>
              <a:spcBef>
                <a:spcPts val="1000"/>
              </a:spcBef>
              <a:spcAft>
                <a:spcPts val="0"/>
              </a:spcAft>
              <a:buSzPts val="1440"/>
              <a:buChar char="►"/>
            </a:pPr>
            <a:r>
              <a:rPr lang="en-GB"/>
              <a:t>I can draw inferences such as inferring characters’ feelings, thoughts and motives from their actions, and justify inferences with evidence.</a:t>
            </a:r>
            <a:endParaRPr/>
          </a:p>
          <a:p>
            <a:pPr marL="342900" lvl="0" indent="-251459" algn="l" rtl="0">
              <a:lnSpc>
                <a:spcPct val="100000"/>
              </a:lnSpc>
              <a:spcBef>
                <a:spcPts val="1000"/>
              </a:spcBef>
              <a:spcAft>
                <a:spcPts val="0"/>
              </a:spcAft>
              <a:buSzPts val="1440"/>
              <a:buNone/>
            </a:pPr>
            <a:endParaRPr>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grpSp>
        <p:nvGrpSpPr>
          <p:cNvPr id="405" name="Google Shape;405;p16"/>
          <p:cNvGrpSpPr/>
          <p:nvPr/>
        </p:nvGrpSpPr>
        <p:grpSpPr>
          <a:xfrm>
            <a:off x="0" y="0"/>
            <a:ext cx="12192000" cy="6858000"/>
            <a:chOff x="0" y="0"/>
            <a:chExt cx="12192000" cy="6858000"/>
          </a:xfrm>
        </p:grpSpPr>
        <p:sp>
          <p:nvSpPr>
            <p:cNvPr id="406" name="Google Shape;406;p16"/>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16"/>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16"/>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16"/>
            <p:cNvSpPr/>
            <p:nvPr/>
          </p:nvSpPr>
          <p:spPr>
            <a:xfrm>
              <a:off x="5713412" y="402165"/>
              <a:ext cx="6055253" cy="60536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16"/>
            <p:cNvSpPr/>
            <p:nvPr/>
          </p:nvSpPr>
          <p:spPr>
            <a:xfrm rot="-5677511">
              <a:off x="3140485"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16"/>
            <p:cNvSpPr/>
            <p:nvPr/>
          </p:nvSpPr>
          <p:spPr>
            <a:xfrm rot="-5400000">
              <a:off x="2229377"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12" name="Google Shape;412;p16"/>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13" name="Google Shape;413;p16"/>
          <p:cNvSpPr txBox="1">
            <a:spLocks noGrp="1"/>
          </p:cNvSpPr>
          <p:nvPr>
            <p:ph type="title"/>
          </p:nvPr>
        </p:nvSpPr>
        <p:spPr>
          <a:xfrm>
            <a:off x="1154955" y="973667"/>
            <a:ext cx="2942210" cy="483374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EBEBEB"/>
              </a:buClr>
              <a:buSzPts val="3600"/>
              <a:buFont typeface="Century Gothic"/>
              <a:buNone/>
            </a:pPr>
            <a:r>
              <a:rPr lang="en-GB">
                <a:solidFill>
                  <a:srgbClr val="EBEBEB"/>
                </a:solidFill>
              </a:rPr>
              <a:t>I can summarise what I have read.</a:t>
            </a:r>
            <a:endParaRPr/>
          </a:p>
        </p:txBody>
      </p:sp>
      <p:sp>
        <p:nvSpPr>
          <p:cNvPr id="414" name="Google Shape;414;p1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5" name="Google Shape;415;p16"/>
          <p:cNvGrpSpPr/>
          <p:nvPr/>
        </p:nvGrpSpPr>
        <p:grpSpPr>
          <a:xfrm>
            <a:off x="5194300" y="812136"/>
            <a:ext cx="6391275" cy="5238489"/>
            <a:chOff x="0" y="4098"/>
            <a:chExt cx="6391275" cy="5238489"/>
          </a:xfrm>
        </p:grpSpPr>
        <p:sp>
          <p:nvSpPr>
            <p:cNvPr id="416" name="Google Shape;416;p16"/>
            <p:cNvSpPr/>
            <p:nvPr/>
          </p:nvSpPr>
          <p:spPr>
            <a:xfrm>
              <a:off x="0" y="4098"/>
              <a:ext cx="6391275" cy="87308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16"/>
            <p:cNvSpPr/>
            <p:nvPr/>
          </p:nvSpPr>
          <p:spPr>
            <a:xfrm>
              <a:off x="264107" y="200542"/>
              <a:ext cx="480194" cy="48019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16"/>
            <p:cNvSpPr/>
            <p:nvPr/>
          </p:nvSpPr>
          <p:spPr>
            <a:xfrm>
              <a:off x="1008409" y="4098"/>
              <a:ext cx="5382865" cy="87308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16"/>
            <p:cNvSpPr txBox="1"/>
            <p:nvPr/>
          </p:nvSpPr>
          <p:spPr>
            <a:xfrm>
              <a:off x="1008409" y="4098"/>
              <a:ext cx="5382865" cy="873081"/>
            </a:xfrm>
            <a:prstGeom prst="rect">
              <a:avLst/>
            </a:prstGeom>
            <a:noFill/>
            <a:ln>
              <a:noFill/>
            </a:ln>
          </p:spPr>
          <p:txBody>
            <a:bodyPr spcFirstLastPara="1" wrap="square" lIns="92400" tIns="92400" rIns="92400" bIns="92400" anchor="ctr" anchorCtr="0">
              <a:noAutofit/>
            </a:bodyPr>
            <a:lstStyle/>
            <a:p>
              <a:pPr marL="0" marR="0" lvl="0" indent="0" algn="l" rtl="0">
                <a:lnSpc>
                  <a:spcPct val="90000"/>
                </a:lnSpc>
                <a:spcBef>
                  <a:spcPts val="0"/>
                </a:spcBef>
                <a:spcAft>
                  <a:spcPts val="0"/>
                </a:spcAft>
                <a:buClr>
                  <a:schemeClr val="dk1"/>
                </a:buClr>
                <a:buSzPts val="1900"/>
                <a:buFont typeface="Century Gothic"/>
                <a:buNone/>
              </a:pPr>
              <a:r>
                <a:rPr lang="en-GB" sz="1900" b="0" i="0" u="none" strike="noStrike" cap="none">
                  <a:solidFill>
                    <a:schemeClr val="dk1"/>
                  </a:solidFill>
                  <a:latin typeface="Century Gothic"/>
                  <a:ea typeface="Century Gothic"/>
                  <a:cs typeface="Century Gothic"/>
                  <a:sym typeface="Century Gothic"/>
                </a:rPr>
                <a:t>Do you understand everything you have read? </a:t>
              </a:r>
              <a:endParaRPr sz="1900" b="0" i="0" u="none" strike="noStrike" cap="none">
                <a:solidFill>
                  <a:schemeClr val="dk1"/>
                </a:solidFill>
                <a:latin typeface="Century Gothic"/>
                <a:ea typeface="Century Gothic"/>
                <a:cs typeface="Century Gothic"/>
                <a:sym typeface="Century Gothic"/>
              </a:endParaRPr>
            </a:p>
          </p:txBody>
        </p:sp>
        <p:sp>
          <p:nvSpPr>
            <p:cNvPr id="420" name="Google Shape;420;p16"/>
            <p:cNvSpPr/>
            <p:nvPr/>
          </p:nvSpPr>
          <p:spPr>
            <a:xfrm>
              <a:off x="0" y="1095450"/>
              <a:ext cx="6391275" cy="87308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16"/>
            <p:cNvSpPr/>
            <p:nvPr/>
          </p:nvSpPr>
          <p:spPr>
            <a:xfrm>
              <a:off x="264107" y="1291894"/>
              <a:ext cx="480194" cy="48019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16"/>
            <p:cNvSpPr/>
            <p:nvPr/>
          </p:nvSpPr>
          <p:spPr>
            <a:xfrm>
              <a:off x="1008409" y="1095450"/>
              <a:ext cx="5382865" cy="87308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16"/>
            <p:cNvSpPr txBox="1"/>
            <p:nvPr/>
          </p:nvSpPr>
          <p:spPr>
            <a:xfrm>
              <a:off x="1008409" y="1095450"/>
              <a:ext cx="5382865" cy="873081"/>
            </a:xfrm>
            <a:prstGeom prst="rect">
              <a:avLst/>
            </a:prstGeom>
            <a:noFill/>
            <a:ln>
              <a:noFill/>
            </a:ln>
          </p:spPr>
          <p:txBody>
            <a:bodyPr spcFirstLastPara="1" wrap="square" lIns="92400" tIns="92400" rIns="92400" bIns="92400" anchor="ctr" anchorCtr="0">
              <a:noAutofit/>
            </a:bodyPr>
            <a:lstStyle/>
            <a:p>
              <a:pPr marL="0" marR="0" lvl="0" indent="0" algn="l" rtl="0">
                <a:lnSpc>
                  <a:spcPct val="90000"/>
                </a:lnSpc>
                <a:spcBef>
                  <a:spcPts val="0"/>
                </a:spcBef>
                <a:spcAft>
                  <a:spcPts val="0"/>
                </a:spcAft>
                <a:buClr>
                  <a:schemeClr val="dk1"/>
                </a:buClr>
                <a:buSzPts val="1900"/>
                <a:buFont typeface="Century Gothic"/>
                <a:buNone/>
              </a:pPr>
              <a:r>
                <a:rPr lang="en-GB" sz="1900" b="0" i="0" u="none" strike="noStrike" cap="none">
                  <a:solidFill>
                    <a:schemeClr val="dk1"/>
                  </a:solidFill>
                  <a:latin typeface="Century Gothic"/>
                  <a:ea typeface="Century Gothic"/>
                  <a:cs typeface="Century Gothic"/>
                  <a:sym typeface="Century Gothic"/>
                </a:rPr>
                <a:t>What has happened so far? </a:t>
              </a:r>
              <a:endParaRPr sz="1900" b="0" i="0" u="none" strike="noStrike" cap="none">
                <a:solidFill>
                  <a:schemeClr val="dk1"/>
                </a:solidFill>
                <a:latin typeface="Century Gothic"/>
                <a:ea typeface="Century Gothic"/>
                <a:cs typeface="Century Gothic"/>
                <a:sym typeface="Century Gothic"/>
              </a:endParaRPr>
            </a:p>
          </p:txBody>
        </p:sp>
        <p:sp>
          <p:nvSpPr>
            <p:cNvPr id="424" name="Google Shape;424;p16"/>
            <p:cNvSpPr/>
            <p:nvPr/>
          </p:nvSpPr>
          <p:spPr>
            <a:xfrm>
              <a:off x="0" y="2186802"/>
              <a:ext cx="6391275" cy="87308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16"/>
            <p:cNvSpPr/>
            <p:nvPr/>
          </p:nvSpPr>
          <p:spPr>
            <a:xfrm>
              <a:off x="264107" y="2383246"/>
              <a:ext cx="480194" cy="48019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16"/>
            <p:cNvSpPr/>
            <p:nvPr/>
          </p:nvSpPr>
          <p:spPr>
            <a:xfrm>
              <a:off x="1008409" y="2186802"/>
              <a:ext cx="5382865" cy="87308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16"/>
            <p:cNvSpPr txBox="1"/>
            <p:nvPr/>
          </p:nvSpPr>
          <p:spPr>
            <a:xfrm>
              <a:off x="1008409" y="2186802"/>
              <a:ext cx="5382865" cy="873081"/>
            </a:xfrm>
            <a:prstGeom prst="rect">
              <a:avLst/>
            </a:prstGeom>
            <a:noFill/>
            <a:ln>
              <a:noFill/>
            </a:ln>
          </p:spPr>
          <p:txBody>
            <a:bodyPr spcFirstLastPara="1" wrap="square" lIns="92400" tIns="92400" rIns="92400" bIns="92400" anchor="ctr" anchorCtr="0">
              <a:noAutofit/>
            </a:bodyPr>
            <a:lstStyle/>
            <a:p>
              <a:pPr marL="0" marR="0" lvl="0" indent="0" algn="l" rtl="0">
                <a:lnSpc>
                  <a:spcPct val="90000"/>
                </a:lnSpc>
                <a:spcBef>
                  <a:spcPts val="0"/>
                </a:spcBef>
                <a:spcAft>
                  <a:spcPts val="0"/>
                </a:spcAft>
                <a:buClr>
                  <a:schemeClr val="dk1"/>
                </a:buClr>
                <a:buSzPts val="1900"/>
                <a:buFont typeface="Century Gothic"/>
                <a:buNone/>
              </a:pPr>
              <a:r>
                <a:rPr lang="en-GB" sz="1900" b="0" i="0" u="none" strike="noStrike" cap="none">
                  <a:solidFill>
                    <a:schemeClr val="dk1"/>
                  </a:solidFill>
                  <a:latin typeface="Century Gothic"/>
                  <a:ea typeface="Century Gothic"/>
                  <a:cs typeface="Century Gothic"/>
                  <a:sym typeface="Century Gothic"/>
                </a:rPr>
                <a:t>What do you think might be important details so far? </a:t>
              </a:r>
              <a:endParaRPr sz="1900" b="0" i="0" u="none" strike="noStrike" cap="none">
                <a:solidFill>
                  <a:schemeClr val="dk1"/>
                </a:solidFill>
                <a:latin typeface="Century Gothic"/>
                <a:ea typeface="Century Gothic"/>
                <a:cs typeface="Century Gothic"/>
                <a:sym typeface="Century Gothic"/>
              </a:endParaRPr>
            </a:p>
          </p:txBody>
        </p:sp>
        <p:sp>
          <p:nvSpPr>
            <p:cNvPr id="428" name="Google Shape;428;p16"/>
            <p:cNvSpPr/>
            <p:nvPr/>
          </p:nvSpPr>
          <p:spPr>
            <a:xfrm>
              <a:off x="0" y="3278154"/>
              <a:ext cx="6391275" cy="87308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16"/>
            <p:cNvSpPr/>
            <p:nvPr/>
          </p:nvSpPr>
          <p:spPr>
            <a:xfrm>
              <a:off x="264107" y="3474597"/>
              <a:ext cx="480194" cy="480194"/>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16"/>
            <p:cNvSpPr/>
            <p:nvPr/>
          </p:nvSpPr>
          <p:spPr>
            <a:xfrm>
              <a:off x="1008409" y="3278154"/>
              <a:ext cx="5382865" cy="87308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16"/>
            <p:cNvSpPr txBox="1"/>
            <p:nvPr/>
          </p:nvSpPr>
          <p:spPr>
            <a:xfrm>
              <a:off x="1008409" y="3278154"/>
              <a:ext cx="5382865" cy="873081"/>
            </a:xfrm>
            <a:prstGeom prst="rect">
              <a:avLst/>
            </a:prstGeom>
            <a:noFill/>
            <a:ln>
              <a:noFill/>
            </a:ln>
          </p:spPr>
          <p:txBody>
            <a:bodyPr spcFirstLastPara="1" wrap="square" lIns="92400" tIns="92400" rIns="92400" bIns="92400" anchor="ctr" anchorCtr="0">
              <a:noAutofit/>
            </a:bodyPr>
            <a:lstStyle/>
            <a:p>
              <a:pPr marL="0" marR="0" lvl="0" indent="0" algn="l" rtl="0">
                <a:lnSpc>
                  <a:spcPct val="90000"/>
                </a:lnSpc>
                <a:spcBef>
                  <a:spcPts val="0"/>
                </a:spcBef>
                <a:spcAft>
                  <a:spcPts val="0"/>
                </a:spcAft>
                <a:buClr>
                  <a:schemeClr val="dk1"/>
                </a:buClr>
                <a:buSzPts val="1900"/>
                <a:buFont typeface="Century Gothic"/>
                <a:buNone/>
              </a:pPr>
              <a:r>
                <a:rPr lang="en-GB" sz="1900" b="0" i="0" u="none" strike="noStrike" cap="none">
                  <a:solidFill>
                    <a:schemeClr val="dk1"/>
                  </a:solidFill>
                  <a:latin typeface="Century Gothic"/>
                  <a:ea typeface="Century Gothic"/>
                  <a:cs typeface="Century Gothic"/>
                  <a:sym typeface="Century Gothic"/>
                </a:rPr>
                <a:t>What are you thinking?</a:t>
              </a:r>
              <a:endParaRPr sz="1900" b="0" i="0" u="none" strike="noStrike" cap="none">
                <a:solidFill>
                  <a:schemeClr val="dk1"/>
                </a:solidFill>
                <a:latin typeface="Century Gothic"/>
                <a:ea typeface="Century Gothic"/>
                <a:cs typeface="Century Gothic"/>
                <a:sym typeface="Century Gothic"/>
              </a:endParaRPr>
            </a:p>
          </p:txBody>
        </p:sp>
        <p:sp>
          <p:nvSpPr>
            <p:cNvPr id="432" name="Google Shape;432;p16"/>
            <p:cNvSpPr/>
            <p:nvPr/>
          </p:nvSpPr>
          <p:spPr>
            <a:xfrm>
              <a:off x="0" y="4369506"/>
              <a:ext cx="6391275" cy="87308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16"/>
            <p:cNvSpPr/>
            <p:nvPr/>
          </p:nvSpPr>
          <p:spPr>
            <a:xfrm>
              <a:off x="264107" y="4565949"/>
              <a:ext cx="480194" cy="480194"/>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16"/>
            <p:cNvSpPr/>
            <p:nvPr/>
          </p:nvSpPr>
          <p:spPr>
            <a:xfrm>
              <a:off x="1008409" y="4369506"/>
              <a:ext cx="5382865" cy="87308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16"/>
            <p:cNvSpPr txBox="1"/>
            <p:nvPr/>
          </p:nvSpPr>
          <p:spPr>
            <a:xfrm>
              <a:off x="1008409" y="4369506"/>
              <a:ext cx="5382865" cy="873081"/>
            </a:xfrm>
            <a:prstGeom prst="rect">
              <a:avLst/>
            </a:prstGeom>
            <a:noFill/>
            <a:ln>
              <a:noFill/>
            </a:ln>
          </p:spPr>
          <p:txBody>
            <a:bodyPr spcFirstLastPara="1" wrap="square" lIns="92400" tIns="92400" rIns="92400" bIns="92400" anchor="ctr" anchorCtr="0">
              <a:noAutofit/>
            </a:bodyPr>
            <a:lstStyle/>
            <a:p>
              <a:pPr marL="0" marR="0" lvl="0" indent="0" algn="l" rtl="0">
                <a:lnSpc>
                  <a:spcPct val="90000"/>
                </a:lnSpc>
                <a:spcBef>
                  <a:spcPts val="0"/>
                </a:spcBef>
                <a:spcAft>
                  <a:spcPts val="0"/>
                </a:spcAft>
                <a:buClr>
                  <a:schemeClr val="dk1"/>
                </a:buClr>
                <a:buSzPts val="1900"/>
                <a:buFont typeface="Century Gothic"/>
                <a:buNone/>
              </a:pPr>
              <a:r>
                <a:rPr lang="en-GB" sz="1900" b="0" i="0" u="none" strike="noStrike" cap="none">
                  <a:solidFill>
                    <a:schemeClr val="dk1"/>
                  </a:solidFill>
                  <a:latin typeface="Century Gothic"/>
                  <a:ea typeface="Century Gothic"/>
                  <a:cs typeface="Century Gothic"/>
                  <a:sym typeface="Century Gothic"/>
                </a:rPr>
                <a:t>Can you summarise what you have read so far?</a:t>
              </a:r>
              <a:endParaRPr sz="1900" b="0" i="0" u="none" strike="noStrike" cap="none">
                <a:solidFill>
                  <a:schemeClr val="dk1"/>
                </a:solidFill>
                <a:latin typeface="Century Gothic"/>
                <a:ea typeface="Century Gothic"/>
                <a:cs typeface="Century Gothic"/>
                <a:sym typeface="Century Gothic"/>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aaf8322b78_0_12"/>
          <p:cNvSpPr txBox="1">
            <a:spLocks noGrp="1"/>
          </p:cNvSpPr>
          <p:nvPr>
            <p:ph type="title"/>
          </p:nvPr>
        </p:nvSpPr>
        <p:spPr>
          <a:xfrm>
            <a:off x="1154954" y="973668"/>
            <a:ext cx="8761500" cy="707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a:t>Summarising the chapter.</a:t>
            </a:r>
            <a:endParaRPr/>
          </a:p>
        </p:txBody>
      </p:sp>
      <p:sp>
        <p:nvSpPr>
          <p:cNvPr id="442" name="Google Shape;442;gaaf8322b78_0_12"/>
          <p:cNvSpPr txBox="1">
            <a:spLocks noGrp="1"/>
          </p:cNvSpPr>
          <p:nvPr>
            <p:ph type="body" idx="1"/>
          </p:nvPr>
        </p:nvSpPr>
        <p:spPr>
          <a:xfrm>
            <a:off x="263550" y="2570450"/>
            <a:ext cx="8825700" cy="270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40"/>
              <a:buNone/>
            </a:pPr>
            <a:r>
              <a:rPr lang="en-GB"/>
              <a:t>Here are some of the key and minor facts of the chapter:</a:t>
            </a:r>
            <a:endParaRPr/>
          </a:p>
          <a:p>
            <a:pPr marL="457200" lvl="0" indent="-320040" algn="l" rtl="0">
              <a:lnSpc>
                <a:spcPct val="100000"/>
              </a:lnSpc>
              <a:spcBef>
                <a:spcPts val="1000"/>
              </a:spcBef>
              <a:spcAft>
                <a:spcPts val="0"/>
              </a:spcAft>
              <a:buSzPts val="1440"/>
              <a:buChar char="►"/>
            </a:pPr>
            <a:r>
              <a:rPr lang="en-GB"/>
              <a:t>Lila spent a lot of time in her fathers firework workshop as a child. </a:t>
            </a:r>
            <a:endParaRPr/>
          </a:p>
          <a:p>
            <a:pPr marL="457200" lvl="0" indent="-320040" algn="l" rtl="0">
              <a:lnSpc>
                <a:spcPct val="100000"/>
              </a:lnSpc>
              <a:spcBef>
                <a:spcPts val="0"/>
              </a:spcBef>
              <a:spcAft>
                <a:spcPts val="0"/>
              </a:spcAft>
              <a:buSzPts val="1440"/>
              <a:buChar char="►"/>
            </a:pPr>
            <a:r>
              <a:rPr lang="en-GB"/>
              <a:t>Lila wants to be a firework maker but Lalchand wants her to marry a husband.</a:t>
            </a:r>
            <a:endParaRPr/>
          </a:p>
          <a:p>
            <a:pPr marL="457200" lvl="0" indent="-320040" algn="l" rtl="0">
              <a:lnSpc>
                <a:spcPct val="100000"/>
              </a:lnSpc>
              <a:spcBef>
                <a:spcPts val="0"/>
              </a:spcBef>
              <a:spcAft>
                <a:spcPts val="0"/>
              </a:spcAft>
              <a:buSzPts val="1440"/>
              <a:buChar char="►"/>
            </a:pPr>
            <a:r>
              <a:rPr lang="en-GB"/>
              <a:t>Chulak told off for the white elephant covered in graffiti. </a:t>
            </a:r>
            <a:endParaRPr/>
          </a:p>
          <a:p>
            <a:pPr marL="457200" lvl="0" indent="-320040" algn="l" rtl="0">
              <a:lnSpc>
                <a:spcPct val="100000"/>
              </a:lnSpc>
              <a:spcBef>
                <a:spcPts val="0"/>
              </a:spcBef>
              <a:spcAft>
                <a:spcPts val="0"/>
              </a:spcAft>
              <a:buSzPts val="1440"/>
              <a:buChar char="►"/>
            </a:pPr>
            <a:r>
              <a:rPr lang="en-GB"/>
              <a:t>The white elephant is assigned to people who have angered the king and is delivered to stay with those people resulting in them losing all their money taking care of the elephant. </a:t>
            </a:r>
            <a:endParaRPr/>
          </a:p>
          <a:p>
            <a:pPr marL="0" lvl="0" indent="0" algn="l" rtl="0">
              <a:lnSpc>
                <a:spcPct val="100000"/>
              </a:lnSpc>
              <a:spcBef>
                <a:spcPts val="1000"/>
              </a:spcBef>
              <a:spcAft>
                <a:spcPts val="0"/>
              </a:spcAft>
              <a:buSzPts val="1440"/>
              <a:buNone/>
            </a:pPr>
            <a:endParaRPr/>
          </a:p>
        </p:txBody>
      </p:sp>
      <p:sp>
        <p:nvSpPr>
          <p:cNvPr id="443" name="Google Shape;443;gaaf8322b78_0_12"/>
          <p:cNvSpPr/>
          <p:nvPr/>
        </p:nvSpPr>
        <p:spPr>
          <a:xfrm>
            <a:off x="8874075" y="2570450"/>
            <a:ext cx="3090300" cy="2982000"/>
          </a:xfrm>
          <a:prstGeom prst="cloudCallout">
            <a:avLst>
              <a:gd name="adj1" fmla="val -20833"/>
              <a:gd name="adj2" fmla="val 625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Can you think of the next main and minor points in  the chapter?</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aaf8322b78_0_19"/>
          <p:cNvSpPr txBox="1">
            <a:spLocks noGrp="1"/>
          </p:cNvSpPr>
          <p:nvPr>
            <p:ph type="title"/>
          </p:nvPr>
        </p:nvSpPr>
        <p:spPr>
          <a:xfrm>
            <a:off x="1154954" y="973668"/>
            <a:ext cx="8761500" cy="707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a:t>Tuesday 17th November</a:t>
            </a:r>
            <a:endParaRPr/>
          </a:p>
        </p:txBody>
      </p:sp>
      <p:sp>
        <p:nvSpPr>
          <p:cNvPr id="450" name="Google Shape;450;gaaf8322b78_0_19"/>
          <p:cNvSpPr txBox="1">
            <a:spLocks noGrp="1"/>
          </p:cNvSpPr>
          <p:nvPr>
            <p:ph type="body" idx="1"/>
          </p:nvPr>
        </p:nvSpPr>
        <p:spPr>
          <a:xfrm>
            <a:off x="1154954" y="2603500"/>
            <a:ext cx="8825700" cy="3416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40"/>
              <a:buNone/>
            </a:pPr>
            <a:r>
              <a:rPr lang="en-GB" sz="2400"/>
              <a:t>I can summarise what I have read. </a:t>
            </a:r>
            <a:endParaRPr sz="2400"/>
          </a:p>
          <a:p>
            <a:pPr marL="0" lvl="0" indent="0" algn="l" rtl="0">
              <a:lnSpc>
                <a:spcPct val="100000"/>
              </a:lnSpc>
              <a:spcBef>
                <a:spcPts val="1000"/>
              </a:spcBef>
              <a:spcAft>
                <a:spcPts val="0"/>
              </a:spcAft>
              <a:buSzPts val="1440"/>
              <a:buNone/>
            </a:pPr>
            <a:endParaRPr sz="2400"/>
          </a:p>
          <a:p>
            <a:pPr marL="457200" lvl="0" indent="-320040" algn="l" rtl="0">
              <a:lnSpc>
                <a:spcPct val="100000"/>
              </a:lnSpc>
              <a:spcBef>
                <a:spcPts val="1000"/>
              </a:spcBef>
              <a:spcAft>
                <a:spcPts val="0"/>
              </a:spcAft>
              <a:buSzPts val="1440"/>
              <a:buChar char="►"/>
            </a:pPr>
            <a:r>
              <a:rPr lang="en-GB"/>
              <a:t>In your english books I would like you to write a summary of chapter 1. </a:t>
            </a:r>
            <a:endParaRPr/>
          </a:p>
          <a:p>
            <a:pPr marL="457200" lvl="0" indent="-320040" algn="l" rtl="0">
              <a:lnSpc>
                <a:spcPct val="100000"/>
              </a:lnSpc>
              <a:spcBef>
                <a:spcPts val="0"/>
              </a:spcBef>
              <a:spcAft>
                <a:spcPts val="0"/>
              </a:spcAft>
              <a:buSzPts val="1440"/>
              <a:buChar char="►"/>
            </a:pPr>
            <a:r>
              <a:rPr lang="en-GB"/>
              <a:t>Use the key points we have identified as a class to help you summarise this chapter. </a:t>
            </a:r>
            <a:endParaRPr/>
          </a:p>
          <a:p>
            <a:pPr marL="0" lvl="0" indent="0" algn="l" rtl="0">
              <a:lnSpc>
                <a:spcPct val="100000"/>
              </a:lnSpc>
              <a:spcBef>
                <a:spcPts val="1000"/>
              </a:spcBef>
              <a:spcAft>
                <a:spcPts val="0"/>
              </a:spcAft>
              <a:buSzPts val="1440"/>
              <a:buNone/>
            </a:pPr>
            <a:endParaRPr/>
          </a:p>
          <a:p>
            <a:pPr marL="457200" lvl="0" indent="-320040" algn="l" rtl="0">
              <a:lnSpc>
                <a:spcPct val="100000"/>
              </a:lnSpc>
              <a:spcBef>
                <a:spcPts val="1000"/>
              </a:spcBef>
              <a:spcAft>
                <a:spcPts val="0"/>
              </a:spcAft>
              <a:buClr>
                <a:srgbClr val="FF0000"/>
              </a:buClr>
              <a:buSzPts val="1440"/>
              <a:buChar char="►"/>
            </a:pPr>
            <a:r>
              <a:rPr lang="en-GB">
                <a:solidFill>
                  <a:srgbClr val="FF0000"/>
                </a:solidFill>
              </a:rPr>
              <a:t>REMEMBER - A summary is not writing every detail of the chapter, it is describing the key events in the story so far.</a:t>
            </a:r>
            <a:endParaRPr>
              <a:solidFill>
                <a:srgbClr val="FF0000"/>
              </a:solidFill>
            </a:endParaRPr>
          </a:p>
          <a:p>
            <a:pPr marL="0" lvl="0" indent="0" algn="l" rtl="0">
              <a:lnSpc>
                <a:spcPct val="100000"/>
              </a:lnSpc>
              <a:spcBef>
                <a:spcPts val="1000"/>
              </a:spcBef>
              <a:spcAft>
                <a:spcPts val="0"/>
              </a:spcAft>
              <a:buSzPts val="144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Reflect:</a:t>
            </a:r>
            <a:endParaRPr/>
          </a:p>
        </p:txBody>
      </p:sp>
      <p:pic>
        <p:nvPicPr>
          <p:cNvPr id="456" name="Google Shape;456;p18"/>
          <p:cNvPicPr preferRelativeResize="0">
            <a:picLocks noGrp="1"/>
          </p:cNvPicPr>
          <p:nvPr>
            <p:ph type="body" idx="1"/>
          </p:nvPr>
        </p:nvPicPr>
        <p:blipFill rotWithShape="1">
          <a:blip r:embed="rId3">
            <a:alphaModFix/>
          </a:blip>
          <a:srcRect l="22811" t="45576" r="24409" b="15614"/>
          <a:stretch/>
        </p:blipFill>
        <p:spPr>
          <a:xfrm>
            <a:off x="2433145" y="3013445"/>
            <a:ext cx="7325710" cy="2870887"/>
          </a:xfrm>
          <a:prstGeom prst="rect">
            <a:avLst/>
          </a:prstGeom>
          <a:noFill/>
          <a:ln>
            <a:noFill/>
          </a:ln>
        </p:spPr>
      </p:pic>
      <p:sp>
        <p:nvSpPr>
          <p:cNvPr id="457" name="Google Shape;457;p18"/>
          <p:cNvSpPr txBox="1"/>
          <p:nvPr/>
        </p:nvSpPr>
        <p:spPr>
          <a:xfrm>
            <a:off x="4724400" y="3962400"/>
            <a:ext cx="1371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FF0000"/>
                </a:solidFill>
                <a:latin typeface="Century Gothic"/>
                <a:ea typeface="Century Gothic"/>
                <a:cs typeface="Century Gothic"/>
                <a:sym typeface="Century Gothic"/>
              </a:rPr>
              <a:t>inference</a:t>
            </a:r>
            <a:r>
              <a:rPr lang="en-GB" sz="1800" b="0" i="0" u="none" strike="noStrike" cap="none">
                <a:solidFill>
                  <a:srgbClr val="FF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xEl>
                                              <p:pRg st="0" end="0"/>
                                            </p:txEl>
                                          </p:spTgt>
                                        </p:tgtEl>
                                        <p:attrNameLst>
                                          <p:attrName>style.visibility</p:attrName>
                                        </p:attrNameLst>
                                      </p:cBhvr>
                                      <p:to>
                                        <p:strVal val="visible"/>
                                      </p:to>
                                    </p:set>
                                    <p:animEffect transition="in" filter="fade">
                                      <p:cBhvr>
                                        <p:cTn id="7" dur="500"/>
                                        <p:tgtEl>
                                          <p:spTgt spid="4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2"/>
        <p:cNvGrpSpPr/>
        <p:nvPr/>
      </p:nvGrpSpPr>
      <p:grpSpPr>
        <a:xfrm>
          <a:off x="0" y="0"/>
          <a:ext cx="0" cy="0"/>
          <a:chOff x="0" y="0"/>
          <a:chExt cx="0" cy="0"/>
        </a:xfrm>
      </p:grpSpPr>
      <p:sp>
        <p:nvSpPr>
          <p:cNvPr id="283" name="Google Shape;283;p3"/>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3"/>
          <p:cNvSpPr/>
          <p:nvPr/>
        </p:nvSpPr>
        <p:spPr>
          <a:xfrm rot="-5677511">
            <a:off x="537676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3"/>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286" name="Google Shape;286;p3"/>
          <p:cNvSpPr txBox="1">
            <a:spLocks noGrp="1"/>
          </p:cNvSpPr>
          <p:nvPr>
            <p:ph type="title"/>
          </p:nvPr>
        </p:nvSpPr>
        <p:spPr>
          <a:xfrm>
            <a:off x="639098" y="629265"/>
            <a:ext cx="6072776"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EBEBEB"/>
              </a:buClr>
              <a:buSzPts val="3600"/>
              <a:buFont typeface="Century Gothic"/>
              <a:buNone/>
            </a:pPr>
            <a:r>
              <a:rPr lang="en-GB">
                <a:solidFill>
                  <a:srgbClr val="EBEBEB"/>
                </a:solidFill>
              </a:rPr>
              <a:t>Today’s I can…</a:t>
            </a:r>
            <a:endParaRPr/>
          </a:p>
        </p:txBody>
      </p:sp>
      <p:sp>
        <p:nvSpPr>
          <p:cNvPr id="287" name="Google Shape;287;p3"/>
          <p:cNvSpPr/>
          <p:nvPr/>
        </p:nvSpPr>
        <p:spPr>
          <a:xfrm rot="-5400000">
            <a:off x="6290102" y="977273"/>
            <a:ext cx="6053670" cy="4903455"/>
          </a:xfrm>
          <a:custGeom>
            <a:avLst/>
            <a:gdLst/>
            <a:ahLst/>
            <a:cxnLst/>
            <a:rect l="l" t="t" r="r" b="b"/>
            <a:pathLst>
              <a:path w="6053670" h="4903455" extrusionOk="0">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pic>
        <p:nvPicPr>
          <p:cNvPr id="288" name="Google Shape;288;p3" descr="Graphical user interface, text&#10;&#10;Description automatically generated"/>
          <p:cNvPicPr preferRelativeResize="0"/>
          <p:nvPr/>
        </p:nvPicPr>
        <p:blipFill rotWithShape="1">
          <a:blip r:embed="rId4">
            <a:alphaModFix/>
          </a:blip>
          <a:srcRect l="20932" t="29495" r="57479" b="7328"/>
          <a:stretch/>
        </p:blipFill>
        <p:spPr>
          <a:xfrm>
            <a:off x="7418226" y="645106"/>
            <a:ext cx="3583983" cy="5585369"/>
          </a:xfrm>
          <a:prstGeom prst="rect">
            <a:avLst/>
          </a:prstGeom>
          <a:noFill/>
          <a:ln>
            <a:noFill/>
          </a:ln>
        </p:spPr>
      </p:pic>
      <p:sp>
        <p:nvSpPr>
          <p:cNvPr id="289" name="Google Shape;289;p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3"/>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3"/>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3"/>
          <p:cNvSpPr txBox="1">
            <a:spLocks noGrp="1"/>
          </p:cNvSpPr>
          <p:nvPr>
            <p:ph type="body" idx="1"/>
          </p:nvPr>
        </p:nvSpPr>
        <p:spPr>
          <a:xfrm>
            <a:off x="639098" y="2418735"/>
            <a:ext cx="6072776" cy="3811740"/>
          </a:xfrm>
          <a:prstGeom prst="rect">
            <a:avLst/>
          </a:prstGeom>
          <a:noFill/>
          <a:ln>
            <a:noFill/>
          </a:ln>
        </p:spPr>
        <p:txBody>
          <a:bodyPr spcFirstLastPara="1" wrap="square" lIns="91425" tIns="45700" rIns="91425" bIns="45700" anchor="ctr" anchorCtr="0">
            <a:normAutofit/>
          </a:bodyPr>
          <a:lstStyle/>
          <a:p>
            <a:pPr marL="342900" lvl="0" indent="-342900" algn="l" rtl="0">
              <a:lnSpc>
                <a:spcPct val="100000"/>
              </a:lnSpc>
              <a:spcBef>
                <a:spcPts val="0"/>
              </a:spcBef>
              <a:spcAft>
                <a:spcPts val="0"/>
              </a:spcAft>
              <a:buSzPts val="1640"/>
              <a:buChar char="►"/>
            </a:pPr>
            <a:r>
              <a:rPr lang="en-GB" sz="2000">
                <a:solidFill>
                  <a:srgbClr val="FFFFFF"/>
                </a:solidFill>
              </a:rPr>
              <a:t>Monday 16th November.</a:t>
            </a:r>
            <a:endParaRPr sz="2000">
              <a:solidFill>
                <a:srgbClr val="FFFFFF"/>
              </a:solidFill>
            </a:endParaRPr>
          </a:p>
          <a:p>
            <a:pPr marL="342900" lvl="0" indent="0" algn="l" rtl="0">
              <a:lnSpc>
                <a:spcPct val="100000"/>
              </a:lnSpc>
              <a:spcBef>
                <a:spcPts val="0"/>
              </a:spcBef>
              <a:spcAft>
                <a:spcPts val="0"/>
              </a:spcAft>
              <a:buSzPts val="1440"/>
              <a:buNone/>
            </a:pPr>
            <a:endParaRPr sz="2000">
              <a:solidFill>
                <a:srgbClr val="FFFFFF"/>
              </a:solidFill>
            </a:endParaRPr>
          </a:p>
          <a:p>
            <a:pPr marL="342900" lvl="0" indent="-342900" algn="l" rtl="0">
              <a:lnSpc>
                <a:spcPct val="100000"/>
              </a:lnSpc>
              <a:spcBef>
                <a:spcPts val="0"/>
              </a:spcBef>
              <a:spcAft>
                <a:spcPts val="0"/>
              </a:spcAft>
              <a:buSzPts val="1640"/>
              <a:buChar char="►"/>
            </a:pPr>
            <a:r>
              <a:rPr lang="en-GB" sz="2000">
                <a:solidFill>
                  <a:srgbClr val="FFFFFF"/>
                </a:solidFill>
              </a:rPr>
              <a:t>I can predict what might happen from details of the book. </a:t>
            </a:r>
            <a:endParaRPr sz="2000"/>
          </a:p>
          <a:p>
            <a:pPr marL="0" lvl="0" indent="0" algn="l" rtl="0">
              <a:lnSpc>
                <a:spcPct val="100000"/>
              </a:lnSpc>
              <a:spcBef>
                <a:spcPts val="1000"/>
              </a:spcBef>
              <a:spcAft>
                <a:spcPts val="0"/>
              </a:spcAft>
              <a:buSzPts val="1440"/>
              <a:buNone/>
            </a:pPr>
            <a:endParaRPr>
              <a:solidFill>
                <a:srgbClr val="FFFFFF"/>
              </a:solidFill>
            </a:endParaRPr>
          </a:p>
          <a:p>
            <a:pPr marL="0" lvl="0" indent="0" algn="l" rtl="0">
              <a:lnSpc>
                <a:spcPct val="100000"/>
              </a:lnSpc>
              <a:spcBef>
                <a:spcPts val="1000"/>
              </a:spcBef>
              <a:spcAft>
                <a:spcPts val="0"/>
              </a:spcAft>
              <a:buSzPts val="1440"/>
              <a:buNone/>
            </a:pP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3200"/>
              <a:buFont typeface="Century Gothic"/>
              <a:buNone/>
            </a:pPr>
            <a:r>
              <a:rPr lang="en-GB" sz="3200"/>
              <a:t>Wednesday 18</a:t>
            </a:r>
            <a:r>
              <a:rPr lang="en-GB" sz="3200" baseline="30000"/>
              <a:t>th</a:t>
            </a:r>
            <a:r>
              <a:rPr lang="en-GB" sz="3200"/>
              <a:t> November</a:t>
            </a:r>
            <a:br>
              <a:rPr lang="en-GB" sz="3200"/>
            </a:br>
            <a:r>
              <a:rPr lang="en-GB" sz="3200"/>
              <a:t>Morning Job:</a:t>
            </a:r>
            <a:endParaRPr/>
          </a:p>
        </p:txBody>
      </p:sp>
      <p:sp>
        <p:nvSpPr>
          <p:cNvPr id="464" name="Google Shape;464;p19"/>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GB"/>
              <a:t>In your English books yesterday, you made a list of determiners that we looked at in the lesson. </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I would now like you to add a noun on the end of each determiner. </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For example, </a:t>
            </a:r>
            <a:endParaRPr/>
          </a:p>
          <a:p>
            <a:pPr marL="342900" lvl="0" indent="-342900" algn="l" rtl="0">
              <a:lnSpc>
                <a:spcPct val="100000"/>
              </a:lnSpc>
              <a:spcBef>
                <a:spcPts val="1000"/>
              </a:spcBef>
              <a:spcAft>
                <a:spcPts val="0"/>
              </a:spcAft>
              <a:buSzPts val="1440"/>
              <a:buChar char="►"/>
            </a:pPr>
            <a:r>
              <a:rPr lang="en-GB"/>
              <a:t>The </a:t>
            </a:r>
            <a:r>
              <a:rPr lang="en-GB">
                <a:solidFill>
                  <a:srgbClr val="FF0000"/>
                </a:solidFill>
              </a:rPr>
              <a:t>king. – I have added king here.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9"/>
        <p:cNvGrpSpPr/>
        <p:nvPr/>
      </p:nvGrpSpPr>
      <p:grpSpPr>
        <a:xfrm>
          <a:off x="0" y="0"/>
          <a:ext cx="0" cy="0"/>
          <a:chOff x="0" y="0"/>
          <a:chExt cx="0" cy="0"/>
        </a:xfrm>
      </p:grpSpPr>
      <p:sp>
        <p:nvSpPr>
          <p:cNvPr id="470" name="Google Shape;470;p20"/>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0"/>
          <p:cNvSpPr/>
          <p:nvPr/>
        </p:nvSpPr>
        <p:spPr>
          <a:xfrm rot="-5400000">
            <a:off x="6290102" y="977273"/>
            <a:ext cx="6053670" cy="4903455"/>
          </a:xfrm>
          <a:custGeom>
            <a:avLst/>
            <a:gdLst/>
            <a:ahLst/>
            <a:cxnLst/>
            <a:rect l="l" t="t" r="r" b="b"/>
            <a:pathLst>
              <a:path w="6053670" h="4903455" extrusionOk="0">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sp>
        <p:nvSpPr>
          <p:cNvPr id="472" name="Google Shape;472;p20"/>
          <p:cNvSpPr/>
          <p:nvPr/>
        </p:nvSpPr>
        <p:spPr>
          <a:xfrm>
            <a:off x="0" y="11069"/>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473" name="Google Shape;473;p20"/>
          <p:cNvSpPr/>
          <p:nvPr/>
        </p:nvSpPr>
        <p:spPr>
          <a:xfrm rot="-5677511">
            <a:off x="5349246"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4" name="Google Shape;474;p20"/>
          <p:cNvSpPr txBox="1">
            <a:spLocks noGrp="1"/>
          </p:cNvSpPr>
          <p:nvPr>
            <p:ph type="title"/>
          </p:nvPr>
        </p:nvSpPr>
        <p:spPr>
          <a:xfrm>
            <a:off x="639098" y="629265"/>
            <a:ext cx="6072776"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3600"/>
              <a:buFont typeface="Century Gothic"/>
              <a:buNone/>
            </a:pPr>
            <a:r>
              <a:rPr lang="en-GB">
                <a:solidFill>
                  <a:schemeClr val="lt1"/>
                </a:solidFill>
              </a:rPr>
              <a:t>Let’s warm up!</a:t>
            </a:r>
            <a:endParaRPr/>
          </a:p>
        </p:txBody>
      </p:sp>
      <p:pic>
        <p:nvPicPr>
          <p:cNvPr id="475" name="Google Shape;475;p20"/>
          <p:cNvPicPr preferRelativeResize="0"/>
          <p:nvPr/>
        </p:nvPicPr>
        <p:blipFill rotWithShape="1">
          <a:blip r:embed="rId4">
            <a:alphaModFix/>
          </a:blip>
          <a:srcRect r="3153"/>
          <a:stretch/>
        </p:blipFill>
        <p:spPr>
          <a:xfrm>
            <a:off x="7418226" y="645106"/>
            <a:ext cx="4125317" cy="5585369"/>
          </a:xfrm>
          <a:prstGeom prst="rect">
            <a:avLst/>
          </a:prstGeom>
          <a:noFill/>
          <a:ln>
            <a:noFill/>
          </a:ln>
        </p:spPr>
      </p:pic>
      <p:sp>
        <p:nvSpPr>
          <p:cNvPr id="476" name="Google Shape;476;p2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20"/>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0"/>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0"/>
          <p:cNvSpPr txBox="1">
            <a:spLocks noGrp="1"/>
          </p:cNvSpPr>
          <p:nvPr>
            <p:ph type="body" idx="1"/>
          </p:nvPr>
        </p:nvSpPr>
        <p:spPr>
          <a:xfrm>
            <a:off x="639098" y="2418735"/>
            <a:ext cx="6072776" cy="3811740"/>
          </a:xfrm>
          <a:prstGeom prst="rect">
            <a:avLst/>
          </a:prstGeom>
          <a:noFill/>
          <a:ln>
            <a:noFill/>
          </a:ln>
        </p:spPr>
        <p:txBody>
          <a:bodyPr spcFirstLastPara="1" wrap="square" lIns="91425" tIns="45700" rIns="91425" bIns="45700" anchor="ctr" anchorCtr="0">
            <a:normAutofit/>
          </a:bodyPr>
          <a:lstStyle/>
          <a:p>
            <a:pPr marL="342900" lvl="0" indent="-342900" algn="l" rtl="0">
              <a:lnSpc>
                <a:spcPct val="100000"/>
              </a:lnSpc>
              <a:spcBef>
                <a:spcPts val="0"/>
              </a:spcBef>
              <a:spcAft>
                <a:spcPts val="0"/>
              </a:spcAft>
              <a:buSzPts val="1440"/>
              <a:buChar char="►"/>
            </a:pPr>
            <a:r>
              <a:rPr lang="en-GB">
                <a:solidFill>
                  <a:schemeClr val="lt1"/>
                </a:solidFill>
              </a:rPr>
              <a:t>Let’s share some of your phrases with determiners followed by a noun.</a:t>
            </a:r>
            <a:endParaRPr/>
          </a:p>
          <a:p>
            <a:pPr marL="342900" lvl="0" indent="-251459" algn="l" rtl="0">
              <a:lnSpc>
                <a:spcPct val="100000"/>
              </a:lnSpc>
              <a:spcBef>
                <a:spcPts val="1000"/>
              </a:spcBef>
              <a:spcAft>
                <a:spcPts val="0"/>
              </a:spcAft>
              <a:buSzPts val="1440"/>
              <a:buNone/>
            </a:pPr>
            <a:endParaRPr>
              <a:solidFill>
                <a:schemeClr val="lt1"/>
              </a:solidFill>
            </a:endParaRPr>
          </a:p>
          <a:p>
            <a:pPr marL="342900" lvl="0" indent="-342900" algn="l" rtl="0">
              <a:lnSpc>
                <a:spcPct val="100000"/>
              </a:lnSpc>
              <a:spcBef>
                <a:spcPts val="1000"/>
              </a:spcBef>
              <a:spcAft>
                <a:spcPts val="0"/>
              </a:spcAft>
              <a:buSzPts val="1440"/>
              <a:buChar char="►"/>
            </a:pPr>
            <a:r>
              <a:rPr lang="en-GB">
                <a:solidFill>
                  <a:schemeClr val="lt1"/>
                </a:solidFill>
              </a:rPr>
              <a:t>When sharing our phrases think about and take part in discussion about what the determiner has told you about that noun.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Determiners</a:t>
            </a:r>
            <a:endParaRPr/>
          </a:p>
        </p:txBody>
      </p:sp>
      <p:sp>
        <p:nvSpPr>
          <p:cNvPr id="486" name="Google Shape;486;p21"/>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GB"/>
              <a:t>Determiners introduce the noun and can tell us important information about it. </a:t>
            </a:r>
            <a:endParaRPr/>
          </a:p>
          <a:p>
            <a:pPr marL="342900" lvl="0" indent="-342900" algn="l" rtl="0">
              <a:lnSpc>
                <a:spcPct val="100000"/>
              </a:lnSpc>
              <a:spcBef>
                <a:spcPts val="1000"/>
              </a:spcBef>
              <a:spcAft>
                <a:spcPts val="0"/>
              </a:spcAft>
              <a:buSzPts val="1440"/>
              <a:buChar char="►"/>
            </a:pPr>
            <a:r>
              <a:rPr lang="en-GB"/>
              <a:t>Here are lots of examples of determiners:</a:t>
            </a:r>
            <a:endParaRPr/>
          </a:p>
          <a:p>
            <a:pPr marL="0" lvl="0" indent="0" algn="l" rtl="0">
              <a:lnSpc>
                <a:spcPct val="100000"/>
              </a:lnSpc>
              <a:spcBef>
                <a:spcPts val="1000"/>
              </a:spcBef>
              <a:spcAft>
                <a:spcPts val="0"/>
              </a:spcAft>
              <a:buSzPts val="1440"/>
              <a:buNone/>
            </a:pPr>
            <a:endParaRPr/>
          </a:p>
        </p:txBody>
      </p:sp>
      <p:pic>
        <p:nvPicPr>
          <p:cNvPr id="487" name="Google Shape;487;p21"/>
          <p:cNvPicPr preferRelativeResize="0"/>
          <p:nvPr/>
        </p:nvPicPr>
        <p:blipFill rotWithShape="1">
          <a:blip r:embed="rId3">
            <a:alphaModFix/>
          </a:blip>
          <a:srcRect l="34654" t="50000" r="21897" b="12623"/>
          <a:stretch/>
        </p:blipFill>
        <p:spPr>
          <a:xfrm>
            <a:off x="1154954" y="3570889"/>
            <a:ext cx="6842235" cy="3171472"/>
          </a:xfrm>
          <a:prstGeom prst="rect">
            <a:avLst/>
          </a:prstGeom>
          <a:noFill/>
          <a:ln>
            <a:noFill/>
          </a:ln>
        </p:spPr>
      </p:pic>
      <p:sp>
        <p:nvSpPr>
          <p:cNvPr id="488" name="Google Shape;488;p21"/>
          <p:cNvSpPr/>
          <p:nvPr/>
        </p:nvSpPr>
        <p:spPr>
          <a:xfrm>
            <a:off x="1245028" y="3715406"/>
            <a:ext cx="1150739" cy="44143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9" name="Google Shape;489;p21"/>
          <p:cNvSpPr/>
          <p:nvPr/>
        </p:nvSpPr>
        <p:spPr>
          <a:xfrm>
            <a:off x="3636580" y="3783723"/>
            <a:ext cx="1282262" cy="37311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0" name="Google Shape;490;p21"/>
          <p:cNvSpPr/>
          <p:nvPr/>
        </p:nvSpPr>
        <p:spPr>
          <a:xfrm>
            <a:off x="6836343" y="6019800"/>
            <a:ext cx="1062585" cy="51368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1" name="Google Shape;491;p21"/>
          <p:cNvSpPr/>
          <p:nvPr/>
        </p:nvSpPr>
        <p:spPr>
          <a:xfrm>
            <a:off x="1154953" y="6228679"/>
            <a:ext cx="1178343" cy="51368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2" name="Google Shape;492;p21"/>
          <p:cNvSpPr/>
          <p:nvPr/>
        </p:nvSpPr>
        <p:spPr>
          <a:xfrm>
            <a:off x="8671034" y="3263462"/>
            <a:ext cx="3058511" cy="2620871"/>
          </a:xfrm>
          <a:prstGeom prst="cloudCallout">
            <a:avLst>
              <a:gd name="adj1" fmla="val -20833"/>
              <a:gd name="adj2" fmla="val 62500"/>
            </a:avLst>
          </a:prstGeom>
          <a:solidFill>
            <a:schemeClr val="accent1"/>
          </a:solidFill>
          <a:ln w="19050" cap="rnd" cmpd="sng">
            <a:solidFill>
              <a:srgbClr val="820C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Let’s discuss what these different determiners could tell us?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7"/>
        <p:cNvGrpSpPr/>
        <p:nvPr/>
      </p:nvGrpSpPr>
      <p:grpSpPr>
        <a:xfrm>
          <a:off x="0" y="0"/>
          <a:ext cx="0" cy="0"/>
          <a:chOff x="0" y="0"/>
          <a:chExt cx="0" cy="0"/>
        </a:xfrm>
      </p:grpSpPr>
      <p:sp>
        <p:nvSpPr>
          <p:cNvPr id="498" name="Google Shape;498;p22"/>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2"/>
          <p:cNvSpPr/>
          <p:nvPr/>
        </p:nvSpPr>
        <p:spPr>
          <a:xfrm rot="-5677511">
            <a:off x="469835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2"/>
          <p:cNvSpPr/>
          <p:nvPr/>
        </p:nvSpPr>
        <p:spPr>
          <a:xfrm rot="-5400000">
            <a:off x="5950898" y="638067"/>
            <a:ext cx="6053670" cy="5581866"/>
          </a:xfrm>
          <a:custGeom>
            <a:avLst/>
            <a:gdLst/>
            <a:ahLst/>
            <a:cxnLst/>
            <a:rect l="l" t="t" r="r" b="b"/>
            <a:pathLst>
              <a:path w="6053670" h="5581866" extrusionOk="0">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sp>
        <p:nvSpPr>
          <p:cNvPr id="501" name="Google Shape;501;p22"/>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502" name="Google Shape;502;p22"/>
          <p:cNvSpPr txBox="1">
            <a:spLocks noGrp="1"/>
          </p:cNvSpPr>
          <p:nvPr>
            <p:ph type="title"/>
          </p:nvPr>
        </p:nvSpPr>
        <p:spPr>
          <a:xfrm>
            <a:off x="639098" y="629265"/>
            <a:ext cx="5132438"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EBEBEB"/>
              </a:buClr>
              <a:buSzPts val="3600"/>
              <a:buFont typeface="Century Gothic"/>
              <a:buNone/>
            </a:pPr>
            <a:r>
              <a:rPr lang="en-GB">
                <a:solidFill>
                  <a:srgbClr val="EBEBEB"/>
                </a:solidFill>
              </a:rPr>
              <a:t>Identify the determiner!</a:t>
            </a:r>
            <a:endParaRPr/>
          </a:p>
        </p:txBody>
      </p:sp>
      <p:pic>
        <p:nvPicPr>
          <p:cNvPr id="503" name="Google Shape;503;p22" descr="Graphical user interface, application, Word&#10;&#10;Description automatically generated"/>
          <p:cNvPicPr preferRelativeResize="0"/>
          <p:nvPr/>
        </p:nvPicPr>
        <p:blipFill rotWithShape="1">
          <a:blip r:embed="rId4">
            <a:alphaModFix/>
          </a:blip>
          <a:srcRect l="32974" t="16880" r="34957" b="3048"/>
          <a:stretch/>
        </p:blipFill>
        <p:spPr>
          <a:xfrm>
            <a:off x="7028712" y="645106"/>
            <a:ext cx="4200954" cy="5585369"/>
          </a:xfrm>
          <a:prstGeom prst="rect">
            <a:avLst/>
          </a:prstGeom>
          <a:noFill/>
          <a:ln>
            <a:noFill/>
          </a:ln>
        </p:spPr>
      </p:pic>
      <p:sp>
        <p:nvSpPr>
          <p:cNvPr id="504" name="Google Shape;504;p22"/>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2"/>
          <p:cNvSpPr txBox="1">
            <a:spLocks noGrp="1"/>
          </p:cNvSpPr>
          <p:nvPr>
            <p:ph type="body" idx="1"/>
          </p:nvPr>
        </p:nvSpPr>
        <p:spPr>
          <a:xfrm>
            <a:off x="631027" y="2046540"/>
            <a:ext cx="5132439" cy="3811742"/>
          </a:xfrm>
          <a:prstGeom prst="rect">
            <a:avLst/>
          </a:prstGeom>
          <a:noFill/>
          <a:ln>
            <a:noFill/>
          </a:ln>
        </p:spPr>
        <p:txBody>
          <a:bodyPr spcFirstLastPara="1" wrap="square" lIns="91425" tIns="45700" rIns="91425" bIns="45700" anchor="ctr" anchorCtr="0">
            <a:normAutofit/>
          </a:bodyPr>
          <a:lstStyle/>
          <a:p>
            <a:pPr marL="342900" lvl="0" indent="-342900" algn="l" rtl="0">
              <a:lnSpc>
                <a:spcPct val="100000"/>
              </a:lnSpc>
              <a:spcBef>
                <a:spcPts val="0"/>
              </a:spcBef>
              <a:spcAft>
                <a:spcPts val="0"/>
              </a:spcAft>
              <a:buSzPts val="1440"/>
              <a:buChar char="►"/>
            </a:pPr>
            <a:r>
              <a:rPr lang="en-GB">
                <a:solidFill>
                  <a:srgbClr val="FFFFFF"/>
                </a:solidFill>
              </a:rPr>
              <a:t>I would like you to underline the determiner in each of these sentences using a colour pencil. </a:t>
            </a:r>
            <a:endParaRPr/>
          </a:p>
          <a:p>
            <a:pPr marL="342900" lvl="0" indent="-251459" algn="l" rtl="0">
              <a:lnSpc>
                <a:spcPct val="100000"/>
              </a:lnSpc>
              <a:spcBef>
                <a:spcPts val="1000"/>
              </a:spcBef>
              <a:spcAft>
                <a:spcPts val="0"/>
              </a:spcAft>
              <a:buSzPts val="1440"/>
              <a:buNone/>
            </a:pPr>
            <a:endParaRPr>
              <a:solidFill>
                <a:srgbClr val="FFFFFF"/>
              </a:solidFill>
            </a:endParaRPr>
          </a:p>
          <a:p>
            <a:pPr marL="342900" lvl="0" indent="-342900" algn="l" rtl="0">
              <a:lnSpc>
                <a:spcPct val="100000"/>
              </a:lnSpc>
              <a:spcBef>
                <a:spcPts val="1000"/>
              </a:spcBef>
              <a:spcAft>
                <a:spcPts val="0"/>
              </a:spcAft>
              <a:buSzPts val="1440"/>
              <a:buChar char="►"/>
            </a:pPr>
            <a:r>
              <a:rPr lang="en-GB">
                <a:solidFill>
                  <a:srgbClr val="FFFFFF"/>
                </a:solidFill>
              </a:rPr>
              <a:t>Once you have completed this, please stick this into your English books!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09"/>
        <p:cNvGrpSpPr/>
        <p:nvPr/>
      </p:nvGrpSpPr>
      <p:grpSpPr>
        <a:xfrm>
          <a:off x="0" y="0"/>
          <a:ext cx="0" cy="0"/>
          <a:chOff x="0" y="0"/>
          <a:chExt cx="0" cy="0"/>
        </a:xfrm>
      </p:grpSpPr>
      <p:sp>
        <p:nvSpPr>
          <p:cNvPr id="510" name="Google Shape;510;p23"/>
          <p:cNvSpPr/>
          <p:nvPr/>
        </p:nvSpPr>
        <p:spPr>
          <a:xfrm>
            <a:off x="0" y="0"/>
            <a:ext cx="12192000"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3"/>
          <p:cNvSpPr/>
          <p:nvPr/>
        </p:nvSpPr>
        <p:spPr>
          <a:xfrm>
            <a:off x="0" y="794"/>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512" name="Google Shape;512;p23"/>
          <p:cNvSpPr/>
          <p:nvPr/>
        </p:nvSpPr>
        <p:spPr>
          <a:xfrm rot="-5677511">
            <a:off x="537676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23"/>
          <p:cNvSpPr txBox="1">
            <a:spLocks noGrp="1"/>
          </p:cNvSpPr>
          <p:nvPr>
            <p:ph type="title"/>
          </p:nvPr>
        </p:nvSpPr>
        <p:spPr>
          <a:xfrm>
            <a:off x="639098" y="629265"/>
            <a:ext cx="6072776"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3600"/>
              <a:buFont typeface="Century Gothic"/>
              <a:buNone/>
            </a:pPr>
            <a:r>
              <a:rPr lang="en-GB">
                <a:solidFill>
                  <a:srgbClr val="FFFFFF"/>
                </a:solidFill>
              </a:rPr>
              <a:t>The Firework-Maker’s Daughter.</a:t>
            </a:r>
            <a:endParaRPr/>
          </a:p>
        </p:txBody>
      </p:sp>
      <p:pic>
        <p:nvPicPr>
          <p:cNvPr id="514" name="Google Shape;514;p23"/>
          <p:cNvPicPr preferRelativeResize="0"/>
          <p:nvPr/>
        </p:nvPicPr>
        <p:blipFill rotWithShape="1">
          <a:blip r:embed="rId3">
            <a:alphaModFix/>
          </a:blip>
          <a:srcRect t="3130" r="2" b="17014"/>
          <a:stretch/>
        </p:blipFill>
        <p:spPr>
          <a:xfrm>
            <a:off x="6774511" y="480060"/>
            <a:ext cx="4929808" cy="5897880"/>
          </a:xfrm>
          <a:custGeom>
            <a:avLst/>
            <a:gdLst/>
            <a:ahLst/>
            <a:cxnLst/>
            <a:rect l="l" t="t" r="r" b="b"/>
            <a:pathLst>
              <a:path w="4929808" h="5897880" extrusionOk="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a:noFill/>
          <a:ln>
            <a:noFill/>
          </a:ln>
        </p:spPr>
      </p:pic>
      <p:sp>
        <p:nvSpPr>
          <p:cNvPr id="515" name="Google Shape;515;p2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3"/>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3"/>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3"/>
          <p:cNvSpPr txBox="1">
            <a:spLocks noGrp="1"/>
          </p:cNvSpPr>
          <p:nvPr>
            <p:ph type="body" idx="1"/>
          </p:nvPr>
        </p:nvSpPr>
        <p:spPr>
          <a:xfrm>
            <a:off x="639098" y="2418735"/>
            <a:ext cx="6072776" cy="38117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40"/>
              <a:buNone/>
            </a:pPr>
            <a:r>
              <a:rPr lang="en-GB"/>
              <a:t>Thinking back to last lesson:</a:t>
            </a:r>
            <a:endParaRPr/>
          </a:p>
          <a:p>
            <a:pPr marL="0" lvl="0" indent="0"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What does inference mean?</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Can you summarise what happened in Chapter 1?</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2"/>
        <p:cNvGrpSpPr/>
        <p:nvPr/>
      </p:nvGrpSpPr>
      <p:grpSpPr>
        <a:xfrm>
          <a:off x="0" y="0"/>
          <a:ext cx="0" cy="0"/>
          <a:chOff x="0" y="0"/>
          <a:chExt cx="0" cy="0"/>
        </a:xfrm>
      </p:grpSpPr>
      <p:sp>
        <p:nvSpPr>
          <p:cNvPr id="523" name="Google Shape;523;p24"/>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24"/>
          <p:cNvSpPr/>
          <p:nvPr/>
        </p:nvSpPr>
        <p:spPr>
          <a:xfrm rot="-5677511">
            <a:off x="537676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4"/>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526" name="Google Shape;526;p24"/>
          <p:cNvSpPr txBox="1">
            <a:spLocks noGrp="1"/>
          </p:cNvSpPr>
          <p:nvPr>
            <p:ph type="title"/>
          </p:nvPr>
        </p:nvSpPr>
        <p:spPr>
          <a:xfrm>
            <a:off x="639098" y="629265"/>
            <a:ext cx="6072776"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EBEBEB"/>
              </a:buClr>
              <a:buSzPts val="3600"/>
              <a:buFont typeface="Century Gothic"/>
              <a:buNone/>
            </a:pPr>
            <a:r>
              <a:rPr lang="en-GB">
                <a:solidFill>
                  <a:srgbClr val="EBEBEB"/>
                </a:solidFill>
              </a:rPr>
              <a:t>Today’s I can…</a:t>
            </a:r>
            <a:endParaRPr/>
          </a:p>
        </p:txBody>
      </p:sp>
      <p:sp>
        <p:nvSpPr>
          <p:cNvPr id="527" name="Google Shape;527;p24"/>
          <p:cNvSpPr/>
          <p:nvPr/>
        </p:nvSpPr>
        <p:spPr>
          <a:xfrm rot="-5400000">
            <a:off x="6290102" y="977273"/>
            <a:ext cx="6053670" cy="4903455"/>
          </a:xfrm>
          <a:custGeom>
            <a:avLst/>
            <a:gdLst/>
            <a:ahLst/>
            <a:cxnLst/>
            <a:rect l="l" t="t" r="r" b="b"/>
            <a:pathLst>
              <a:path w="6053670" h="4903455" extrusionOk="0">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pic>
        <p:nvPicPr>
          <p:cNvPr id="528" name="Google Shape;528;p24" descr="Graphical user interface, text&#10;&#10;Description automatically generated"/>
          <p:cNvPicPr preferRelativeResize="0"/>
          <p:nvPr/>
        </p:nvPicPr>
        <p:blipFill rotWithShape="1">
          <a:blip r:embed="rId4">
            <a:alphaModFix/>
          </a:blip>
          <a:srcRect l="20932" t="29495" r="57479" b="7328"/>
          <a:stretch/>
        </p:blipFill>
        <p:spPr>
          <a:xfrm>
            <a:off x="7418226" y="645106"/>
            <a:ext cx="3583983" cy="5585369"/>
          </a:xfrm>
          <a:prstGeom prst="rect">
            <a:avLst/>
          </a:prstGeom>
          <a:noFill/>
          <a:ln>
            <a:noFill/>
          </a:ln>
        </p:spPr>
      </p:pic>
      <p:sp>
        <p:nvSpPr>
          <p:cNvPr id="529" name="Google Shape;529;p2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4"/>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4"/>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4"/>
          <p:cNvSpPr txBox="1">
            <a:spLocks noGrp="1"/>
          </p:cNvSpPr>
          <p:nvPr>
            <p:ph type="body" idx="1"/>
          </p:nvPr>
        </p:nvSpPr>
        <p:spPr>
          <a:xfrm>
            <a:off x="639098" y="2418735"/>
            <a:ext cx="6072776" cy="3811740"/>
          </a:xfrm>
          <a:prstGeom prst="rect">
            <a:avLst/>
          </a:prstGeom>
          <a:noFill/>
          <a:ln>
            <a:noFill/>
          </a:ln>
        </p:spPr>
        <p:txBody>
          <a:bodyPr spcFirstLastPara="1" wrap="square" lIns="91425" tIns="45700" rIns="91425" bIns="45700" anchor="ctr" anchorCtr="0">
            <a:normAutofit/>
          </a:bodyPr>
          <a:lstStyle/>
          <a:p>
            <a:pPr marL="342900" lvl="0" indent="-342900" algn="l" rtl="0">
              <a:lnSpc>
                <a:spcPct val="100000"/>
              </a:lnSpc>
              <a:spcBef>
                <a:spcPts val="0"/>
              </a:spcBef>
              <a:spcAft>
                <a:spcPts val="0"/>
              </a:spcAft>
              <a:buSzPts val="1440"/>
              <a:buChar char="►"/>
            </a:pPr>
            <a:r>
              <a:rPr lang="en-GB"/>
              <a:t>I can use a dictionary to check the meaning of words. </a:t>
            </a:r>
            <a:endParaRPr/>
          </a:p>
          <a:p>
            <a:pPr marL="0" lvl="0" indent="0"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I can draw inferences such as inferring characters’ feelings, thoughts and motives from their actions.</a:t>
            </a:r>
            <a:endParaRPr/>
          </a:p>
          <a:p>
            <a:pPr marL="342900" lvl="0" indent="-251459" algn="l" rtl="0">
              <a:lnSpc>
                <a:spcPct val="100000"/>
              </a:lnSpc>
              <a:spcBef>
                <a:spcPts val="1000"/>
              </a:spcBef>
              <a:spcAft>
                <a:spcPts val="0"/>
              </a:spcAft>
              <a:buSzPts val="1440"/>
              <a:buNone/>
            </a:pPr>
            <a:endParaRPr>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5"/>
          <p:cNvSpPr txBox="1">
            <a:spLocks noGrp="1"/>
          </p:cNvSpPr>
          <p:nvPr>
            <p:ph type="ctrTitle"/>
          </p:nvPr>
        </p:nvSpPr>
        <p:spPr>
          <a:xfrm>
            <a:off x="1683171" y="2961978"/>
            <a:ext cx="8825658" cy="93404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2"/>
              </a:buClr>
              <a:buSzPts val="5400"/>
              <a:buFont typeface="Century Gothic"/>
              <a:buNone/>
            </a:pPr>
            <a:r>
              <a:rPr lang="en-GB"/>
              <a:t>LET’S READ CHAPTER 2!</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6"/>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Wednesday 18</a:t>
            </a:r>
            <a:r>
              <a:rPr lang="en-GB" baseline="30000"/>
              <a:t>th</a:t>
            </a:r>
            <a:r>
              <a:rPr lang="en-GB"/>
              <a:t> November </a:t>
            </a:r>
            <a:endParaRPr/>
          </a:p>
        </p:txBody>
      </p:sp>
      <p:sp>
        <p:nvSpPr>
          <p:cNvPr id="545" name="Google Shape;545;p26"/>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440"/>
              <a:buChar char="►"/>
            </a:pPr>
            <a:r>
              <a:rPr lang="en-GB"/>
              <a:t>I can use a dictionary to check the meanings of words.</a:t>
            </a:r>
            <a:endParaRPr/>
          </a:p>
          <a:p>
            <a:pPr marL="0" lvl="0" indent="0" algn="l" rtl="0">
              <a:lnSpc>
                <a:spcPct val="90000"/>
              </a:lnSpc>
              <a:spcBef>
                <a:spcPts val="1000"/>
              </a:spcBef>
              <a:spcAft>
                <a:spcPts val="0"/>
              </a:spcAft>
              <a:buSzPts val="1440"/>
              <a:buNone/>
            </a:pPr>
            <a:endParaRPr/>
          </a:p>
          <a:p>
            <a:pPr marL="0" lvl="0" indent="0" algn="l" rtl="0">
              <a:lnSpc>
                <a:spcPct val="90000"/>
              </a:lnSpc>
              <a:spcBef>
                <a:spcPts val="1000"/>
              </a:spcBef>
              <a:spcAft>
                <a:spcPts val="0"/>
              </a:spcAft>
              <a:buSzPts val="1440"/>
              <a:buNone/>
            </a:pPr>
            <a:r>
              <a:rPr lang="en-GB"/>
              <a:t>Use a dictionary to check the definitions of these words:</a:t>
            </a:r>
            <a:endParaRPr/>
          </a:p>
          <a:p>
            <a:pPr marL="342900" lvl="0" indent="-342900" algn="l" rtl="0">
              <a:lnSpc>
                <a:spcPct val="90000"/>
              </a:lnSpc>
              <a:spcBef>
                <a:spcPts val="1000"/>
              </a:spcBef>
              <a:spcAft>
                <a:spcPts val="0"/>
              </a:spcAft>
              <a:buSzPts val="1440"/>
              <a:buChar char="►"/>
            </a:pPr>
            <a:r>
              <a:rPr lang="en-GB"/>
              <a:t>Merchant </a:t>
            </a:r>
            <a:endParaRPr/>
          </a:p>
          <a:p>
            <a:pPr marL="342900" lvl="0" indent="-342900" algn="l" rtl="0">
              <a:lnSpc>
                <a:spcPct val="90000"/>
              </a:lnSpc>
              <a:spcBef>
                <a:spcPts val="1000"/>
              </a:spcBef>
              <a:spcAft>
                <a:spcPts val="0"/>
              </a:spcAft>
              <a:buSzPts val="1440"/>
              <a:buChar char="►"/>
            </a:pPr>
            <a:r>
              <a:rPr lang="en-GB"/>
              <a:t>Courtier </a:t>
            </a:r>
            <a:endParaRPr/>
          </a:p>
          <a:p>
            <a:pPr marL="342900" lvl="0" indent="-342900" algn="l" rtl="0">
              <a:lnSpc>
                <a:spcPct val="90000"/>
              </a:lnSpc>
              <a:spcBef>
                <a:spcPts val="1000"/>
              </a:spcBef>
              <a:spcAft>
                <a:spcPts val="0"/>
              </a:spcAft>
              <a:buSzPts val="1440"/>
              <a:buChar char="►"/>
            </a:pPr>
            <a:r>
              <a:rPr lang="en-GB"/>
              <a:t>Procession </a:t>
            </a:r>
            <a:endParaRPr/>
          </a:p>
          <a:p>
            <a:pPr marL="342900" lvl="0" indent="-342900" algn="l" rtl="0">
              <a:lnSpc>
                <a:spcPct val="90000"/>
              </a:lnSpc>
              <a:spcBef>
                <a:spcPts val="1000"/>
              </a:spcBef>
              <a:spcAft>
                <a:spcPts val="0"/>
              </a:spcAft>
              <a:buSzPts val="1440"/>
              <a:buChar char="►"/>
            </a:pPr>
            <a:r>
              <a:rPr lang="en-GB"/>
              <a:t>Pungent </a:t>
            </a:r>
            <a:endParaRPr/>
          </a:p>
          <a:p>
            <a:pPr marL="342900" lvl="0" indent="-342900" algn="l" rtl="0">
              <a:lnSpc>
                <a:spcPct val="90000"/>
              </a:lnSpc>
              <a:spcBef>
                <a:spcPts val="1000"/>
              </a:spcBef>
              <a:spcAft>
                <a:spcPts val="0"/>
              </a:spcAft>
              <a:buSzPts val="1440"/>
              <a:buChar char="►"/>
            </a:pPr>
            <a:r>
              <a:rPr lang="en-GB"/>
              <a:t>Tarpaulin </a:t>
            </a:r>
            <a:endParaRPr/>
          </a:p>
          <a:p>
            <a:pPr marL="342900" lvl="0" indent="-342900" algn="l" rtl="0">
              <a:lnSpc>
                <a:spcPct val="90000"/>
              </a:lnSpc>
              <a:spcBef>
                <a:spcPts val="1000"/>
              </a:spcBef>
              <a:spcAft>
                <a:spcPts val="0"/>
              </a:spcAft>
              <a:buSzPts val="1440"/>
              <a:buChar char="►"/>
            </a:pPr>
            <a:r>
              <a:rPr lang="en-GB"/>
              <a:t>Stout </a:t>
            </a:r>
            <a:endParaRPr/>
          </a:p>
          <a:p>
            <a:pPr marL="342900" lvl="0" indent="-251459" algn="l" rtl="0">
              <a:lnSpc>
                <a:spcPct val="90000"/>
              </a:lnSpc>
              <a:spcBef>
                <a:spcPts val="1000"/>
              </a:spcBef>
              <a:spcAft>
                <a:spcPts val="0"/>
              </a:spcAft>
              <a:buSzPts val="1440"/>
              <a:buNone/>
            </a:pPr>
            <a:endParaRPr/>
          </a:p>
          <a:p>
            <a:pPr marL="342900" lvl="0" indent="-241300" algn="l" rtl="0">
              <a:lnSpc>
                <a:spcPct val="90000"/>
              </a:lnSpc>
              <a:spcBef>
                <a:spcPts val="1000"/>
              </a:spcBef>
              <a:spcAft>
                <a:spcPts val="0"/>
              </a:spcAft>
              <a:buSzPts val="1600"/>
              <a:buNone/>
            </a:pP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How does Lalchand feel?</a:t>
            </a:r>
            <a:endParaRPr/>
          </a:p>
        </p:txBody>
      </p:sp>
      <p:sp>
        <p:nvSpPr>
          <p:cNvPr id="552" name="Google Shape;552;p27"/>
          <p:cNvSpPr txBox="1">
            <a:spLocks noGrp="1"/>
          </p:cNvSpPr>
          <p:nvPr>
            <p:ph type="body" idx="1"/>
          </p:nvPr>
        </p:nvSpPr>
        <p:spPr>
          <a:xfrm>
            <a:off x="1154950" y="2603500"/>
            <a:ext cx="8825700" cy="41718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GB"/>
              <a:t>How do you think Lalchand is feeling?</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What adjectives would you use to describe how Lalchand is feeling right now?</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Let’s brainstorm some ideas together!</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What synonyms can you think of for sad and scared?</a:t>
            </a:r>
            <a:endParaRPr/>
          </a:p>
          <a:p>
            <a:pPr marL="0" lvl="0" indent="0" algn="l" rtl="0">
              <a:lnSpc>
                <a:spcPct val="100000"/>
              </a:lnSpc>
              <a:spcBef>
                <a:spcPts val="1000"/>
              </a:spcBef>
              <a:spcAft>
                <a:spcPts val="0"/>
              </a:spcAft>
              <a:buSzPts val="1440"/>
              <a:buNone/>
            </a:pPr>
            <a:endParaRPr/>
          </a:p>
          <a:p>
            <a:pPr marL="0" lvl="0" indent="0" algn="l" rtl="0">
              <a:lnSpc>
                <a:spcPct val="100000"/>
              </a:lnSpc>
              <a:spcBef>
                <a:spcPts val="1000"/>
              </a:spcBef>
              <a:spcAft>
                <a:spcPts val="0"/>
              </a:spcAft>
              <a:buSzPts val="1440"/>
              <a:buNone/>
            </a:pPr>
            <a:r>
              <a:rPr lang="en-GB" sz="2100">
                <a:solidFill>
                  <a:srgbClr val="FF0000"/>
                </a:solidFill>
              </a:rPr>
              <a:t>In your English books write down one inference of how Lalchand is feeling right now.</a:t>
            </a:r>
            <a:endParaRPr sz="2100">
              <a:solidFill>
                <a:srgbClr val="FF0000"/>
              </a:solidFill>
            </a:endParaRPr>
          </a:p>
          <a:p>
            <a:pPr marL="342900" lvl="0" indent="-251459" algn="l" rtl="0">
              <a:lnSpc>
                <a:spcPct val="100000"/>
              </a:lnSpc>
              <a:spcBef>
                <a:spcPts val="1000"/>
              </a:spcBef>
              <a:spcAft>
                <a:spcPts val="0"/>
              </a:spcAft>
              <a:buSzPts val="144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2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TOMORROW’S LESSON…</a:t>
            </a:r>
            <a:endParaRPr/>
          </a:p>
        </p:txBody>
      </p:sp>
      <p:sp>
        <p:nvSpPr>
          <p:cNvPr id="558" name="Google Shape;558;p28"/>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GB"/>
              <a:t>Tomorrow you will be writing a diary entry from Lalchand.</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You will be describing how he feels (in 1</a:t>
            </a:r>
            <a:r>
              <a:rPr lang="en-GB" baseline="30000"/>
              <a:t>st</a:t>
            </a:r>
            <a:r>
              <a:rPr lang="en-GB"/>
              <a:t> person) after Lila has set off on a mission to Mount Merapi. </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YOU ARE PRETENDING TO BE LALCHAND!!!</a:t>
            </a:r>
            <a:endParaRPr/>
          </a:p>
        </p:txBody>
      </p:sp>
      <p:sp>
        <p:nvSpPr>
          <p:cNvPr id="559" name="Google Shape;559;p28"/>
          <p:cNvSpPr/>
          <p:nvPr/>
        </p:nvSpPr>
        <p:spPr>
          <a:xfrm>
            <a:off x="8180025" y="3843975"/>
            <a:ext cx="3404400" cy="2429100"/>
          </a:xfrm>
          <a:prstGeom prst="cloudCallout">
            <a:avLst>
              <a:gd name="adj1" fmla="val -20833"/>
              <a:gd name="adj2" fmla="val 625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Arial"/>
                <a:ea typeface="Arial"/>
                <a:cs typeface="Arial"/>
                <a:sym typeface="Arial"/>
              </a:rPr>
              <a:t>What do we mean by 1st person?</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Let’s discuss!</a:t>
            </a:r>
            <a:endParaRPr/>
          </a:p>
        </p:txBody>
      </p:sp>
      <p:sp>
        <p:nvSpPr>
          <p:cNvPr id="299" name="Google Shape;299;p4"/>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GB"/>
              <a:t>What can you see?</a:t>
            </a:r>
            <a:endParaRPr/>
          </a:p>
          <a:p>
            <a:pPr marL="342900" lvl="0" indent="-342900" algn="l" rtl="0">
              <a:lnSpc>
                <a:spcPct val="100000"/>
              </a:lnSpc>
              <a:spcBef>
                <a:spcPts val="1000"/>
              </a:spcBef>
              <a:spcAft>
                <a:spcPts val="0"/>
              </a:spcAft>
              <a:buSzPts val="1440"/>
              <a:buChar char="►"/>
            </a:pPr>
            <a:r>
              <a:rPr lang="en-GB"/>
              <a:t>What do the illustrations make you think of?</a:t>
            </a:r>
            <a:endParaRPr/>
          </a:p>
          <a:p>
            <a:pPr marL="342900" lvl="0" indent="-342900" algn="l" rtl="0">
              <a:lnSpc>
                <a:spcPct val="100000"/>
              </a:lnSpc>
              <a:spcBef>
                <a:spcPts val="1000"/>
              </a:spcBef>
              <a:spcAft>
                <a:spcPts val="0"/>
              </a:spcAft>
              <a:buSzPts val="1440"/>
              <a:buChar char="►"/>
            </a:pPr>
            <a:r>
              <a:rPr lang="en-GB"/>
              <a:t>What does the title tell you? </a:t>
            </a:r>
            <a:endParaRPr/>
          </a:p>
          <a:p>
            <a:pPr marL="342900" lvl="0" indent="-342900" algn="l" rtl="0">
              <a:lnSpc>
                <a:spcPct val="100000"/>
              </a:lnSpc>
              <a:spcBef>
                <a:spcPts val="1000"/>
              </a:spcBef>
              <a:spcAft>
                <a:spcPts val="0"/>
              </a:spcAft>
              <a:buSzPts val="1440"/>
              <a:buChar char="►"/>
            </a:pPr>
            <a:r>
              <a:rPr lang="en-GB"/>
              <a:t>What are your thoughts and ideas?</a:t>
            </a:r>
            <a:endParaRPr/>
          </a:p>
          <a:p>
            <a:pPr marL="342900" lvl="0" indent="-342900" algn="l" rtl="0">
              <a:lnSpc>
                <a:spcPct val="100000"/>
              </a:lnSpc>
              <a:spcBef>
                <a:spcPts val="1000"/>
              </a:spcBef>
              <a:spcAft>
                <a:spcPts val="0"/>
              </a:spcAft>
              <a:buSzPts val="1440"/>
              <a:buChar char="►"/>
            </a:pPr>
            <a:r>
              <a:rPr lang="en-GB"/>
              <a:t>Do you think the book will be fiction or non-fiction?</a:t>
            </a:r>
            <a:endParaRPr/>
          </a:p>
          <a:p>
            <a:pPr marL="342900" lvl="0" indent="-342900" algn="l" rtl="0">
              <a:lnSpc>
                <a:spcPct val="100000"/>
              </a:lnSpc>
              <a:spcBef>
                <a:spcPts val="1000"/>
              </a:spcBef>
              <a:spcAft>
                <a:spcPts val="0"/>
              </a:spcAft>
              <a:buSzPts val="1440"/>
              <a:buChar char="►"/>
            </a:pPr>
            <a:r>
              <a:rPr lang="en-GB"/>
              <a:t>What do you predict? </a:t>
            </a:r>
            <a:endParaRPr/>
          </a:p>
        </p:txBody>
      </p:sp>
      <p:sp>
        <p:nvSpPr>
          <p:cNvPr id="300" name="Google Shape;300;p4"/>
          <p:cNvSpPr/>
          <p:nvPr/>
        </p:nvSpPr>
        <p:spPr>
          <a:xfrm>
            <a:off x="8229600" y="3141400"/>
            <a:ext cx="3760800" cy="25662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900"/>
              <a:t>Josh, look at the front cover of the book and read the blurb BUT DON’T OPEN THE BOOK!</a:t>
            </a:r>
            <a:endParaRPr sz="1900"/>
          </a:p>
          <a:p>
            <a:pPr marL="0" lvl="0" indent="0" algn="l" rtl="0">
              <a:spcBef>
                <a:spcPts val="0"/>
              </a:spcBef>
              <a:spcAft>
                <a:spcPts val="0"/>
              </a:spcAft>
              <a:buNone/>
            </a:pPr>
            <a:r>
              <a:rPr lang="en-GB" sz="1900"/>
              <a:t>Write some ideas and predictions.</a:t>
            </a:r>
            <a:endParaRPr sz="1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500"/>
                                        <p:tgtEl>
                                          <p:spTgt spid="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xEl>
                                              <p:pRg st="1" end="1"/>
                                            </p:txEl>
                                          </p:spTgt>
                                        </p:tgtEl>
                                        <p:attrNameLst>
                                          <p:attrName>style.visibility</p:attrName>
                                        </p:attrNameLst>
                                      </p:cBhvr>
                                      <p:to>
                                        <p:strVal val="visible"/>
                                      </p:to>
                                    </p:set>
                                    <p:animEffect transition="in" filter="fade">
                                      <p:cBhvr>
                                        <p:cTn id="12" dur="500"/>
                                        <p:tgtEl>
                                          <p:spTgt spid="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xEl>
                                              <p:pRg st="2" end="2"/>
                                            </p:txEl>
                                          </p:spTgt>
                                        </p:tgtEl>
                                        <p:attrNameLst>
                                          <p:attrName>style.visibility</p:attrName>
                                        </p:attrNameLst>
                                      </p:cBhvr>
                                      <p:to>
                                        <p:strVal val="visible"/>
                                      </p:to>
                                    </p:set>
                                    <p:animEffect transition="in" filter="fade">
                                      <p:cBhvr>
                                        <p:cTn id="17" dur="500"/>
                                        <p:tgtEl>
                                          <p:spTgt spid="2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9">
                                            <p:txEl>
                                              <p:pRg st="3" end="3"/>
                                            </p:txEl>
                                          </p:spTgt>
                                        </p:tgtEl>
                                        <p:attrNameLst>
                                          <p:attrName>style.visibility</p:attrName>
                                        </p:attrNameLst>
                                      </p:cBhvr>
                                      <p:to>
                                        <p:strVal val="visible"/>
                                      </p:to>
                                    </p:set>
                                    <p:animEffect transition="in" filter="fade">
                                      <p:cBhvr>
                                        <p:cTn id="22" dur="500"/>
                                        <p:tgtEl>
                                          <p:spTgt spid="2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9">
                                            <p:txEl>
                                              <p:pRg st="4" end="4"/>
                                            </p:txEl>
                                          </p:spTgt>
                                        </p:tgtEl>
                                        <p:attrNameLst>
                                          <p:attrName>style.visibility</p:attrName>
                                        </p:attrNameLst>
                                      </p:cBhvr>
                                      <p:to>
                                        <p:strVal val="visible"/>
                                      </p:to>
                                    </p:set>
                                    <p:animEffect transition="in" filter="fade">
                                      <p:cBhvr>
                                        <p:cTn id="27" dur="500"/>
                                        <p:tgtEl>
                                          <p:spTgt spid="2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9">
                                            <p:txEl>
                                              <p:pRg st="5" end="5"/>
                                            </p:txEl>
                                          </p:spTgt>
                                        </p:tgtEl>
                                        <p:attrNameLst>
                                          <p:attrName>style.visibility</p:attrName>
                                        </p:attrNameLst>
                                      </p:cBhvr>
                                      <p:to>
                                        <p:strVal val="visible"/>
                                      </p:to>
                                    </p:set>
                                    <p:animEffect transition="in" filter="fade">
                                      <p:cBhvr>
                                        <p:cTn id="32" dur="500"/>
                                        <p:tgtEl>
                                          <p:spTgt spid="2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2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Thursday 19</a:t>
            </a:r>
            <a:r>
              <a:rPr lang="en-GB" baseline="30000"/>
              <a:t>th</a:t>
            </a:r>
            <a:r>
              <a:rPr lang="en-GB"/>
              <a:t> November</a:t>
            </a:r>
            <a:endParaRPr/>
          </a:p>
        </p:txBody>
      </p:sp>
      <p:sp>
        <p:nvSpPr>
          <p:cNvPr id="565" name="Google Shape;565;p29"/>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920"/>
              <a:buNone/>
            </a:pPr>
            <a:r>
              <a:rPr lang="en-GB" sz="2400"/>
              <a:t>Morning Job:</a:t>
            </a:r>
            <a:endParaRPr/>
          </a:p>
          <a:p>
            <a:pPr marL="0" lvl="0" indent="0" algn="l" rtl="0">
              <a:lnSpc>
                <a:spcPct val="100000"/>
              </a:lnSpc>
              <a:spcBef>
                <a:spcPts val="1000"/>
              </a:spcBef>
              <a:spcAft>
                <a:spcPts val="0"/>
              </a:spcAft>
              <a:buSzPts val="1920"/>
              <a:buNone/>
            </a:pPr>
            <a:endParaRPr sz="2400"/>
          </a:p>
          <a:p>
            <a:pPr marL="342900" lvl="0" indent="-342900" algn="l" rtl="0">
              <a:lnSpc>
                <a:spcPct val="100000"/>
              </a:lnSpc>
              <a:spcBef>
                <a:spcPts val="1000"/>
              </a:spcBef>
              <a:spcAft>
                <a:spcPts val="0"/>
              </a:spcAft>
              <a:buSzPts val="1920"/>
              <a:buChar char="►"/>
            </a:pPr>
            <a:r>
              <a:rPr lang="en-GB" sz="2400"/>
              <a:t>Please read your reading book quietly during the register!</a:t>
            </a:r>
            <a:endParaRPr/>
          </a:p>
          <a:p>
            <a:pPr marL="0" lvl="0" indent="0" algn="l" rtl="0">
              <a:lnSpc>
                <a:spcPct val="100000"/>
              </a:lnSpc>
              <a:spcBef>
                <a:spcPts val="1000"/>
              </a:spcBef>
              <a:spcAft>
                <a:spcPts val="0"/>
              </a:spcAft>
              <a:buSzPts val="1920"/>
              <a:buNone/>
            </a:pPr>
            <a:endParaRPr sz="2400"/>
          </a:p>
          <a:p>
            <a:pPr marL="342900" lvl="0" indent="-220980" algn="l" rtl="0">
              <a:lnSpc>
                <a:spcPct val="100000"/>
              </a:lnSpc>
              <a:spcBef>
                <a:spcPts val="1000"/>
              </a:spcBef>
              <a:spcAft>
                <a:spcPts val="0"/>
              </a:spcAft>
              <a:buSzPts val="1920"/>
              <a:buNone/>
            </a:pPr>
            <a:endParaRPr sz="2400"/>
          </a:p>
          <a:p>
            <a:pPr marL="0" lvl="0" indent="0" algn="l" rtl="0">
              <a:lnSpc>
                <a:spcPct val="100000"/>
              </a:lnSpc>
              <a:spcBef>
                <a:spcPts val="1000"/>
              </a:spcBef>
              <a:spcAft>
                <a:spcPts val="0"/>
              </a:spcAft>
              <a:buSzPts val="144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69"/>
        <p:cNvGrpSpPr/>
        <p:nvPr/>
      </p:nvGrpSpPr>
      <p:grpSpPr>
        <a:xfrm>
          <a:off x="0" y="0"/>
          <a:ext cx="0" cy="0"/>
          <a:chOff x="0" y="0"/>
          <a:chExt cx="0" cy="0"/>
        </a:xfrm>
      </p:grpSpPr>
      <p:sp>
        <p:nvSpPr>
          <p:cNvPr id="570" name="Google Shape;570;p30"/>
          <p:cNvSpPr/>
          <p:nvPr/>
        </p:nvSpPr>
        <p:spPr>
          <a:xfrm>
            <a:off x="0" y="0"/>
            <a:ext cx="12192000"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0"/>
          <p:cNvSpPr/>
          <p:nvPr/>
        </p:nvSpPr>
        <p:spPr>
          <a:xfrm>
            <a:off x="0" y="794"/>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572" name="Google Shape;572;p30"/>
          <p:cNvSpPr/>
          <p:nvPr/>
        </p:nvSpPr>
        <p:spPr>
          <a:xfrm rot="-5677511">
            <a:off x="537676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0"/>
          <p:cNvSpPr txBox="1">
            <a:spLocks noGrp="1"/>
          </p:cNvSpPr>
          <p:nvPr>
            <p:ph type="title"/>
          </p:nvPr>
        </p:nvSpPr>
        <p:spPr>
          <a:xfrm>
            <a:off x="639098" y="629265"/>
            <a:ext cx="6072776"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3600"/>
              <a:buFont typeface="Century Gothic"/>
              <a:buNone/>
            </a:pPr>
            <a:r>
              <a:rPr lang="en-GB">
                <a:solidFill>
                  <a:srgbClr val="FFFFFF"/>
                </a:solidFill>
              </a:rPr>
              <a:t>The Firework-Maker’s Daughter.</a:t>
            </a:r>
            <a:endParaRPr/>
          </a:p>
        </p:txBody>
      </p:sp>
      <p:pic>
        <p:nvPicPr>
          <p:cNvPr id="574" name="Google Shape;574;p30"/>
          <p:cNvPicPr preferRelativeResize="0"/>
          <p:nvPr/>
        </p:nvPicPr>
        <p:blipFill rotWithShape="1">
          <a:blip r:embed="rId3">
            <a:alphaModFix/>
          </a:blip>
          <a:srcRect t="3130" r="2" b="17014"/>
          <a:stretch/>
        </p:blipFill>
        <p:spPr>
          <a:xfrm>
            <a:off x="6774511" y="480060"/>
            <a:ext cx="4929808" cy="5897880"/>
          </a:xfrm>
          <a:custGeom>
            <a:avLst/>
            <a:gdLst/>
            <a:ahLst/>
            <a:cxnLst/>
            <a:rect l="l" t="t" r="r" b="b"/>
            <a:pathLst>
              <a:path w="4929808" h="5897880" extrusionOk="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a:noFill/>
          <a:ln>
            <a:noFill/>
          </a:ln>
        </p:spPr>
      </p:pic>
      <p:sp>
        <p:nvSpPr>
          <p:cNvPr id="575" name="Google Shape;575;p3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0"/>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0"/>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0"/>
          <p:cNvSpPr txBox="1">
            <a:spLocks noGrp="1"/>
          </p:cNvSpPr>
          <p:nvPr>
            <p:ph type="body" idx="1"/>
          </p:nvPr>
        </p:nvSpPr>
        <p:spPr>
          <a:xfrm>
            <a:off x="639098" y="2418735"/>
            <a:ext cx="6072776" cy="38117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40"/>
              <a:buNone/>
            </a:pPr>
            <a:r>
              <a:rPr lang="en-GB"/>
              <a:t>Thinking back to last lesson:</a:t>
            </a:r>
            <a:endParaRPr/>
          </a:p>
          <a:p>
            <a:pPr marL="0" lvl="0" indent="0"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How would you describe how Lalchand is feeling?</a:t>
            </a:r>
            <a:endParaRPr/>
          </a:p>
          <a:p>
            <a:pPr marL="0" lvl="0" indent="0" algn="l" rtl="0">
              <a:lnSpc>
                <a:spcPct val="100000"/>
              </a:lnSpc>
              <a:spcBef>
                <a:spcPts val="1000"/>
              </a:spcBef>
              <a:spcAft>
                <a:spcPts val="0"/>
              </a:spcAft>
              <a:buSzPts val="144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2"/>
        <p:cNvGrpSpPr/>
        <p:nvPr/>
      </p:nvGrpSpPr>
      <p:grpSpPr>
        <a:xfrm>
          <a:off x="0" y="0"/>
          <a:ext cx="0" cy="0"/>
          <a:chOff x="0" y="0"/>
          <a:chExt cx="0" cy="0"/>
        </a:xfrm>
      </p:grpSpPr>
      <p:sp>
        <p:nvSpPr>
          <p:cNvPr id="583" name="Google Shape;583;p31"/>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31"/>
          <p:cNvSpPr/>
          <p:nvPr/>
        </p:nvSpPr>
        <p:spPr>
          <a:xfrm rot="-5677511">
            <a:off x="537676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3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586" name="Google Shape;586;p31"/>
          <p:cNvSpPr txBox="1">
            <a:spLocks noGrp="1"/>
          </p:cNvSpPr>
          <p:nvPr>
            <p:ph type="title"/>
          </p:nvPr>
        </p:nvSpPr>
        <p:spPr>
          <a:xfrm>
            <a:off x="639098" y="629265"/>
            <a:ext cx="6072776"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EBEBEB"/>
              </a:buClr>
              <a:buSzPts val="3600"/>
              <a:buFont typeface="Century Gothic"/>
              <a:buNone/>
            </a:pPr>
            <a:r>
              <a:rPr lang="en-GB">
                <a:solidFill>
                  <a:srgbClr val="EBEBEB"/>
                </a:solidFill>
              </a:rPr>
              <a:t>Today’s I can…</a:t>
            </a:r>
            <a:endParaRPr/>
          </a:p>
        </p:txBody>
      </p:sp>
      <p:sp>
        <p:nvSpPr>
          <p:cNvPr id="587" name="Google Shape;587;p31"/>
          <p:cNvSpPr/>
          <p:nvPr/>
        </p:nvSpPr>
        <p:spPr>
          <a:xfrm rot="-5400000">
            <a:off x="6290102" y="977273"/>
            <a:ext cx="6053670" cy="4903455"/>
          </a:xfrm>
          <a:custGeom>
            <a:avLst/>
            <a:gdLst/>
            <a:ahLst/>
            <a:cxnLst/>
            <a:rect l="l" t="t" r="r" b="b"/>
            <a:pathLst>
              <a:path w="6053670" h="4903455" extrusionOk="0">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pic>
        <p:nvPicPr>
          <p:cNvPr id="588" name="Google Shape;588;p31" descr="Graphical user interface, text&#10;&#10;Description automatically generated"/>
          <p:cNvPicPr preferRelativeResize="0"/>
          <p:nvPr/>
        </p:nvPicPr>
        <p:blipFill rotWithShape="1">
          <a:blip r:embed="rId4">
            <a:alphaModFix/>
          </a:blip>
          <a:srcRect l="20932" t="29495" r="57479" b="7328"/>
          <a:stretch/>
        </p:blipFill>
        <p:spPr>
          <a:xfrm>
            <a:off x="7418226" y="645106"/>
            <a:ext cx="3583983" cy="5585369"/>
          </a:xfrm>
          <a:prstGeom prst="rect">
            <a:avLst/>
          </a:prstGeom>
          <a:noFill/>
          <a:ln>
            <a:noFill/>
          </a:ln>
        </p:spPr>
      </p:pic>
      <p:sp>
        <p:nvSpPr>
          <p:cNvPr id="589" name="Google Shape;589;p3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31"/>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31"/>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31"/>
          <p:cNvSpPr txBox="1">
            <a:spLocks noGrp="1"/>
          </p:cNvSpPr>
          <p:nvPr>
            <p:ph type="body" idx="1"/>
          </p:nvPr>
        </p:nvSpPr>
        <p:spPr>
          <a:xfrm>
            <a:off x="639098" y="2418735"/>
            <a:ext cx="6072776" cy="3811740"/>
          </a:xfrm>
          <a:prstGeom prst="rect">
            <a:avLst/>
          </a:prstGeom>
          <a:noFill/>
          <a:ln>
            <a:noFill/>
          </a:ln>
        </p:spPr>
        <p:txBody>
          <a:bodyPr spcFirstLastPara="1" wrap="square" lIns="91425" tIns="45700" rIns="91425" bIns="45700" anchor="ctr" anchorCtr="0">
            <a:normAutofit/>
          </a:bodyPr>
          <a:lstStyle/>
          <a:p>
            <a:pPr marL="342900" lvl="0" indent="-342900" algn="l" rtl="0">
              <a:lnSpc>
                <a:spcPct val="100000"/>
              </a:lnSpc>
              <a:spcBef>
                <a:spcPts val="0"/>
              </a:spcBef>
              <a:spcAft>
                <a:spcPts val="0"/>
              </a:spcAft>
              <a:buSzPts val="1440"/>
              <a:buChar char="►"/>
            </a:pPr>
            <a:r>
              <a:rPr lang="en-GB">
                <a:solidFill>
                  <a:srgbClr val="FFFFFF"/>
                </a:solidFill>
              </a:rPr>
              <a:t>I can organise my writing into paragraphs. </a:t>
            </a:r>
            <a:endParaRPr/>
          </a:p>
          <a:p>
            <a:pPr marL="342900" lvl="0" indent="-251459" algn="l" rtl="0">
              <a:lnSpc>
                <a:spcPct val="100000"/>
              </a:lnSpc>
              <a:spcBef>
                <a:spcPts val="1000"/>
              </a:spcBef>
              <a:spcAft>
                <a:spcPts val="0"/>
              </a:spcAft>
              <a:buSzPts val="1440"/>
              <a:buNone/>
            </a:pPr>
            <a:endParaRPr>
              <a:solidFill>
                <a:srgbClr val="FFFFFF"/>
              </a:solidFill>
            </a:endParaRPr>
          </a:p>
          <a:p>
            <a:pPr marL="342900" lvl="0" indent="-342900" algn="l" rtl="0">
              <a:lnSpc>
                <a:spcPct val="100000"/>
              </a:lnSpc>
              <a:spcBef>
                <a:spcPts val="1000"/>
              </a:spcBef>
              <a:spcAft>
                <a:spcPts val="0"/>
              </a:spcAft>
              <a:buSzPts val="1440"/>
              <a:buChar char="►"/>
            </a:pPr>
            <a:r>
              <a:rPr lang="en-GB"/>
              <a:t>I can use ideas from my reading in my writing.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2"/>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Thursday 19</a:t>
            </a:r>
            <a:r>
              <a:rPr lang="en-GB" baseline="30000"/>
              <a:t>th</a:t>
            </a:r>
            <a:r>
              <a:rPr lang="en-GB"/>
              <a:t> November.</a:t>
            </a:r>
            <a:endParaRPr/>
          </a:p>
        </p:txBody>
      </p:sp>
      <p:sp>
        <p:nvSpPr>
          <p:cNvPr id="598" name="Google Shape;598;p32"/>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40"/>
              <a:buNone/>
            </a:pPr>
            <a:r>
              <a:rPr lang="en-GB"/>
              <a:t>In todays lesson:</a:t>
            </a:r>
            <a:endParaRPr/>
          </a:p>
          <a:p>
            <a:pPr marL="342900" lvl="0" indent="-342900" algn="l" rtl="0">
              <a:lnSpc>
                <a:spcPct val="90000"/>
              </a:lnSpc>
              <a:spcBef>
                <a:spcPts val="1000"/>
              </a:spcBef>
              <a:spcAft>
                <a:spcPts val="0"/>
              </a:spcAft>
              <a:buSzPts val="1440"/>
              <a:buChar char="►"/>
            </a:pPr>
            <a:r>
              <a:rPr lang="en-GB"/>
              <a:t>You are going to be pretending to be the character Lalchand and write a diary entry describing how you feel after Lila has set off for Mount Merapi without something important!</a:t>
            </a:r>
            <a:endParaRPr/>
          </a:p>
          <a:p>
            <a:pPr marL="342900" lvl="0" indent="-251459" algn="l" rtl="0">
              <a:lnSpc>
                <a:spcPct val="90000"/>
              </a:lnSpc>
              <a:spcBef>
                <a:spcPts val="1000"/>
              </a:spcBef>
              <a:spcAft>
                <a:spcPts val="0"/>
              </a:spcAft>
              <a:buSzPts val="1440"/>
              <a:buNone/>
            </a:pPr>
            <a:endParaRPr/>
          </a:p>
          <a:p>
            <a:pPr marL="342900" lvl="0" indent="-342900" algn="l" rtl="0">
              <a:lnSpc>
                <a:spcPct val="90000"/>
              </a:lnSpc>
              <a:spcBef>
                <a:spcPts val="1000"/>
              </a:spcBef>
              <a:spcAft>
                <a:spcPts val="0"/>
              </a:spcAft>
              <a:buSzPts val="1440"/>
              <a:buChar char="►"/>
            </a:pPr>
            <a:r>
              <a:rPr lang="en-GB"/>
              <a:t>I want you to think about your choice of synonyms for sad and scared to make your writing exciting. </a:t>
            </a:r>
            <a:endParaRPr/>
          </a:p>
          <a:p>
            <a:pPr marL="342900" lvl="0" indent="-251459" algn="l" rtl="0">
              <a:lnSpc>
                <a:spcPct val="90000"/>
              </a:lnSpc>
              <a:spcBef>
                <a:spcPts val="1000"/>
              </a:spcBef>
              <a:spcAft>
                <a:spcPts val="0"/>
              </a:spcAft>
              <a:buSzPts val="1440"/>
              <a:buNone/>
            </a:pPr>
            <a:endParaRPr/>
          </a:p>
          <a:p>
            <a:pPr marL="342900" lvl="0" indent="-342900" algn="l" rtl="0">
              <a:lnSpc>
                <a:spcPct val="90000"/>
              </a:lnSpc>
              <a:spcBef>
                <a:spcPts val="1000"/>
              </a:spcBef>
              <a:spcAft>
                <a:spcPts val="0"/>
              </a:spcAft>
              <a:buSzPts val="1440"/>
              <a:buChar char="►"/>
            </a:pPr>
            <a:r>
              <a:rPr lang="en-GB"/>
              <a:t>Consider how Lalchand is feeling right now and the events that have happened in the story to make him feel this way.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3"/>
        <p:cNvGrpSpPr/>
        <p:nvPr/>
      </p:nvGrpSpPr>
      <p:grpSpPr>
        <a:xfrm>
          <a:off x="0" y="0"/>
          <a:ext cx="0" cy="0"/>
          <a:chOff x="0" y="0"/>
          <a:chExt cx="0" cy="0"/>
        </a:xfrm>
      </p:grpSpPr>
      <p:sp>
        <p:nvSpPr>
          <p:cNvPr id="604" name="Google Shape;604;p33"/>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33"/>
          <p:cNvSpPr/>
          <p:nvPr/>
        </p:nvSpPr>
        <p:spPr>
          <a:xfrm rot="-5677511">
            <a:off x="469835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33"/>
          <p:cNvSpPr/>
          <p:nvPr/>
        </p:nvSpPr>
        <p:spPr>
          <a:xfrm rot="-5400000">
            <a:off x="5950898" y="638067"/>
            <a:ext cx="6053670" cy="5581866"/>
          </a:xfrm>
          <a:custGeom>
            <a:avLst/>
            <a:gdLst/>
            <a:ahLst/>
            <a:cxnLst/>
            <a:rect l="l" t="t" r="r" b="b"/>
            <a:pathLst>
              <a:path w="6053670" h="5581866" extrusionOk="0">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sp>
        <p:nvSpPr>
          <p:cNvPr id="607" name="Google Shape;607;p33"/>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608" name="Google Shape;608;p33"/>
          <p:cNvSpPr txBox="1">
            <a:spLocks noGrp="1"/>
          </p:cNvSpPr>
          <p:nvPr>
            <p:ph type="title"/>
          </p:nvPr>
        </p:nvSpPr>
        <p:spPr>
          <a:xfrm>
            <a:off x="639098" y="629265"/>
            <a:ext cx="5132438"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EBEBEB"/>
              </a:buClr>
              <a:buSzPts val="3600"/>
              <a:buFont typeface="Century Gothic"/>
              <a:buNone/>
            </a:pPr>
            <a:r>
              <a:rPr lang="en-GB">
                <a:solidFill>
                  <a:srgbClr val="EBEBEB"/>
                </a:solidFill>
              </a:rPr>
              <a:t>Diary entry checklist:</a:t>
            </a:r>
            <a:endParaRPr/>
          </a:p>
        </p:txBody>
      </p:sp>
      <p:pic>
        <p:nvPicPr>
          <p:cNvPr id="609" name="Google Shape;609;p33" descr="Graphical user interface, text, application, Word&#10;&#10;Description automatically generated"/>
          <p:cNvPicPr preferRelativeResize="0"/>
          <p:nvPr/>
        </p:nvPicPr>
        <p:blipFill rotWithShape="1">
          <a:blip r:embed="rId4">
            <a:alphaModFix/>
          </a:blip>
          <a:srcRect l="31706" t="15717" r="32761"/>
          <a:stretch/>
        </p:blipFill>
        <p:spPr>
          <a:xfrm>
            <a:off x="6918163" y="645106"/>
            <a:ext cx="4422052" cy="5585369"/>
          </a:xfrm>
          <a:prstGeom prst="rect">
            <a:avLst/>
          </a:prstGeom>
          <a:noFill/>
          <a:ln>
            <a:noFill/>
          </a:ln>
        </p:spPr>
      </p:pic>
      <p:sp>
        <p:nvSpPr>
          <p:cNvPr id="610" name="Google Shape;610;p3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3"/>
          <p:cNvSpPr txBox="1">
            <a:spLocks noGrp="1"/>
          </p:cNvSpPr>
          <p:nvPr>
            <p:ph type="body" idx="1"/>
          </p:nvPr>
        </p:nvSpPr>
        <p:spPr>
          <a:xfrm>
            <a:off x="639098" y="2418735"/>
            <a:ext cx="5132439" cy="381174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40"/>
              <a:buNone/>
            </a:pPr>
            <a:r>
              <a:rPr lang="en-GB" b="0" i="0">
                <a:solidFill>
                  <a:srgbClr val="FFFFFF"/>
                </a:solidFill>
                <a:latin typeface="Arial"/>
                <a:ea typeface="Arial"/>
                <a:cs typeface="Arial"/>
                <a:sym typeface="Arial"/>
              </a:rPr>
              <a:t>Checklist:</a:t>
            </a:r>
            <a:endParaRPr/>
          </a:p>
          <a:p>
            <a:pPr marL="342900" lvl="0" indent="-342900" algn="l" rtl="0">
              <a:lnSpc>
                <a:spcPct val="100000"/>
              </a:lnSpc>
              <a:spcBef>
                <a:spcPts val="1000"/>
              </a:spcBef>
              <a:spcAft>
                <a:spcPts val="0"/>
              </a:spcAft>
              <a:buSzPts val="1440"/>
              <a:buFont typeface="Arial"/>
              <a:buChar char="•"/>
            </a:pPr>
            <a:r>
              <a:rPr lang="en-GB" b="0" i="0">
                <a:solidFill>
                  <a:srgbClr val="FFFFFF"/>
                </a:solidFill>
                <a:latin typeface="Arial"/>
                <a:ea typeface="Arial"/>
                <a:cs typeface="Arial"/>
                <a:sym typeface="Arial"/>
              </a:rPr>
              <a:t>Start with 'Dear Diary’.</a:t>
            </a:r>
            <a:endParaRPr/>
          </a:p>
          <a:p>
            <a:pPr marL="342900" lvl="0" indent="-342900" algn="l" rtl="0">
              <a:lnSpc>
                <a:spcPct val="100000"/>
              </a:lnSpc>
              <a:spcBef>
                <a:spcPts val="1000"/>
              </a:spcBef>
              <a:spcAft>
                <a:spcPts val="0"/>
              </a:spcAft>
              <a:buSzPts val="1440"/>
              <a:buFont typeface="Arial"/>
              <a:buChar char="•"/>
            </a:pPr>
            <a:r>
              <a:rPr lang="en-GB" b="1" i="0">
                <a:solidFill>
                  <a:srgbClr val="FFFFFF"/>
                </a:solidFill>
                <a:latin typeface="Arial"/>
                <a:ea typeface="Arial"/>
                <a:cs typeface="Arial"/>
                <a:sym typeface="Arial"/>
              </a:rPr>
              <a:t>Describe</a:t>
            </a:r>
            <a:r>
              <a:rPr lang="en-GB" b="0" i="0">
                <a:solidFill>
                  <a:srgbClr val="FFFFFF"/>
                </a:solidFill>
                <a:latin typeface="Arial"/>
                <a:ea typeface="Arial"/>
                <a:cs typeface="Arial"/>
                <a:sym typeface="Arial"/>
              </a:rPr>
              <a:t> the places where the events happened.</a:t>
            </a:r>
            <a:endParaRPr/>
          </a:p>
          <a:p>
            <a:pPr marL="342900" lvl="0" indent="-342900" algn="l" rtl="0">
              <a:lnSpc>
                <a:spcPct val="100000"/>
              </a:lnSpc>
              <a:spcBef>
                <a:spcPts val="1000"/>
              </a:spcBef>
              <a:spcAft>
                <a:spcPts val="0"/>
              </a:spcAft>
              <a:buSzPts val="1440"/>
              <a:buFont typeface="Arial"/>
              <a:buChar char="•"/>
            </a:pPr>
            <a:r>
              <a:rPr lang="en-GB" b="0" i="0">
                <a:solidFill>
                  <a:srgbClr val="FFFFFF"/>
                </a:solidFill>
                <a:latin typeface="Arial"/>
                <a:ea typeface="Arial"/>
                <a:cs typeface="Arial"/>
                <a:sym typeface="Arial"/>
              </a:rPr>
              <a:t>Write in the </a:t>
            </a:r>
            <a:r>
              <a:rPr lang="en-GB" b="1" i="0">
                <a:solidFill>
                  <a:srgbClr val="FFFFFF"/>
                </a:solidFill>
                <a:latin typeface="Arial"/>
                <a:ea typeface="Arial"/>
                <a:cs typeface="Arial"/>
                <a:sym typeface="Arial"/>
              </a:rPr>
              <a:t>past tense.</a:t>
            </a:r>
            <a:endParaRPr b="0" i="0">
              <a:solidFill>
                <a:srgbClr val="FFFFFF"/>
              </a:solidFill>
              <a:latin typeface="Arial"/>
              <a:ea typeface="Arial"/>
              <a:cs typeface="Arial"/>
              <a:sym typeface="Arial"/>
            </a:endParaRPr>
          </a:p>
          <a:p>
            <a:pPr marL="342900" lvl="0" indent="-342900" algn="l" rtl="0">
              <a:lnSpc>
                <a:spcPct val="100000"/>
              </a:lnSpc>
              <a:spcBef>
                <a:spcPts val="1000"/>
              </a:spcBef>
              <a:spcAft>
                <a:spcPts val="0"/>
              </a:spcAft>
              <a:buSzPts val="1440"/>
              <a:buFont typeface="Arial"/>
              <a:buChar char="•"/>
            </a:pPr>
            <a:r>
              <a:rPr lang="en-GB" b="0" i="0">
                <a:solidFill>
                  <a:srgbClr val="FFFFFF"/>
                </a:solidFill>
                <a:latin typeface="Arial"/>
                <a:ea typeface="Arial"/>
                <a:cs typeface="Arial"/>
                <a:sym typeface="Arial"/>
              </a:rPr>
              <a:t>Use </a:t>
            </a:r>
            <a:r>
              <a:rPr lang="en-GB" b="1" i="0">
                <a:solidFill>
                  <a:srgbClr val="FFFFFF"/>
                </a:solidFill>
                <a:latin typeface="Arial"/>
                <a:ea typeface="Arial"/>
                <a:cs typeface="Arial"/>
                <a:sym typeface="Arial"/>
              </a:rPr>
              <a:t>pronouns</a:t>
            </a:r>
            <a:r>
              <a:rPr lang="en-GB" b="0" i="0">
                <a:solidFill>
                  <a:srgbClr val="FFFFFF"/>
                </a:solidFill>
                <a:latin typeface="Arial"/>
                <a:ea typeface="Arial"/>
                <a:cs typeface="Arial"/>
                <a:sym typeface="Arial"/>
              </a:rPr>
              <a:t> like I, my and me to show that the events happened to you.</a:t>
            </a:r>
            <a:endParaRPr/>
          </a:p>
          <a:p>
            <a:pPr marL="342900" lvl="0" indent="-342900" algn="l" rtl="0">
              <a:lnSpc>
                <a:spcPct val="100000"/>
              </a:lnSpc>
              <a:spcBef>
                <a:spcPts val="1000"/>
              </a:spcBef>
              <a:spcAft>
                <a:spcPts val="0"/>
              </a:spcAft>
              <a:buSzPts val="1440"/>
              <a:buFont typeface="Arial"/>
              <a:buChar char="•"/>
            </a:pPr>
            <a:r>
              <a:rPr lang="en-GB" b="0" i="0">
                <a:solidFill>
                  <a:srgbClr val="FFFFFF"/>
                </a:solidFill>
                <a:latin typeface="Arial"/>
                <a:ea typeface="Arial"/>
                <a:cs typeface="Arial"/>
                <a:sym typeface="Arial"/>
              </a:rPr>
              <a:t>Talk about how you were </a:t>
            </a:r>
            <a:r>
              <a:rPr lang="en-GB" b="1" i="0">
                <a:solidFill>
                  <a:srgbClr val="FFFFFF"/>
                </a:solidFill>
                <a:latin typeface="Arial"/>
                <a:ea typeface="Arial"/>
                <a:cs typeface="Arial"/>
                <a:sym typeface="Arial"/>
              </a:rPr>
              <a:t>feeling</a:t>
            </a:r>
            <a:r>
              <a:rPr lang="en-GB" b="0" i="0">
                <a:solidFill>
                  <a:srgbClr val="FFFFFF"/>
                </a:solidFill>
                <a:latin typeface="Arial"/>
                <a:ea typeface="Arial"/>
                <a:cs typeface="Arial"/>
                <a:sym typeface="Arial"/>
              </a:rPr>
              <a:t> or what you were </a:t>
            </a:r>
            <a:r>
              <a:rPr lang="en-GB" b="1" i="0">
                <a:solidFill>
                  <a:srgbClr val="FFFFFF"/>
                </a:solidFill>
                <a:latin typeface="Arial"/>
                <a:ea typeface="Arial"/>
                <a:cs typeface="Arial"/>
                <a:sym typeface="Arial"/>
              </a:rPr>
              <a:t>thinking</a:t>
            </a:r>
            <a:r>
              <a:rPr lang="en-GB" b="0" i="0">
                <a:solidFill>
                  <a:srgbClr val="FFFFFF"/>
                </a:solidFill>
                <a:latin typeface="Arial"/>
                <a:ea typeface="Arial"/>
                <a:cs typeface="Arial"/>
                <a:sym typeface="Arial"/>
              </a:rPr>
              <a:t> when each event happened.</a:t>
            </a:r>
            <a:endParaRPr/>
          </a:p>
          <a:p>
            <a:pPr marL="342900" lvl="0" indent="-342900" algn="l" rtl="0">
              <a:lnSpc>
                <a:spcPct val="100000"/>
              </a:lnSpc>
              <a:spcBef>
                <a:spcPts val="1000"/>
              </a:spcBef>
              <a:spcAft>
                <a:spcPts val="0"/>
              </a:spcAft>
              <a:buSzPts val="1440"/>
              <a:buFont typeface="Arial"/>
              <a:buChar char="•"/>
            </a:pPr>
            <a:r>
              <a:rPr lang="en-GB" b="0" i="0">
                <a:solidFill>
                  <a:srgbClr val="FFFFFF"/>
                </a:solidFill>
                <a:latin typeface="Arial"/>
                <a:ea typeface="Arial"/>
                <a:cs typeface="Arial"/>
                <a:sym typeface="Arial"/>
              </a:rPr>
              <a:t>Use </a:t>
            </a:r>
            <a:r>
              <a:rPr lang="en-GB" b="1" i="0">
                <a:solidFill>
                  <a:srgbClr val="FFFFFF"/>
                </a:solidFill>
                <a:latin typeface="Arial"/>
                <a:ea typeface="Arial"/>
                <a:cs typeface="Arial"/>
                <a:sym typeface="Arial"/>
              </a:rPr>
              <a:t>interesting vocabulary.</a:t>
            </a:r>
            <a:endParaRPr b="0" i="0">
              <a:solidFill>
                <a:srgbClr val="FFFFFF"/>
              </a:solidFill>
              <a:latin typeface="Arial"/>
              <a:ea typeface="Arial"/>
              <a:cs typeface="Arial"/>
              <a:sym typeface="Arial"/>
            </a:endParaRPr>
          </a:p>
          <a:p>
            <a:pPr marL="0" lvl="0" indent="0" algn="l" rtl="0">
              <a:lnSpc>
                <a:spcPct val="100000"/>
              </a:lnSpc>
              <a:spcBef>
                <a:spcPts val="1000"/>
              </a:spcBef>
              <a:spcAft>
                <a:spcPts val="0"/>
              </a:spcAft>
              <a:buSzPts val="1440"/>
              <a:buNone/>
            </a:pPr>
            <a:endParaRPr>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Thursday 18</a:t>
            </a:r>
            <a:r>
              <a:rPr lang="en-GB" baseline="30000"/>
              <a:t>th</a:t>
            </a:r>
            <a:r>
              <a:rPr lang="en-GB"/>
              <a:t> November</a:t>
            </a:r>
            <a:endParaRPr/>
          </a:p>
        </p:txBody>
      </p:sp>
      <p:sp>
        <p:nvSpPr>
          <p:cNvPr id="617" name="Google Shape;617;p34"/>
          <p:cNvSpPr txBox="1">
            <a:spLocks noGrp="1"/>
          </p:cNvSpPr>
          <p:nvPr>
            <p:ph type="body" idx="1"/>
          </p:nvPr>
        </p:nvSpPr>
        <p:spPr>
          <a:xfrm>
            <a:off x="1154954" y="3688080"/>
            <a:ext cx="10000726" cy="16764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2560"/>
              <a:buChar char="►"/>
            </a:pPr>
            <a:r>
              <a:rPr lang="en-GB" sz="3200"/>
              <a:t>I can organise my writing into paragraphs.</a:t>
            </a:r>
            <a:endParaRPr/>
          </a:p>
          <a:p>
            <a:pPr marL="342900" lvl="0" indent="-251459" algn="l" rtl="0">
              <a:lnSpc>
                <a:spcPct val="100000"/>
              </a:lnSpc>
              <a:spcBef>
                <a:spcPts val="1000"/>
              </a:spcBef>
              <a:spcAft>
                <a:spcPts val="0"/>
              </a:spcAft>
              <a:buSzPts val="1440"/>
              <a:buNone/>
            </a:pPr>
            <a:endParaRPr/>
          </a:p>
          <a:p>
            <a:pPr marL="0" lvl="0" indent="0" algn="l" rtl="0">
              <a:lnSpc>
                <a:spcPct val="100000"/>
              </a:lnSpc>
              <a:spcBef>
                <a:spcPts val="1000"/>
              </a:spcBef>
              <a:spcAft>
                <a:spcPts val="0"/>
              </a:spcAft>
              <a:buSzPts val="1440"/>
              <a:buNone/>
            </a:pPr>
            <a:r>
              <a:rPr lang="en-GB"/>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5"/>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Reflect:</a:t>
            </a:r>
            <a:endParaRPr/>
          </a:p>
        </p:txBody>
      </p:sp>
      <p:pic>
        <p:nvPicPr>
          <p:cNvPr id="624" name="Google Shape;624;p35"/>
          <p:cNvPicPr preferRelativeResize="0">
            <a:picLocks noGrp="1"/>
          </p:cNvPicPr>
          <p:nvPr>
            <p:ph type="body" idx="1"/>
          </p:nvPr>
        </p:nvPicPr>
        <p:blipFill rotWithShape="1">
          <a:blip r:embed="rId3">
            <a:alphaModFix/>
          </a:blip>
          <a:srcRect l="22811" t="50036" r="24883" b="12491"/>
          <a:stretch/>
        </p:blipFill>
        <p:spPr>
          <a:xfrm>
            <a:off x="2066317" y="2887040"/>
            <a:ext cx="7850050" cy="29972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Monday 16</a:t>
            </a:r>
            <a:r>
              <a:rPr lang="en-GB" baseline="30000"/>
              <a:t>th</a:t>
            </a:r>
            <a:r>
              <a:rPr lang="en-GB"/>
              <a:t> November</a:t>
            </a:r>
            <a:endParaRPr/>
          </a:p>
        </p:txBody>
      </p:sp>
      <p:sp>
        <p:nvSpPr>
          <p:cNvPr id="307" name="Google Shape;307;p5"/>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440"/>
              <a:buChar char="►"/>
            </a:pPr>
            <a:r>
              <a:rPr lang="en-GB"/>
              <a:t>I can predict what might happen from details of the book. </a:t>
            </a:r>
            <a:endParaRPr/>
          </a:p>
          <a:p>
            <a:pPr marL="342900" lvl="0" indent="-251459" algn="l" rtl="0">
              <a:lnSpc>
                <a:spcPct val="90000"/>
              </a:lnSpc>
              <a:spcBef>
                <a:spcPts val="1000"/>
              </a:spcBef>
              <a:spcAft>
                <a:spcPts val="0"/>
              </a:spcAft>
              <a:buSzPts val="1440"/>
              <a:buNone/>
            </a:pPr>
            <a:endParaRPr/>
          </a:p>
          <a:p>
            <a:pPr marL="342900" lvl="0" indent="-342900" algn="l" rtl="0">
              <a:lnSpc>
                <a:spcPct val="90000"/>
              </a:lnSpc>
              <a:spcBef>
                <a:spcPts val="1000"/>
              </a:spcBef>
              <a:spcAft>
                <a:spcPts val="0"/>
              </a:spcAft>
              <a:buSzPts val="1440"/>
              <a:buChar char="►"/>
            </a:pPr>
            <a:r>
              <a:rPr lang="en-GB"/>
              <a:t>In your English books, I would like you to write down some of your thoughts and ideas of what you think this book could be about. </a:t>
            </a:r>
            <a:endParaRPr/>
          </a:p>
          <a:p>
            <a:pPr marL="342900" lvl="0" indent="-251459" algn="l" rtl="0">
              <a:lnSpc>
                <a:spcPct val="90000"/>
              </a:lnSpc>
              <a:spcBef>
                <a:spcPts val="1000"/>
              </a:spcBef>
              <a:spcAft>
                <a:spcPts val="0"/>
              </a:spcAft>
              <a:buSzPts val="1440"/>
              <a:buNone/>
            </a:pPr>
            <a:endParaRPr/>
          </a:p>
          <a:p>
            <a:pPr marL="342900" lvl="0" indent="-342900" algn="l" rtl="0">
              <a:lnSpc>
                <a:spcPct val="90000"/>
              </a:lnSpc>
              <a:spcBef>
                <a:spcPts val="1000"/>
              </a:spcBef>
              <a:spcAft>
                <a:spcPts val="0"/>
              </a:spcAft>
              <a:buSzPts val="1440"/>
              <a:buChar char="►"/>
            </a:pPr>
            <a:r>
              <a:rPr lang="en-GB"/>
              <a:t>Can you write some sentences of predictions of what you think this book could be about.</a:t>
            </a:r>
            <a:endParaRPr/>
          </a:p>
          <a:p>
            <a:pPr marL="342900" lvl="0" indent="-251459" algn="l" rtl="0">
              <a:lnSpc>
                <a:spcPct val="90000"/>
              </a:lnSpc>
              <a:spcBef>
                <a:spcPts val="1000"/>
              </a:spcBef>
              <a:spcAft>
                <a:spcPts val="0"/>
              </a:spcAft>
              <a:buSzPts val="1440"/>
              <a:buNone/>
            </a:pPr>
            <a:endParaRPr/>
          </a:p>
          <a:p>
            <a:pPr marL="342900" lvl="0" indent="-342900" algn="l" rtl="0">
              <a:lnSpc>
                <a:spcPct val="90000"/>
              </a:lnSpc>
              <a:spcBef>
                <a:spcPts val="1000"/>
              </a:spcBef>
              <a:spcAft>
                <a:spcPts val="0"/>
              </a:spcAft>
              <a:buSzPts val="1440"/>
              <a:buChar char="►"/>
            </a:pPr>
            <a:r>
              <a:rPr lang="en-GB"/>
              <a:t>Now can you write 1 more prediction down in your book after hearing the blurb.</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Effect transition="in" filter="fade">
                                      <p:cBhvr>
                                        <p:cTn id="7" dur="500"/>
                                        <p:tgtEl>
                                          <p:spTgt spid="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
                                            <p:txEl>
                                              <p:pRg st="1" end="1"/>
                                            </p:txEl>
                                          </p:spTgt>
                                        </p:tgtEl>
                                        <p:attrNameLst>
                                          <p:attrName>style.visibility</p:attrName>
                                        </p:attrNameLst>
                                      </p:cBhvr>
                                      <p:to>
                                        <p:strVal val="visible"/>
                                      </p:to>
                                    </p:set>
                                    <p:animEffect transition="in" filter="fade">
                                      <p:cBhvr>
                                        <p:cTn id="12" dur="500"/>
                                        <p:tgtEl>
                                          <p:spTgt spid="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
                                            <p:txEl>
                                              <p:pRg st="2" end="2"/>
                                            </p:txEl>
                                          </p:spTgt>
                                        </p:tgtEl>
                                        <p:attrNameLst>
                                          <p:attrName>style.visibility</p:attrName>
                                        </p:attrNameLst>
                                      </p:cBhvr>
                                      <p:to>
                                        <p:strVal val="visible"/>
                                      </p:to>
                                    </p:set>
                                    <p:animEffect transition="in" filter="fade">
                                      <p:cBhvr>
                                        <p:cTn id="17" dur="500"/>
                                        <p:tgtEl>
                                          <p:spTgt spid="3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
                                            <p:txEl>
                                              <p:pRg st="3" end="3"/>
                                            </p:txEl>
                                          </p:spTgt>
                                        </p:tgtEl>
                                        <p:attrNameLst>
                                          <p:attrName>style.visibility</p:attrName>
                                        </p:attrNameLst>
                                      </p:cBhvr>
                                      <p:to>
                                        <p:strVal val="visible"/>
                                      </p:to>
                                    </p:set>
                                    <p:animEffect transition="in" filter="fade">
                                      <p:cBhvr>
                                        <p:cTn id="22" dur="500"/>
                                        <p:tgtEl>
                                          <p:spTgt spid="3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
                                            <p:txEl>
                                              <p:pRg st="4" end="4"/>
                                            </p:txEl>
                                          </p:spTgt>
                                        </p:tgtEl>
                                        <p:attrNameLst>
                                          <p:attrName>style.visibility</p:attrName>
                                        </p:attrNameLst>
                                      </p:cBhvr>
                                      <p:to>
                                        <p:strVal val="visible"/>
                                      </p:to>
                                    </p:set>
                                    <p:animEffect transition="in" filter="fade">
                                      <p:cBhvr>
                                        <p:cTn id="27" dur="500"/>
                                        <p:tgtEl>
                                          <p:spTgt spid="3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
                                            <p:txEl>
                                              <p:pRg st="5" end="5"/>
                                            </p:txEl>
                                          </p:spTgt>
                                        </p:tgtEl>
                                        <p:attrNameLst>
                                          <p:attrName>style.visibility</p:attrName>
                                        </p:attrNameLst>
                                      </p:cBhvr>
                                      <p:to>
                                        <p:strVal val="visible"/>
                                      </p:to>
                                    </p:set>
                                    <p:animEffect transition="in" filter="fade">
                                      <p:cBhvr>
                                        <p:cTn id="32" dur="500"/>
                                        <p:tgtEl>
                                          <p:spTgt spid="3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
                                            <p:txEl>
                                              <p:pRg st="6" end="6"/>
                                            </p:txEl>
                                          </p:spTgt>
                                        </p:tgtEl>
                                        <p:attrNameLst>
                                          <p:attrName>style.visibility</p:attrName>
                                        </p:attrNameLst>
                                      </p:cBhvr>
                                      <p:to>
                                        <p:strVal val="visible"/>
                                      </p:to>
                                    </p:set>
                                    <p:animEffect transition="in" filter="fade">
                                      <p:cBhvr>
                                        <p:cTn id="37" dur="500"/>
                                        <p:tgtEl>
                                          <p:spTgt spid="3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Reflect:</a:t>
            </a:r>
            <a:endParaRPr/>
          </a:p>
        </p:txBody>
      </p:sp>
      <p:pic>
        <p:nvPicPr>
          <p:cNvPr id="314" name="Google Shape;314;p6"/>
          <p:cNvPicPr preferRelativeResize="0"/>
          <p:nvPr/>
        </p:nvPicPr>
        <p:blipFill rotWithShape="1">
          <a:blip r:embed="rId3">
            <a:alphaModFix/>
          </a:blip>
          <a:srcRect l="23375" t="59850" r="24248" b="3559"/>
          <a:stretch/>
        </p:blipFill>
        <p:spPr>
          <a:xfrm>
            <a:off x="2903220" y="3246120"/>
            <a:ext cx="6385560" cy="23774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3200"/>
              <a:buFont typeface="Century Gothic"/>
              <a:buNone/>
            </a:pPr>
            <a:r>
              <a:rPr lang="en-GB" sz="3200"/>
              <a:t>Tuesday 17</a:t>
            </a:r>
            <a:r>
              <a:rPr lang="en-GB" sz="3200" baseline="30000"/>
              <a:t>th</a:t>
            </a:r>
            <a:r>
              <a:rPr lang="en-GB" sz="3200"/>
              <a:t> November</a:t>
            </a:r>
            <a:br>
              <a:rPr lang="en-GB" sz="3200"/>
            </a:br>
            <a:r>
              <a:rPr lang="en-GB" sz="3200"/>
              <a:t>Morning job:</a:t>
            </a:r>
            <a:endParaRPr/>
          </a:p>
        </p:txBody>
      </p:sp>
      <p:sp>
        <p:nvSpPr>
          <p:cNvPr id="320" name="Google Shape;320;p7"/>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GB"/>
              <a:t>Can you write a list of nouns that you would find in your bedroom?</a:t>
            </a:r>
            <a:endParaRPr/>
          </a:p>
          <a:p>
            <a:pPr marL="0" lvl="0" indent="0" algn="l" rtl="0">
              <a:lnSpc>
                <a:spcPct val="100000"/>
              </a:lnSpc>
              <a:spcBef>
                <a:spcPts val="0"/>
              </a:spcBef>
              <a:spcAft>
                <a:spcPts val="0"/>
              </a:spcAft>
              <a:buSzPts val="1440"/>
              <a:buNone/>
            </a:pPr>
            <a:endParaRPr/>
          </a:p>
          <a:p>
            <a:pPr marL="0" lvl="0" indent="0" algn="l" rtl="0">
              <a:lnSpc>
                <a:spcPct val="100000"/>
              </a:lnSpc>
              <a:spcBef>
                <a:spcPts val="0"/>
              </a:spcBef>
              <a:spcAft>
                <a:spcPts val="0"/>
              </a:spcAft>
              <a:buSzPts val="1440"/>
              <a:buNone/>
            </a:pPr>
            <a:r>
              <a:rPr lang="en-GB"/>
              <a:t>Here is the start of my list to help you:</a:t>
            </a:r>
            <a:endParaRPr/>
          </a:p>
          <a:p>
            <a:pPr marL="457200" lvl="0" indent="-320040" algn="l" rtl="0">
              <a:lnSpc>
                <a:spcPct val="100000"/>
              </a:lnSpc>
              <a:spcBef>
                <a:spcPts val="0"/>
              </a:spcBef>
              <a:spcAft>
                <a:spcPts val="0"/>
              </a:spcAft>
              <a:buSzPts val="1440"/>
              <a:buChar char="►"/>
            </a:pPr>
            <a:r>
              <a:rPr lang="en-GB"/>
              <a:t>Reading lamp </a:t>
            </a:r>
            <a:endParaRPr/>
          </a:p>
          <a:p>
            <a:pPr marL="457200" lvl="0" indent="-320040" algn="l" rtl="0">
              <a:lnSpc>
                <a:spcPct val="100000"/>
              </a:lnSpc>
              <a:spcBef>
                <a:spcPts val="0"/>
              </a:spcBef>
              <a:spcAft>
                <a:spcPts val="0"/>
              </a:spcAft>
              <a:buSzPts val="1440"/>
              <a:buChar char="►"/>
            </a:pPr>
            <a:r>
              <a:rPr lang="en-GB"/>
              <a:t>Pillow </a:t>
            </a:r>
            <a:endParaRPr/>
          </a:p>
          <a:p>
            <a:pPr marL="457200" lvl="0" indent="-320040" algn="l" rtl="0">
              <a:lnSpc>
                <a:spcPct val="100000"/>
              </a:lnSpc>
              <a:spcBef>
                <a:spcPts val="0"/>
              </a:spcBef>
              <a:spcAft>
                <a:spcPts val="0"/>
              </a:spcAft>
              <a:buSzPts val="1440"/>
              <a:buChar char="►"/>
            </a:pPr>
            <a:r>
              <a:rPr lang="en-GB"/>
              <a:t>Curtains </a:t>
            </a:r>
            <a:endParaRPr/>
          </a:p>
          <a:p>
            <a:pPr marL="457200" lvl="0" indent="-320040" algn="l" rtl="0">
              <a:lnSpc>
                <a:spcPct val="100000"/>
              </a:lnSpc>
              <a:spcBef>
                <a:spcPts val="0"/>
              </a:spcBef>
              <a:spcAft>
                <a:spcPts val="0"/>
              </a:spcAft>
              <a:buSzPts val="1440"/>
              <a:buChar char="►"/>
            </a:pPr>
            <a:r>
              <a:rPr lang="en-GB"/>
              <a:t>Dressing table</a:t>
            </a:r>
            <a:endParaRPr/>
          </a:p>
          <a:p>
            <a:pPr marL="0" lvl="0" indent="0" algn="l" rtl="0">
              <a:lnSpc>
                <a:spcPct val="100000"/>
              </a:lnSpc>
              <a:spcBef>
                <a:spcPts val="0"/>
              </a:spcBef>
              <a:spcAft>
                <a:spcPts val="0"/>
              </a:spcAft>
              <a:buSzPts val="1440"/>
              <a:buNone/>
            </a:pPr>
            <a:endParaRPr/>
          </a:p>
          <a:p>
            <a:pPr marL="0" lvl="0" indent="0" algn="l" rtl="0">
              <a:lnSpc>
                <a:spcPct val="100000"/>
              </a:lnSpc>
              <a:spcBef>
                <a:spcPts val="0"/>
              </a:spcBef>
              <a:spcAft>
                <a:spcPts val="0"/>
              </a:spcAft>
              <a:buSzPts val="1440"/>
              <a:buNone/>
            </a:pPr>
            <a:r>
              <a:rPr lang="en-GB"/>
              <a:t>Challenge! - Can you write a list of nouns you might find in a fairy tale? </a:t>
            </a:r>
            <a:endParaRPr/>
          </a:p>
          <a:p>
            <a:pPr marL="0" lvl="0" indent="0" algn="l" rtl="0">
              <a:lnSpc>
                <a:spcPct val="100000"/>
              </a:lnSpc>
              <a:spcBef>
                <a:spcPts val="0"/>
              </a:spcBef>
              <a:spcAft>
                <a:spcPts val="0"/>
              </a:spcAft>
              <a:buSzPts val="144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Nouns</a:t>
            </a:r>
            <a:endParaRPr/>
          </a:p>
        </p:txBody>
      </p:sp>
      <p:sp>
        <p:nvSpPr>
          <p:cNvPr id="326" name="Google Shape;326;p8"/>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GB"/>
              <a:t>What is a noun? </a:t>
            </a:r>
            <a:endParaRPr/>
          </a:p>
          <a:p>
            <a:pPr marL="0" lvl="0" indent="0" algn="l" rtl="0">
              <a:lnSpc>
                <a:spcPct val="100000"/>
              </a:lnSpc>
              <a:spcBef>
                <a:spcPts val="1000"/>
              </a:spcBef>
              <a:spcAft>
                <a:spcPts val="0"/>
              </a:spcAft>
              <a:buSzPts val="1440"/>
              <a:buNone/>
            </a:pPr>
            <a:r>
              <a:rPr lang="en-GB">
                <a:solidFill>
                  <a:srgbClr val="FF0000"/>
                </a:solidFill>
              </a:rPr>
              <a:t>A noun is a word used to identify a class of people, a place or things. </a:t>
            </a:r>
            <a:endParaRPr/>
          </a:p>
          <a:p>
            <a:pPr marL="342900" lvl="0" indent="-251459" algn="l" rtl="0">
              <a:lnSpc>
                <a:spcPct val="100000"/>
              </a:lnSpc>
              <a:spcBef>
                <a:spcPts val="1000"/>
              </a:spcBef>
              <a:spcAft>
                <a:spcPts val="0"/>
              </a:spcAft>
              <a:buSzPts val="1440"/>
              <a:buNone/>
            </a:pPr>
            <a:endParaRPr/>
          </a:p>
          <a:p>
            <a:pPr marL="342900" lvl="0" indent="-342900" algn="l" rtl="0">
              <a:lnSpc>
                <a:spcPct val="100000"/>
              </a:lnSpc>
              <a:spcBef>
                <a:spcPts val="1000"/>
              </a:spcBef>
              <a:spcAft>
                <a:spcPts val="0"/>
              </a:spcAft>
              <a:buSzPts val="1440"/>
              <a:buChar char="►"/>
            </a:pPr>
            <a:r>
              <a:rPr lang="en-GB"/>
              <a:t>Are all of these pictures nouns? </a:t>
            </a:r>
            <a:endParaRPr/>
          </a:p>
          <a:p>
            <a:pPr marL="0" lvl="0" indent="0" algn="l" rtl="0">
              <a:lnSpc>
                <a:spcPct val="100000"/>
              </a:lnSpc>
              <a:spcBef>
                <a:spcPts val="1000"/>
              </a:spcBef>
              <a:spcAft>
                <a:spcPts val="0"/>
              </a:spcAft>
              <a:buSzPts val="1440"/>
              <a:buNone/>
            </a:pPr>
            <a:endParaRPr/>
          </a:p>
          <a:p>
            <a:pPr marL="0" lvl="0" indent="0" algn="l" rtl="0">
              <a:lnSpc>
                <a:spcPct val="100000"/>
              </a:lnSpc>
              <a:spcBef>
                <a:spcPts val="1000"/>
              </a:spcBef>
              <a:spcAft>
                <a:spcPts val="0"/>
              </a:spcAft>
              <a:buSzPts val="1440"/>
              <a:buNone/>
            </a:pPr>
            <a:endParaRPr/>
          </a:p>
        </p:txBody>
      </p:sp>
      <p:pic>
        <p:nvPicPr>
          <p:cNvPr id="327" name="Google Shape;327;p8"/>
          <p:cNvPicPr preferRelativeResize="0"/>
          <p:nvPr/>
        </p:nvPicPr>
        <p:blipFill rotWithShape="1">
          <a:blip r:embed="rId3">
            <a:alphaModFix/>
          </a:blip>
          <a:srcRect/>
          <a:stretch/>
        </p:blipFill>
        <p:spPr>
          <a:xfrm>
            <a:off x="1295400" y="4450080"/>
            <a:ext cx="1995170" cy="1995170"/>
          </a:xfrm>
          <a:prstGeom prst="rect">
            <a:avLst/>
          </a:prstGeom>
          <a:noFill/>
          <a:ln>
            <a:noFill/>
          </a:ln>
        </p:spPr>
      </p:pic>
      <p:pic>
        <p:nvPicPr>
          <p:cNvPr id="328" name="Google Shape;328;p8"/>
          <p:cNvPicPr preferRelativeResize="0"/>
          <p:nvPr/>
        </p:nvPicPr>
        <p:blipFill rotWithShape="1">
          <a:blip r:embed="rId4">
            <a:alphaModFix/>
          </a:blip>
          <a:srcRect/>
          <a:stretch/>
        </p:blipFill>
        <p:spPr>
          <a:xfrm>
            <a:off x="4145220" y="4194300"/>
            <a:ext cx="1668175" cy="2511299"/>
          </a:xfrm>
          <a:prstGeom prst="rect">
            <a:avLst/>
          </a:prstGeom>
          <a:noFill/>
          <a:ln>
            <a:noFill/>
          </a:ln>
        </p:spPr>
      </p:pic>
      <p:pic>
        <p:nvPicPr>
          <p:cNvPr id="329" name="Google Shape;329;p8"/>
          <p:cNvPicPr preferRelativeResize="0"/>
          <p:nvPr/>
        </p:nvPicPr>
        <p:blipFill rotWithShape="1">
          <a:blip r:embed="rId5">
            <a:alphaModFix/>
          </a:blip>
          <a:srcRect/>
          <a:stretch/>
        </p:blipFill>
        <p:spPr>
          <a:xfrm>
            <a:off x="6410786" y="4817854"/>
            <a:ext cx="1808798" cy="1259621"/>
          </a:xfrm>
          <a:prstGeom prst="rect">
            <a:avLst/>
          </a:prstGeom>
          <a:noFill/>
          <a:ln>
            <a:noFill/>
          </a:ln>
        </p:spPr>
      </p:pic>
      <p:sp>
        <p:nvSpPr>
          <p:cNvPr id="330" name="Google Shape;330;p8"/>
          <p:cNvSpPr/>
          <p:nvPr/>
        </p:nvSpPr>
        <p:spPr>
          <a:xfrm>
            <a:off x="8912799" y="3429000"/>
            <a:ext cx="2733019" cy="2455332"/>
          </a:xfrm>
          <a:prstGeom prst="cloudCallout">
            <a:avLst>
              <a:gd name="adj1" fmla="val -20833"/>
              <a:gd name="adj2" fmla="val 62500"/>
            </a:avLst>
          </a:prstGeom>
          <a:solidFill>
            <a:schemeClr val="accent1"/>
          </a:solidFill>
          <a:ln w="19050" cap="rnd" cmpd="sng">
            <a:solidFill>
              <a:srgbClr val="820C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Be ready to explain your answer!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Effect transition="in" filter="fade">
                                      <p:cBhvr>
                                        <p:cTn id="7" dur="500"/>
                                        <p:tgtEl>
                                          <p:spTgt spid="3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xEl>
                                              <p:pRg st="1" end="1"/>
                                            </p:txEl>
                                          </p:spTgt>
                                        </p:tgtEl>
                                        <p:attrNameLst>
                                          <p:attrName>style.visibility</p:attrName>
                                        </p:attrNameLst>
                                      </p:cBhvr>
                                      <p:to>
                                        <p:strVal val="visible"/>
                                      </p:to>
                                    </p:set>
                                    <p:animEffect transition="in" filter="fade">
                                      <p:cBhvr>
                                        <p:cTn id="12" dur="500"/>
                                        <p:tgtEl>
                                          <p:spTgt spid="3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6">
                                            <p:txEl>
                                              <p:pRg st="2" end="2"/>
                                            </p:txEl>
                                          </p:spTgt>
                                        </p:tgtEl>
                                        <p:attrNameLst>
                                          <p:attrName>style.visibility</p:attrName>
                                        </p:attrNameLst>
                                      </p:cBhvr>
                                      <p:to>
                                        <p:strVal val="visible"/>
                                      </p:to>
                                    </p:set>
                                    <p:animEffect transition="in" filter="fade">
                                      <p:cBhvr>
                                        <p:cTn id="17" dur="500"/>
                                        <p:tgtEl>
                                          <p:spTgt spid="3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6">
                                            <p:txEl>
                                              <p:pRg st="3" end="3"/>
                                            </p:txEl>
                                          </p:spTgt>
                                        </p:tgtEl>
                                        <p:attrNameLst>
                                          <p:attrName>style.visibility</p:attrName>
                                        </p:attrNameLst>
                                      </p:cBhvr>
                                      <p:to>
                                        <p:strVal val="visible"/>
                                      </p:to>
                                    </p:set>
                                    <p:animEffect transition="in" filter="fade">
                                      <p:cBhvr>
                                        <p:cTn id="22" dur="500"/>
                                        <p:tgtEl>
                                          <p:spTgt spid="3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6">
                                            <p:txEl>
                                              <p:pRg st="4" end="4"/>
                                            </p:txEl>
                                          </p:spTgt>
                                        </p:tgtEl>
                                        <p:attrNameLst>
                                          <p:attrName>style.visibility</p:attrName>
                                        </p:attrNameLst>
                                      </p:cBhvr>
                                      <p:to>
                                        <p:strVal val="visible"/>
                                      </p:to>
                                    </p:set>
                                    <p:animEffect transition="in" filter="fade">
                                      <p:cBhvr>
                                        <p:cTn id="27" dur="500"/>
                                        <p:tgtEl>
                                          <p:spTgt spid="3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6">
                                            <p:txEl>
                                              <p:pRg st="5" end="5"/>
                                            </p:txEl>
                                          </p:spTgt>
                                        </p:tgtEl>
                                        <p:attrNameLst>
                                          <p:attrName>style.visibility</p:attrName>
                                        </p:attrNameLst>
                                      </p:cBhvr>
                                      <p:to>
                                        <p:strVal val="visible"/>
                                      </p:to>
                                    </p:set>
                                    <p:animEffect transition="in" filter="fade">
                                      <p:cBhvr>
                                        <p:cTn id="32" dur="500"/>
                                        <p:tgtEl>
                                          <p:spTgt spid="3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0"/>
                                        </p:tgtEl>
                                        <p:attrNameLst>
                                          <p:attrName>style.visibility</p:attrName>
                                        </p:attrNameLst>
                                      </p:cBhvr>
                                      <p:to>
                                        <p:strVal val="visible"/>
                                      </p:to>
                                    </p:set>
                                    <p:animEffect transition="in" filter="fade">
                                      <p:cBhvr>
                                        <p:cTn id="37" dur="500"/>
                                        <p:tgtEl>
                                          <p:spTgt spid="3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7"/>
                                        </p:tgtEl>
                                        <p:attrNameLst>
                                          <p:attrName>style.visibility</p:attrName>
                                        </p:attrNameLst>
                                      </p:cBhvr>
                                      <p:to>
                                        <p:strVal val="visible"/>
                                      </p:to>
                                    </p:set>
                                    <p:animEffect transition="in" filter="fade">
                                      <p:cBhvr>
                                        <p:cTn id="42" dur="500"/>
                                        <p:tgtEl>
                                          <p:spTgt spid="3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8"/>
                                        </p:tgtEl>
                                        <p:attrNameLst>
                                          <p:attrName>style.visibility</p:attrName>
                                        </p:attrNameLst>
                                      </p:cBhvr>
                                      <p:to>
                                        <p:strVal val="visible"/>
                                      </p:to>
                                    </p:set>
                                    <p:animEffect transition="in" filter="fade">
                                      <p:cBhvr>
                                        <p:cTn id="47" dur="500"/>
                                        <p:tgtEl>
                                          <p:spTgt spid="3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9"/>
                                        </p:tgtEl>
                                        <p:attrNameLst>
                                          <p:attrName>style.visibility</p:attrName>
                                        </p:attrNameLst>
                                      </p:cBhvr>
                                      <p:to>
                                        <p:strVal val="visible"/>
                                      </p:to>
                                    </p:set>
                                    <p:animEffect transition="in" filter="fade">
                                      <p:cBhvr>
                                        <p:cTn id="52"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3600"/>
              <a:buFont typeface="Century Gothic"/>
              <a:buNone/>
            </a:pPr>
            <a:r>
              <a:rPr lang="en-GB"/>
              <a:t>Tuesday 17</a:t>
            </a:r>
            <a:r>
              <a:rPr lang="en-GB" baseline="30000"/>
              <a:t>th</a:t>
            </a:r>
            <a:r>
              <a:rPr lang="en-GB"/>
              <a:t> November</a:t>
            </a:r>
            <a:br>
              <a:rPr lang="en-GB"/>
            </a:br>
            <a:r>
              <a:rPr lang="en-GB"/>
              <a:t>Determiners</a:t>
            </a:r>
            <a:endParaRPr/>
          </a:p>
        </p:txBody>
      </p:sp>
      <p:sp>
        <p:nvSpPr>
          <p:cNvPr id="337" name="Google Shape;337;p9"/>
          <p:cNvSpPr txBox="1">
            <a:spLocks noGrp="1"/>
          </p:cNvSpPr>
          <p:nvPr>
            <p:ph type="body" idx="1"/>
          </p:nvPr>
        </p:nvSpPr>
        <p:spPr>
          <a:xfrm>
            <a:off x="1154954" y="2603500"/>
            <a:ext cx="8825659" cy="41021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440"/>
              <a:buChar char="►"/>
            </a:pPr>
            <a:r>
              <a:rPr lang="en-GB"/>
              <a:t>What is a determiner? – talk with your partner for 30 seconds about what you think a determiner might be.</a:t>
            </a:r>
            <a:endParaRPr/>
          </a:p>
          <a:p>
            <a:pPr marL="342900" lvl="0" indent="-251459" algn="l" rtl="0">
              <a:lnSpc>
                <a:spcPct val="90000"/>
              </a:lnSpc>
              <a:spcBef>
                <a:spcPts val="1000"/>
              </a:spcBef>
              <a:spcAft>
                <a:spcPts val="0"/>
              </a:spcAft>
              <a:buSzPts val="1440"/>
              <a:buNone/>
            </a:pPr>
            <a:endParaRPr/>
          </a:p>
          <a:p>
            <a:pPr marL="342900" lvl="0" indent="-342900" algn="l" rtl="0">
              <a:lnSpc>
                <a:spcPct val="90000"/>
              </a:lnSpc>
              <a:spcBef>
                <a:spcPts val="1000"/>
              </a:spcBef>
              <a:spcAft>
                <a:spcPts val="0"/>
              </a:spcAft>
              <a:buSzPts val="1440"/>
              <a:buChar char="►"/>
            </a:pPr>
            <a:r>
              <a:rPr lang="en-GB">
                <a:solidFill>
                  <a:srgbClr val="FF0000"/>
                </a:solidFill>
              </a:rPr>
              <a:t>A determiner is a word that modifies a noun within a sentence.</a:t>
            </a:r>
            <a:endParaRPr/>
          </a:p>
          <a:p>
            <a:pPr marL="342900" lvl="0" indent="-251459" algn="l" rtl="0">
              <a:lnSpc>
                <a:spcPct val="90000"/>
              </a:lnSpc>
              <a:spcBef>
                <a:spcPts val="1000"/>
              </a:spcBef>
              <a:spcAft>
                <a:spcPts val="0"/>
              </a:spcAft>
              <a:buSzPts val="1440"/>
              <a:buNone/>
            </a:pPr>
            <a:endParaRPr>
              <a:solidFill>
                <a:schemeClr val="dk1"/>
              </a:solidFill>
            </a:endParaRPr>
          </a:p>
          <a:p>
            <a:pPr marL="342900" lvl="0" indent="-342900" algn="l" rtl="0">
              <a:lnSpc>
                <a:spcPct val="90000"/>
              </a:lnSpc>
              <a:spcBef>
                <a:spcPts val="1000"/>
              </a:spcBef>
              <a:spcAft>
                <a:spcPts val="0"/>
              </a:spcAft>
              <a:buSzPts val="1440"/>
              <a:buChar char="►"/>
            </a:pPr>
            <a:r>
              <a:rPr lang="en-GB">
                <a:solidFill>
                  <a:schemeClr val="dk1"/>
                </a:solidFill>
              </a:rPr>
              <a:t>Here are some examples:</a:t>
            </a:r>
            <a:endParaRPr/>
          </a:p>
          <a:p>
            <a:pPr marL="0" lvl="0" indent="0" algn="l" rtl="0">
              <a:lnSpc>
                <a:spcPct val="90000"/>
              </a:lnSpc>
              <a:spcBef>
                <a:spcPts val="1000"/>
              </a:spcBef>
              <a:spcAft>
                <a:spcPts val="0"/>
              </a:spcAft>
              <a:buSzPts val="1920"/>
              <a:buNone/>
            </a:pPr>
            <a:endParaRPr sz="2400">
              <a:solidFill>
                <a:schemeClr val="dk1"/>
              </a:solidFill>
            </a:endParaRPr>
          </a:p>
          <a:p>
            <a:pPr marL="0" lvl="0" indent="0" algn="l" rtl="0">
              <a:lnSpc>
                <a:spcPct val="90000"/>
              </a:lnSpc>
              <a:spcBef>
                <a:spcPts val="1000"/>
              </a:spcBef>
              <a:spcAft>
                <a:spcPts val="0"/>
              </a:spcAft>
              <a:buSzPts val="1920"/>
              <a:buNone/>
            </a:pPr>
            <a:r>
              <a:rPr lang="en-GB" sz="2400">
                <a:solidFill>
                  <a:srgbClr val="FF0000"/>
                </a:solidFill>
              </a:rPr>
              <a:t>“This chair” </a:t>
            </a:r>
            <a:r>
              <a:rPr lang="en-GB" sz="2400">
                <a:solidFill>
                  <a:schemeClr val="dk1"/>
                </a:solidFill>
              </a:rPr>
              <a:t>or</a:t>
            </a:r>
            <a:r>
              <a:rPr lang="en-GB" sz="2400">
                <a:solidFill>
                  <a:srgbClr val="FF0000"/>
                </a:solidFill>
              </a:rPr>
              <a:t> “My book”.</a:t>
            </a:r>
            <a:endParaRPr/>
          </a:p>
          <a:p>
            <a:pPr marL="0" lvl="0" indent="0" algn="l" rtl="0">
              <a:lnSpc>
                <a:spcPct val="90000"/>
              </a:lnSpc>
              <a:spcBef>
                <a:spcPts val="1000"/>
              </a:spcBef>
              <a:spcAft>
                <a:spcPts val="0"/>
              </a:spcAft>
              <a:buSzPts val="1920"/>
              <a:buNone/>
            </a:pPr>
            <a:endParaRPr sz="2400">
              <a:solidFill>
                <a:srgbClr val="FF0000"/>
              </a:solidFill>
            </a:endParaRPr>
          </a:p>
          <a:p>
            <a:pPr marL="0" lvl="0" indent="0" algn="l" rtl="0">
              <a:lnSpc>
                <a:spcPct val="90000"/>
              </a:lnSpc>
              <a:spcBef>
                <a:spcPts val="1000"/>
              </a:spcBef>
              <a:spcAft>
                <a:spcPts val="0"/>
              </a:spcAft>
              <a:buSzPts val="1440"/>
              <a:buNone/>
            </a:pPr>
            <a:r>
              <a:rPr lang="en-GB">
                <a:solidFill>
                  <a:srgbClr val="92D050"/>
                </a:solidFill>
              </a:rPr>
              <a:t>Which word is the determiner in each of these noun phrases?</a:t>
            </a:r>
            <a:endParaRPr/>
          </a:p>
        </p:txBody>
      </p:sp>
      <p:sp>
        <p:nvSpPr>
          <p:cNvPr id="338" name="Google Shape;338;p9"/>
          <p:cNvSpPr/>
          <p:nvPr/>
        </p:nvSpPr>
        <p:spPr>
          <a:xfrm>
            <a:off x="8912799" y="3429000"/>
            <a:ext cx="2733019" cy="2455332"/>
          </a:xfrm>
          <a:prstGeom prst="cloudCallout">
            <a:avLst>
              <a:gd name="adj1" fmla="val -20833"/>
              <a:gd name="adj2" fmla="val 62500"/>
            </a:avLst>
          </a:prstGeom>
          <a:solidFill>
            <a:srgbClr val="E58AE2"/>
          </a:solidFill>
          <a:ln w="19050" cap="rnd" cmpd="sng">
            <a:solidFill>
              <a:srgbClr val="820C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What do we mean by the word modify or modifies?</a:t>
            </a:r>
            <a:endParaRPr sz="1400" b="0" i="0" u="none" strike="noStrike" cap="none">
              <a:solidFill>
                <a:srgbClr val="000000"/>
              </a:solidFill>
              <a:latin typeface="Arial"/>
              <a:ea typeface="Arial"/>
              <a:cs typeface="Arial"/>
              <a:sym typeface="Arial"/>
            </a:endParaRPr>
          </a:p>
        </p:txBody>
      </p:sp>
      <p:sp>
        <p:nvSpPr>
          <p:cNvPr id="339" name="Google Shape;339;p9"/>
          <p:cNvSpPr/>
          <p:nvPr/>
        </p:nvSpPr>
        <p:spPr>
          <a:xfrm>
            <a:off x="1154954" y="5013960"/>
            <a:ext cx="899160" cy="706964"/>
          </a:xfrm>
          <a:prstGeom prst="ellipse">
            <a:avLst/>
          </a:prstGeom>
          <a:noFill/>
          <a:ln w="19050" cap="rnd"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40" name="Google Shape;340;p9"/>
          <p:cNvSpPr/>
          <p:nvPr/>
        </p:nvSpPr>
        <p:spPr>
          <a:xfrm>
            <a:off x="3151394" y="5013960"/>
            <a:ext cx="899160" cy="706964"/>
          </a:xfrm>
          <a:prstGeom prst="ellipse">
            <a:avLst/>
          </a:prstGeom>
          <a:noFill/>
          <a:ln w="19050" cap="rnd"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822"/>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5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0"/>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2"/>
              </a:buClr>
              <a:buSzPts val="3600"/>
              <a:buFont typeface="Century Gothic"/>
              <a:buNone/>
            </a:pPr>
            <a:r>
              <a:rPr lang="en-GB"/>
              <a:t>Determiners </a:t>
            </a:r>
            <a:endParaRPr/>
          </a:p>
        </p:txBody>
      </p:sp>
      <p:sp>
        <p:nvSpPr>
          <p:cNvPr id="346" name="Google Shape;346;p10"/>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GB"/>
              <a:t>A determiner comes </a:t>
            </a:r>
            <a:r>
              <a:rPr lang="en-GB">
                <a:solidFill>
                  <a:srgbClr val="92D050"/>
                </a:solidFill>
              </a:rPr>
              <a:t>BEFORE</a:t>
            </a:r>
            <a:r>
              <a:rPr lang="en-GB"/>
              <a:t> a noun in a noun phrase and give the reader more information about it.</a:t>
            </a:r>
            <a:endParaRPr/>
          </a:p>
        </p:txBody>
      </p:sp>
      <p:pic>
        <p:nvPicPr>
          <p:cNvPr id="347" name="Google Shape;347;p10"/>
          <p:cNvPicPr preferRelativeResize="0"/>
          <p:nvPr/>
        </p:nvPicPr>
        <p:blipFill rotWithShape="1">
          <a:blip r:embed="rId3">
            <a:alphaModFix/>
          </a:blip>
          <a:srcRect l="35000" t="51856" r="21749" b="12620"/>
          <a:stretch/>
        </p:blipFill>
        <p:spPr>
          <a:xfrm>
            <a:off x="2284808" y="3429001"/>
            <a:ext cx="7255432" cy="32106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2386</Words>
  <Application>Microsoft Office PowerPoint</Application>
  <PresentationFormat>Widescreen</PresentationFormat>
  <Paragraphs>224</Paragraphs>
  <Slides>36</Slides>
  <Notes>36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Century Gothic</vt:lpstr>
      <vt:lpstr>Noto Sans Symbols</vt:lpstr>
      <vt:lpstr>Ion Boardroom</vt:lpstr>
      <vt:lpstr>Ion Boardroom</vt:lpstr>
      <vt:lpstr>Monday 16th November Morning job:</vt:lpstr>
      <vt:lpstr>Today’s I can…</vt:lpstr>
      <vt:lpstr>Let’s discuss!</vt:lpstr>
      <vt:lpstr>Monday 16th November</vt:lpstr>
      <vt:lpstr>Reflect:</vt:lpstr>
      <vt:lpstr>Tuesday 17th November Morning job:</vt:lpstr>
      <vt:lpstr>Nouns</vt:lpstr>
      <vt:lpstr>Tuesday 17th November Determiners</vt:lpstr>
      <vt:lpstr>Determiners </vt:lpstr>
      <vt:lpstr>Let’s have a go!</vt:lpstr>
      <vt:lpstr>Determiners</vt:lpstr>
      <vt:lpstr>The Firework-Maker’s Daughter</vt:lpstr>
      <vt:lpstr>LET’S READ CHAPTER 1!</vt:lpstr>
      <vt:lpstr>Let’s recap something!</vt:lpstr>
      <vt:lpstr>Todays I can…</vt:lpstr>
      <vt:lpstr>I can summarise what I have read.</vt:lpstr>
      <vt:lpstr>Summarising the chapter.</vt:lpstr>
      <vt:lpstr>Tuesday 17th November</vt:lpstr>
      <vt:lpstr>Reflect:</vt:lpstr>
      <vt:lpstr>Wednesday 18th November Morning Job:</vt:lpstr>
      <vt:lpstr>Let’s warm up!</vt:lpstr>
      <vt:lpstr>Determiners</vt:lpstr>
      <vt:lpstr>Identify the determiner!</vt:lpstr>
      <vt:lpstr>The Firework-Maker’s Daughter.</vt:lpstr>
      <vt:lpstr>Today’s I can…</vt:lpstr>
      <vt:lpstr>LET’S READ CHAPTER 2!</vt:lpstr>
      <vt:lpstr>Wednesday 18th November </vt:lpstr>
      <vt:lpstr>How does Lalchand feel?</vt:lpstr>
      <vt:lpstr>TOMORROW’S LESSON…</vt:lpstr>
      <vt:lpstr>Thursday 19th November</vt:lpstr>
      <vt:lpstr>The Firework-Maker’s Daughter.</vt:lpstr>
      <vt:lpstr>Today’s I can…</vt:lpstr>
      <vt:lpstr>Thursday 19th November.</vt:lpstr>
      <vt:lpstr>Diary entry checklist:</vt:lpstr>
      <vt:lpstr>Thursday 18th November</vt:lpstr>
      <vt:lpstr>Reflect: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16th November Morning job:</dc:title>
  <dc:creator>bethaney little</dc:creator>
  <cp:lastModifiedBy>Louise Richardson</cp:lastModifiedBy>
  <cp:revision>1</cp:revision>
  <dcterms:created xsi:type="dcterms:W3CDTF">2020-11-11T20:51:35Z</dcterms:created>
  <dcterms:modified xsi:type="dcterms:W3CDTF">2020-11-15T20:27:10Z</dcterms:modified>
</cp:coreProperties>
</file>