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1" roundtripDataSignature="AMtx7mgQAgQtpnzwxxMS6YnzeEapWo1P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121feb5dd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a121feb5dd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121feb5dd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a121feb5dd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121feb5dd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a121feb5dd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121feb5dd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a121feb5d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http://media1.santabanta.com/full1/Hollywood%20Movies/A%20Christmas%20Carol/a-christmas-carol-2d.jpg" id="84" name="Google Shape;84;p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5" name="Google Shape;85;p15"/>
          <p:cNvSpPr txBox="1"/>
          <p:nvPr>
            <p:ph type="ctrTitle"/>
          </p:nvPr>
        </p:nvSpPr>
        <p:spPr>
          <a:xfrm>
            <a:off x="683575" y="404676"/>
            <a:ext cx="7772400" cy="282330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GB" u="sng">
                <a:solidFill>
                  <a:schemeClr val="dk1"/>
                </a:solidFill>
                <a:latin typeface="Calibri"/>
                <a:ea typeface="Calibri"/>
                <a:cs typeface="Calibri"/>
                <a:sym typeface="Calibri"/>
              </a:rPr>
              <a:t>LO: </a:t>
            </a:r>
            <a:r>
              <a:rPr b="1" lang="en-GB" u="sng"/>
              <a:t>write a character description in the style of Dickens</a:t>
            </a:r>
            <a:endParaRPr b="1" u="sng"/>
          </a:p>
          <a:p>
            <a:pPr indent="0" lvl="0" marL="0" rtl="0" algn="ctr">
              <a:lnSpc>
                <a:spcPct val="100000"/>
              </a:lnSpc>
              <a:spcBef>
                <a:spcPts val="0"/>
              </a:spcBef>
              <a:spcAft>
                <a:spcPts val="0"/>
              </a:spcAft>
              <a:buClr>
                <a:schemeClr val="dk1"/>
              </a:buClr>
              <a:buSzPts val="4400"/>
              <a:buFont typeface="Calibri"/>
              <a:buNone/>
            </a:pPr>
            <a:br>
              <a:rPr b="1" lang="en-GB" u="sng">
                <a:solidFill>
                  <a:schemeClr val="dk1"/>
                </a:solidFill>
                <a:latin typeface="Calibri"/>
                <a:ea typeface="Calibri"/>
                <a:cs typeface="Calibri"/>
                <a:sym typeface="Calibri"/>
              </a:rPr>
            </a:br>
            <a:r>
              <a:rPr b="1" lang="en-GB" u="sng"/>
              <a:t>Tuesday 10th November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a121feb5dd_0_58"/>
          <p:cNvSpPr txBox="1"/>
          <p:nvPr>
            <p:ph type="title"/>
          </p:nvPr>
        </p:nvSpPr>
        <p:spPr>
          <a:xfrm>
            <a:off x="323275" y="288053"/>
            <a:ext cx="8229600" cy="1855200"/>
          </a:xfrm>
          <a:prstGeom prst="rect">
            <a:avLst/>
          </a:prstGeom>
          <a:gradFill>
            <a:gsLst>
              <a:gs pos="0">
                <a:srgbClr val="9FC3FF"/>
              </a:gs>
              <a:gs pos="35000">
                <a:srgbClr val="BDD5FF"/>
              </a:gs>
              <a:gs pos="100000">
                <a:srgbClr val="E4EEFF"/>
              </a:gs>
            </a:gsLst>
            <a:lin ang="16200038" scaled="0"/>
          </a:gradFill>
          <a:ln cap="flat" cmpd="sng" w="9525">
            <a:solidFill>
              <a:srgbClr val="4A7DBA"/>
            </a:solidFill>
            <a:prstDash val="solid"/>
            <a:round/>
            <a:headEnd len="sm" w="sm" type="none"/>
            <a:tailEnd len="sm" w="sm" type="none"/>
          </a:ln>
          <a:effectLst>
            <a:outerShdw blurRad="40000" rotWithShape="0" dir="5400000" dist="20000">
              <a:srgbClr val="000000">
                <a:alpha val="36860"/>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a:t>Scan through Stave One… what words or phrases can you find that describe Fred? </a:t>
            </a:r>
            <a:endParaRPr/>
          </a:p>
        </p:txBody>
      </p:sp>
      <p:pic>
        <p:nvPicPr>
          <p:cNvPr id="91" name="Google Shape;91;ga121feb5dd_0_58"/>
          <p:cNvPicPr preferRelativeResize="0"/>
          <p:nvPr/>
        </p:nvPicPr>
        <p:blipFill rotWithShape="1">
          <a:blip r:embed="rId3">
            <a:alphaModFix/>
          </a:blip>
          <a:srcRect b="0" l="0" r="0" t="0"/>
          <a:stretch/>
        </p:blipFill>
        <p:spPr>
          <a:xfrm>
            <a:off x="2236576" y="2384225"/>
            <a:ext cx="4786501" cy="4147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a121feb5dd_0_49"/>
          <p:cNvSpPr txBox="1"/>
          <p:nvPr>
            <p:ph type="title"/>
          </p:nvPr>
        </p:nvSpPr>
        <p:spPr>
          <a:xfrm>
            <a:off x="323275" y="288052"/>
            <a:ext cx="8229600" cy="1587300"/>
          </a:xfrm>
          <a:prstGeom prst="rect">
            <a:avLst/>
          </a:prstGeom>
          <a:gradFill>
            <a:gsLst>
              <a:gs pos="0">
                <a:srgbClr val="9FC3FF"/>
              </a:gs>
              <a:gs pos="35000">
                <a:srgbClr val="BDD5FF"/>
              </a:gs>
              <a:gs pos="100000">
                <a:srgbClr val="E4EEFF"/>
              </a:gs>
            </a:gsLst>
            <a:lin ang="16200038" scaled="0"/>
          </a:gradFill>
          <a:ln cap="flat" cmpd="sng" w="9525">
            <a:solidFill>
              <a:srgbClr val="4A7DBA"/>
            </a:solidFill>
            <a:prstDash val="solid"/>
            <a:round/>
            <a:headEnd len="sm" w="sm" type="none"/>
            <a:tailEnd len="sm" w="sm" type="none"/>
          </a:ln>
          <a:effectLst>
            <a:outerShdw blurRad="40000" rotWithShape="0" dir="5400000" dist="20000">
              <a:srgbClr val="000000">
                <a:alpha val="36860"/>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a:t>How has Dickens used juxtapositioning? </a:t>
            </a:r>
            <a:endParaRPr/>
          </a:p>
        </p:txBody>
      </p:sp>
      <p:pic>
        <p:nvPicPr>
          <p:cNvPr id="97" name="Google Shape;97;ga121feb5dd_0_49"/>
          <p:cNvPicPr preferRelativeResize="0"/>
          <p:nvPr/>
        </p:nvPicPr>
        <p:blipFill rotWithShape="1">
          <a:blip r:embed="rId3">
            <a:alphaModFix/>
          </a:blip>
          <a:srcRect b="0" l="0" r="0" t="0"/>
          <a:stretch/>
        </p:blipFill>
        <p:spPr>
          <a:xfrm>
            <a:off x="4760400" y="2478000"/>
            <a:ext cx="3396453" cy="2942849"/>
          </a:xfrm>
          <a:prstGeom prst="rect">
            <a:avLst/>
          </a:prstGeom>
          <a:noFill/>
          <a:ln>
            <a:noFill/>
          </a:ln>
        </p:spPr>
      </p:pic>
      <p:pic>
        <p:nvPicPr>
          <p:cNvPr id="98" name="Google Shape;98;ga121feb5dd_0_49"/>
          <p:cNvPicPr preferRelativeResize="0"/>
          <p:nvPr/>
        </p:nvPicPr>
        <p:blipFill rotWithShape="1">
          <a:blip r:embed="rId4">
            <a:alphaModFix/>
          </a:blip>
          <a:srcRect b="0" l="0" r="0" t="0"/>
          <a:stretch/>
        </p:blipFill>
        <p:spPr>
          <a:xfrm>
            <a:off x="558700" y="2477988"/>
            <a:ext cx="3635300" cy="29428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a121feb5dd_0_54"/>
          <p:cNvSpPr txBox="1"/>
          <p:nvPr>
            <p:ph type="title"/>
          </p:nvPr>
        </p:nvSpPr>
        <p:spPr>
          <a:xfrm>
            <a:off x="323275" y="288051"/>
            <a:ext cx="8229600" cy="1212000"/>
          </a:xfrm>
          <a:prstGeom prst="rect">
            <a:avLst/>
          </a:prstGeom>
          <a:gradFill>
            <a:gsLst>
              <a:gs pos="0">
                <a:srgbClr val="9FC3FF"/>
              </a:gs>
              <a:gs pos="35000">
                <a:srgbClr val="BDD5FF"/>
              </a:gs>
              <a:gs pos="100000">
                <a:srgbClr val="E4EEFF"/>
              </a:gs>
            </a:gsLst>
            <a:lin ang="16200038" scaled="0"/>
          </a:gradFill>
          <a:ln cap="flat" cmpd="sng" w="9525">
            <a:solidFill>
              <a:srgbClr val="4A7DBA"/>
            </a:solidFill>
            <a:prstDash val="solid"/>
            <a:round/>
            <a:headEnd len="sm" w="sm" type="none"/>
            <a:tailEnd len="sm" w="sm" type="none"/>
          </a:ln>
          <a:effectLst>
            <a:outerShdw blurRad="40000" rotWithShape="0" dir="5400000" dist="20000">
              <a:srgbClr val="000000">
                <a:alpha val="36860"/>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3400"/>
              <a:t>Here is Dickens’s description of Scrooge...</a:t>
            </a:r>
            <a:endParaRPr sz="3400"/>
          </a:p>
        </p:txBody>
      </p:sp>
      <p:sp>
        <p:nvSpPr>
          <p:cNvPr id="104" name="Google Shape;104;ga121feb5dd_0_54"/>
          <p:cNvSpPr txBox="1"/>
          <p:nvPr/>
        </p:nvSpPr>
        <p:spPr>
          <a:xfrm>
            <a:off x="442025" y="1433225"/>
            <a:ext cx="8036700" cy="455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2600" u="none" cap="none" strike="noStrike">
                <a:solidFill>
                  <a:srgbClr val="000000"/>
                </a:solidFill>
                <a:latin typeface="Calibri"/>
                <a:ea typeface="Calibri"/>
                <a:cs typeface="Calibri"/>
                <a:sym typeface="Calibri"/>
              </a:rPr>
              <a:t>Hard and sharp as flint, from which no steel had ever struck out generous fire; secret and self-contained, and solitary as an oyster. The cold within him froze his old features, nipped his pointed nose, shrivelled his cheek, stiffened his gait; made his eyes red, his thin lips blue; and spoke out shrewdly in his grating voice. A frosty rime was on his head, and on his eyebrows, and on his wiry chin. No wind that blew was bitterer than he, no falling snow was more intent upon its purpose.</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a121feb5dd_0_67"/>
          <p:cNvSpPr txBox="1"/>
          <p:nvPr>
            <p:ph type="title"/>
          </p:nvPr>
        </p:nvSpPr>
        <p:spPr>
          <a:xfrm>
            <a:off x="323275" y="288050"/>
            <a:ext cx="8229600" cy="1516800"/>
          </a:xfrm>
          <a:prstGeom prst="rect">
            <a:avLst/>
          </a:prstGeom>
          <a:gradFill>
            <a:gsLst>
              <a:gs pos="0">
                <a:srgbClr val="9FC3FF"/>
              </a:gs>
              <a:gs pos="35000">
                <a:srgbClr val="BDD5FF"/>
              </a:gs>
              <a:gs pos="100000">
                <a:srgbClr val="E4EEFF"/>
              </a:gs>
            </a:gsLst>
            <a:lin ang="16200038" scaled="0"/>
          </a:gradFill>
          <a:ln cap="flat" cmpd="sng" w="9525">
            <a:solidFill>
              <a:srgbClr val="4A7DBA"/>
            </a:solidFill>
            <a:prstDash val="solid"/>
            <a:round/>
            <a:headEnd len="sm" w="sm" type="none"/>
            <a:tailEnd len="sm" w="sm" type="none"/>
          </a:ln>
          <a:effectLst>
            <a:outerShdw blurRad="40000" rotWithShape="0" dir="5400000" dist="20000">
              <a:srgbClr val="000000">
                <a:alpha val="36860"/>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3400"/>
              <a:t>Can we create our own description of Fred in a Dickensian style? Try changing the words or phrases in red. </a:t>
            </a:r>
            <a:endParaRPr sz="3400"/>
          </a:p>
        </p:txBody>
      </p:sp>
      <p:sp>
        <p:nvSpPr>
          <p:cNvPr id="110" name="Google Shape;110;ga121feb5dd_0_67"/>
          <p:cNvSpPr txBox="1"/>
          <p:nvPr/>
        </p:nvSpPr>
        <p:spPr>
          <a:xfrm>
            <a:off x="419725" y="1804850"/>
            <a:ext cx="8036700" cy="455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rgbClr val="FF0000"/>
                </a:solidFill>
                <a:latin typeface="Calibri"/>
                <a:ea typeface="Calibri"/>
                <a:cs typeface="Calibri"/>
                <a:sym typeface="Calibri"/>
              </a:rPr>
              <a:t>Hard and sharp as flint</a:t>
            </a:r>
            <a:r>
              <a:rPr b="0" i="0" lang="en-GB" sz="2600" u="none" cap="none" strike="noStrike">
                <a:solidFill>
                  <a:srgbClr val="000000"/>
                </a:solidFill>
                <a:latin typeface="Calibri"/>
                <a:ea typeface="Calibri"/>
                <a:cs typeface="Calibri"/>
                <a:sym typeface="Calibri"/>
              </a:rPr>
              <a:t>, was </a:t>
            </a:r>
            <a:r>
              <a:rPr b="0" i="0" lang="en-GB" sz="2600" u="none" cap="none" strike="noStrike">
                <a:solidFill>
                  <a:srgbClr val="FF0000"/>
                </a:solidFill>
                <a:latin typeface="Calibri"/>
                <a:ea typeface="Calibri"/>
                <a:cs typeface="Calibri"/>
                <a:sym typeface="Calibri"/>
              </a:rPr>
              <a:t>old Ebeneezer</a:t>
            </a:r>
            <a:r>
              <a:rPr b="0" i="0" lang="en-GB" sz="2600" u="none" cap="none" strike="noStrike">
                <a:solidFill>
                  <a:srgbClr val="000000"/>
                </a:solidFill>
                <a:latin typeface="Calibri"/>
                <a:ea typeface="Calibri"/>
                <a:cs typeface="Calibri"/>
                <a:sym typeface="Calibri"/>
              </a:rPr>
              <a:t>; </a:t>
            </a:r>
            <a:r>
              <a:rPr b="0" i="0" lang="en-GB" sz="2600" u="none" cap="none" strike="noStrike">
                <a:solidFill>
                  <a:srgbClr val="FF0000"/>
                </a:solidFill>
                <a:latin typeface="Calibri"/>
                <a:ea typeface="Calibri"/>
                <a:cs typeface="Calibri"/>
                <a:sym typeface="Calibri"/>
              </a:rPr>
              <a:t>secret and self-contained</a:t>
            </a:r>
            <a:r>
              <a:rPr b="0" i="0" lang="en-GB" sz="2600" u="none" cap="none" strike="noStrike">
                <a:solidFill>
                  <a:srgbClr val="000000"/>
                </a:solidFill>
                <a:latin typeface="Calibri"/>
                <a:ea typeface="Calibri"/>
                <a:cs typeface="Calibri"/>
                <a:sym typeface="Calibri"/>
              </a:rPr>
              <a:t>, and </a:t>
            </a:r>
            <a:r>
              <a:rPr b="0" i="0" lang="en-GB" sz="2600" u="none" cap="none" strike="noStrike">
                <a:solidFill>
                  <a:srgbClr val="FF0000"/>
                </a:solidFill>
                <a:latin typeface="Calibri"/>
                <a:ea typeface="Calibri"/>
                <a:cs typeface="Calibri"/>
                <a:sym typeface="Calibri"/>
              </a:rPr>
              <a:t>solitary as an oyster</a:t>
            </a:r>
            <a:r>
              <a:rPr b="0" i="0" lang="en-GB" sz="2600" u="none" cap="none" strike="noStrike">
                <a:solidFill>
                  <a:srgbClr val="000000"/>
                </a:solidFill>
                <a:latin typeface="Calibri"/>
                <a:ea typeface="Calibri"/>
                <a:cs typeface="Calibri"/>
                <a:sym typeface="Calibri"/>
              </a:rPr>
              <a:t>. The </a:t>
            </a:r>
            <a:r>
              <a:rPr b="0" i="0" lang="en-GB" sz="2600" u="none" cap="none" strike="noStrike">
                <a:solidFill>
                  <a:srgbClr val="FF0000"/>
                </a:solidFill>
                <a:latin typeface="Calibri"/>
                <a:ea typeface="Calibri"/>
                <a:cs typeface="Calibri"/>
                <a:sym typeface="Calibri"/>
              </a:rPr>
              <a:t>cold</a:t>
            </a:r>
            <a:r>
              <a:rPr b="0" i="0" lang="en-GB" sz="2600" u="none" cap="none" strike="noStrike">
                <a:solidFill>
                  <a:srgbClr val="000000"/>
                </a:solidFill>
                <a:latin typeface="Calibri"/>
                <a:ea typeface="Calibri"/>
                <a:cs typeface="Calibri"/>
                <a:sym typeface="Calibri"/>
              </a:rPr>
              <a:t> within him </a:t>
            </a:r>
            <a:r>
              <a:rPr b="0" i="0" lang="en-GB" sz="2600" u="none" cap="none" strike="noStrike">
                <a:solidFill>
                  <a:srgbClr val="FF0000"/>
                </a:solidFill>
                <a:latin typeface="Calibri"/>
                <a:ea typeface="Calibri"/>
                <a:cs typeface="Calibri"/>
                <a:sym typeface="Calibri"/>
              </a:rPr>
              <a:t>froze</a:t>
            </a:r>
            <a:r>
              <a:rPr b="0" i="0" lang="en-GB" sz="2600" u="none" cap="none" strike="noStrike">
                <a:solidFill>
                  <a:srgbClr val="000000"/>
                </a:solidFill>
                <a:latin typeface="Calibri"/>
                <a:ea typeface="Calibri"/>
                <a:cs typeface="Calibri"/>
                <a:sym typeface="Calibri"/>
              </a:rPr>
              <a:t> his </a:t>
            </a:r>
            <a:r>
              <a:rPr b="0" i="0" lang="en-GB" sz="2600" u="none" cap="none" strike="noStrike">
                <a:solidFill>
                  <a:srgbClr val="FF0000"/>
                </a:solidFill>
                <a:latin typeface="Calibri"/>
                <a:ea typeface="Calibri"/>
                <a:cs typeface="Calibri"/>
                <a:sym typeface="Calibri"/>
              </a:rPr>
              <a:t>old</a:t>
            </a:r>
            <a:r>
              <a:rPr b="0" i="0" lang="en-GB" sz="2600" u="none" cap="none" strike="noStrike">
                <a:solidFill>
                  <a:srgbClr val="000000"/>
                </a:solidFill>
                <a:latin typeface="Calibri"/>
                <a:ea typeface="Calibri"/>
                <a:cs typeface="Calibri"/>
                <a:sym typeface="Calibri"/>
              </a:rPr>
              <a:t> features, </a:t>
            </a:r>
            <a:r>
              <a:rPr b="0" i="0" lang="en-GB" sz="2600" u="none" cap="none" strike="noStrike">
                <a:solidFill>
                  <a:srgbClr val="FF0000"/>
                </a:solidFill>
                <a:latin typeface="Calibri"/>
                <a:ea typeface="Calibri"/>
                <a:cs typeface="Calibri"/>
                <a:sym typeface="Calibri"/>
              </a:rPr>
              <a:t>nipped his pointed nose</a:t>
            </a:r>
            <a:r>
              <a:rPr b="0" i="0" lang="en-GB" sz="2600" u="none" cap="none" strike="noStrike">
                <a:solidFill>
                  <a:srgbClr val="000000"/>
                </a:solidFill>
                <a:latin typeface="Calibri"/>
                <a:ea typeface="Calibri"/>
                <a:cs typeface="Calibri"/>
                <a:sym typeface="Calibri"/>
              </a:rPr>
              <a:t>, </a:t>
            </a:r>
            <a:r>
              <a:rPr b="0" i="0" lang="en-GB" sz="2600" u="none" cap="none" strike="noStrike">
                <a:solidFill>
                  <a:srgbClr val="FF0000"/>
                </a:solidFill>
                <a:latin typeface="Calibri"/>
                <a:ea typeface="Calibri"/>
                <a:cs typeface="Calibri"/>
                <a:sym typeface="Calibri"/>
              </a:rPr>
              <a:t>shrivelled his cheek</a:t>
            </a:r>
            <a:r>
              <a:rPr b="0" i="0" lang="en-GB" sz="2600" u="none" cap="none" strike="noStrike">
                <a:solidFill>
                  <a:srgbClr val="000000"/>
                </a:solidFill>
                <a:latin typeface="Calibri"/>
                <a:ea typeface="Calibri"/>
                <a:cs typeface="Calibri"/>
                <a:sym typeface="Calibri"/>
              </a:rPr>
              <a:t>, </a:t>
            </a:r>
            <a:r>
              <a:rPr b="0" i="0" lang="en-GB" sz="2600" u="none" cap="none" strike="noStrike">
                <a:solidFill>
                  <a:srgbClr val="FF0000"/>
                </a:solidFill>
                <a:latin typeface="Calibri"/>
                <a:ea typeface="Calibri"/>
                <a:cs typeface="Calibri"/>
                <a:sym typeface="Calibri"/>
              </a:rPr>
              <a:t>stiffened his gait</a:t>
            </a:r>
            <a:r>
              <a:rPr b="0" i="0" lang="en-GB" sz="2600" u="none" cap="none" strike="noStrike">
                <a:solidFill>
                  <a:srgbClr val="000000"/>
                </a:solidFill>
                <a:latin typeface="Calibri"/>
                <a:ea typeface="Calibri"/>
                <a:cs typeface="Calibri"/>
                <a:sym typeface="Calibri"/>
              </a:rPr>
              <a:t>; made his eyes </a:t>
            </a:r>
            <a:r>
              <a:rPr b="0" i="0" lang="en-GB" sz="2600" u="none" cap="none" strike="noStrike">
                <a:solidFill>
                  <a:srgbClr val="FF0000"/>
                </a:solidFill>
                <a:latin typeface="Calibri"/>
                <a:ea typeface="Calibri"/>
                <a:cs typeface="Calibri"/>
                <a:sym typeface="Calibri"/>
              </a:rPr>
              <a:t>red</a:t>
            </a:r>
            <a:r>
              <a:rPr b="0" i="0" lang="en-GB" sz="2600" u="none" cap="none" strike="noStrike">
                <a:solidFill>
                  <a:srgbClr val="000000"/>
                </a:solidFill>
                <a:latin typeface="Calibri"/>
                <a:ea typeface="Calibri"/>
                <a:cs typeface="Calibri"/>
                <a:sym typeface="Calibri"/>
              </a:rPr>
              <a:t>, his </a:t>
            </a:r>
            <a:r>
              <a:rPr b="0" i="0" lang="en-GB" sz="2600" u="none" cap="none" strike="noStrike">
                <a:solidFill>
                  <a:srgbClr val="FF0000"/>
                </a:solidFill>
                <a:latin typeface="Calibri"/>
                <a:ea typeface="Calibri"/>
                <a:cs typeface="Calibri"/>
                <a:sym typeface="Calibri"/>
              </a:rPr>
              <a:t>thin lips blue</a:t>
            </a:r>
            <a:r>
              <a:rPr b="0" i="0" lang="en-GB" sz="2600" u="none" cap="none" strike="noStrike">
                <a:solidFill>
                  <a:srgbClr val="000000"/>
                </a:solidFill>
                <a:latin typeface="Calibri"/>
                <a:ea typeface="Calibri"/>
                <a:cs typeface="Calibri"/>
                <a:sym typeface="Calibri"/>
              </a:rPr>
              <a:t>; and spoke out </a:t>
            </a:r>
            <a:r>
              <a:rPr b="0" i="0" lang="en-GB" sz="2600" u="none" cap="none" strike="noStrike">
                <a:solidFill>
                  <a:srgbClr val="FF0000"/>
                </a:solidFill>
                <a:latin typeface="Calibri"/>
                <a:ea typeface="Calibri"/>
                <a:cs typeface="Calibri"/>
                <a:sym typeface="Calibri"/>
              </a:rPr>
              <a:t>shrewdly in his grating</a:t>
            </a:r>
            <a:r>
              <a:rPr b="0" i="0" lang="en-GB" sz="2600" u="none" cap="none" strike="noStrike">
                <a:solidFill>
                  <a:srgbClr val="000000"/>
                </a:solidFill>
                <a:latin typeface="Calibri"/>
                <a:ea typeface="Calibri"/>
                <a:cs typeface="Calibri"/>
                <a:sym typeface="Calibri"/>
              </a:rPr>
              <a:t> voice. A </a:t>
            </a:r>
            <a:r>
              <a:rPr b="0" i="0" lang="en-GB" sz="2600" u="none" cap="none" strike="noStrike">
                <a:solidFill>
                  <a:srgbClr val="FF0000"/>
                </a:solidFill>
                <a:latin typeface="Calibri"/>
                <a:ea typeface="Calibri"/>
                <a:cs typeface="Calibri"/>
                <a:sym typeface="Calibri"/>
              </a:rPr>
              <a:t>frosty rime</a:t>
            </a:r>
            <a:r>
              <a:rPr b="0" i="0" lang="en-GB" sz="2600" u="none" cap="none" strike="noStrike">
                <a:solidFill>
                  <a:srgbClr val="000000"/>
                </a:solidFill>
                <a:latin typeface="Calibri"/>
                <a:ea typeface="Calibri"/>
                <a:cs typeface="Calibri"/>
                <a:sym typeface="Calibri"/>
              </a:rPr>
              <a:t> was on his head, and on his eyebrows, and on his </a:t>
            </a:r>
            <a:r>
              <a:rPr b="0" i="0" lang="en-GB" sz="2600" u="none" cap="none" strike="noStrike">
                <a:solidFill>
                  <a:srgbClr val="FF0000"/>
                </a:solidFill>
                <a:latin typeface="Calibri"/>
                <a:ea typeface="Calibri"/>
                <a:cs typeface="Calibri"/>
                <a:sym typeface="Calibri"/>
              </a:rPr>
              <a:t>wiry chin</a:t>
            </a:r>
            <a:r>
              <a:rPr b="0" i="0" lang="en-GB" sz="2600" u="none" cap="none" strike="noStrike">
                <a:solidFill>
                  <a:srgbClr val="000000"/>
                </a:solidFill>
                <a:latin typeface="Calibri"/>
                <a:ea typeface="Calibri"/>
                <a:cs typeface="Calibri"/>
                <a:sym typeface="Calibri"/>
              </a:rPr>
              <a:t>. No </a:t>
            </a:r>
            <a:r>
              <a:rPr b="0" i="0" lang="en-GB" sz="2600" u="none" cap="none" strike="noStrike">
                <a:solidFill>
                  <a:srgbClr val="FF0000"/>
                </a:solidFill>
                <a:latin typeface="Calibri"/>
                <a:ea typeface="Calibri"/>
                <a:cs typeface="Calibri"/>
                <a:sym typeface="Calibri"/>
              </a:rPr>
              <a:t>wind that blew</a:t>
            </a:r>
            <a:r>
              <a:rPr b="0" i="0" lang="en-GB" sz="2600" u="none" cap="none" strike="noStrike">
                <a:solidFill>
                  <a:srgbClr val="000000"/>
                </a:solidFill>
                <a:latin typeface="Calibri"/>
                <a:ea typeface="Calibri"/>
                <a:cs typeface="Calibri"/>
                <a:sym typeface="Calibri"/>
              </a:rPr>
              <a:t> was </a:t>
            </a:r>
            <a:r>
              <a:rPr b="0" i="0" lang="en-GB" sz="2600" u="none" cap="none" strike="noStrike">
                <a:solidFill>
                  <a:srgbClr val="FF0000"/>
                </a:solidFill>
                <a:latin typeface="Calibri"/>
                <a:ea typeface="Calibri"/>
                <a:cs typeface="Calibri"/>
                <a:sym typeface="Calibri"/>
              </a:rPr>
              <a:t>bitterer</a:t>
            </a:r>
            <a:r>
              <a:rPr b="0" i="0" lang="en-GB" sz="2600" u="none" cap="none" strike="noStrike">
                <a:solidFill>
                  <a:srgbClr val="000000"/>
                </a:solidFill>
                <a:latin typeface="Calibri"/>
                <a:ea typeface="Calibri"/>
                <a:cs typeface="Calibri"/>
                <a:sym typeface="Calibri"/>
              </a:rPr>
              <a:t> than he, no </a:t>
            </a:r>
            <a:r>
              <a:rPr b="0" i="0" lang="en-GB" sz="2600" u="none" cap="none" strike="noStrike">
                <a:solidFill>
                  <a:srgbClr val="FF0000"/>
                </a:solidFill>
                <a:latin typeface="Calibri"/>
                <a:ea typeface="Calibri"/>
                <a:cs typeface="Calibri"/>
                <a:sym typeface="Calibri"/>
              </a:rPr>
              <a:t>falling snow</a:t>
            </a:r>
            <a:r>
              <a:rPr b="0" i="0" lang="en-GB" sz="2600" u="none" cap="none" strike="noStrike">
                <a:solidFill>
                  <a:srgbClr val="000000"/>
                </a:solidFill>
                <a:latin typeface="Calibri"/>
                <a:ea typeface="Calibri"/>
                <a:cs typeface="Calibri"/>
                <a:sym typeface="Calibri"/>
              </a:rPr>
              <a:t> was more intent upon its purpose.</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2015-11-02T22:30:21Z</dcterms:created>
  <dc:creator>Kevin</dc:creator>
</cp:coreProperties>
</file>