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rQHU25X33bXqnZtIWx1lMD5H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a0a34410b2_1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2b3ac26b5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a2b3ac26b5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6" name="Google Shape;216;ga2b3ac26b5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c4a488414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ac4a488414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gac4a488414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8cfa1692a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a8cfa1692a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Use knowledge of equivalent fractions </a:t>
            </a:r>
            <a:endParaRPr/>
          </a:p>
        </p:txBody>
      </p:sp>
      <p:sp>
        <p:nvSpPr>
          <p:cNvPr id="236" name="Google Shape;236;ga8cfa1692a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8cfa1692a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a8cfa1692a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6" name="Google Shape;246;ga8cfa1692a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2b3ac26b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ga2b3ac26b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5" name="Google Shape;255;ga2b3ac26b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8ab29e4af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a8ab29e4af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4" name="Google Shape;264;ga8ab29e4af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8ab29e4af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a8ab29e4a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2" name="Google Shape;272;ga8ab29e4af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ef0530b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a8ef0530b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ga8ef0530ba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cfa1692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a8cfa1692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" name="Google Shape;141;ga8cfa1692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8cfa1692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a8cfa1692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ga8cfa1692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119786ec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a119786ec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Method to work this out is using bar model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Fractions have the same denominators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General rule </a:t>
            </a:r>
            <a:endParaRPr/>
          </a:p>
        </p:txBody>
      </p:sp>
      <p:sp>
        <p:nvSpPr>
          <p:cNvPr id="161" name="Google Shape;161;ga119786ec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8cfa1692a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a8cfa1692a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Greater greater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Smaller smaller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Link to previous examples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ga8cfa1692a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8ab29e4a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a8ab29e4a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7" name="Google Shape;187;ga8ab29e4af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8cfa1692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a8cfa1692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6" name="Google Shape;196;ga8cfa1692a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2b3ac26b5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a2b3ac26b5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6" name="Google Shape;206;ga2b3ac26b5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1" name="Google Shape;61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/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I can c</a:t>
            </a: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ompare and order fractions (denominator). 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19.11.20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2b3ac26b5_0_1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Answer...</a:t>
            </a:r>
            <a:endParaRPr/>
          </a:p>
        </p:txBody>
      </p:sp>
      <p:sp>
        <p:nvSpPr>
          <p:cNvPr id="219" name="Google Shape;219;ga2b3ac26b5_0_1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ga2b3ac26b5_0_1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ga2b3ac26b5_0_17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ga2b3ac26b5_0_17"/>
          <p:cNvPicPr preferRelativeResize="0"/>
          <p:nvPr/>
        </p:nvPicPr>
        <p:blipFill rotWithShape="1">
          <a:blip r:embed="rId3">
            <a:alphaModFix/>
          </a:blip>
          <a:srcRect b="9071" l="23191" r="25578" t="24861"/>
          <a:stretch/>
        </p:blipFill>
        <p:spPr>
          <a:xfrm>
            <a:off x="3592300" y="1857375"/>
            <a:ext cx="6245674" cy="45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c4a488414_0_11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Your task...</a:t>
            </a:r>
            <a:endParaRPr/>
          </a:p>
        </p:txBody>
      </p:sp>
      <p:sp>
        <p:nvSpPr>
          <p:cNvPr id="229" name="Google Shape;229;gac4a488414_0_11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gac4a488414_0_11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gac4a488414_0_11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gac4a488414_0_11"/>
          <p:cNvPicPr preferRelativeResize="0"/>
          <p:nvPr/>
        </p:nvPicPr>
        <p:blipFill rotWithShape="1">
          <a:blip r:embed="rId3">
            <a:alphaModFix/>
          </a:blip>
          <a:srcRect b="6251" l="34148" r="35716" t="56249"/>
          <a:stretch/>
        </p:blipFill>
        <p:spPr>
          <a:xfrm>
            <a:off x="3819437" y="1156649"/>
            <a:ext cx="7737975" cy="54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8cfa1692a_0_134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Your task... </a:t>
            </a:r>
            <a:endParaRPr/>
          </a:p>
        </p:txBody>
      </p:sp>
      <p:sp>
        <p:nvSpPr>
          <p:cNvPr id="239" name="Google Shape;239;ga8cfa1692a_0_13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ga8cfa1692a_0_13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ga8cfa1692a_0_134"/>
          <p:cNvPicPr preferRelativeResize="0"/>
          <p:nvPr/>
        </p:nvPicPr>
        <p:blipFill rotWithShape="1">
          <a:blip r:embed="rId3">
            <a:alphaModFix/>
          </a:blip>
          <a:srcRect b="33630" l="56918" r="23159" t="15775"/>
          <a:stretch/>
        </p:blipFill>
        <p:spPr>
          <a:xfrm>
            <a:off x="7157724" y="224525"/>
            <a:ext cx="4313098" cy="6161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a8cfa1692a_0_134"/>
          <p:cNvSpPr txBox="1"/>
          <p:nvPr/>
        </p:nvSpPr>
        <p:spPr>
          <a:xfrm>
            <a:off x="1571625" y="2735025"/>
            <a:ext cx="3367800" cy="2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to make sure all the fractions have the same denominator so you can order them. </a:t>
            </a:r>
            <a:endParaRPr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8cfa1692a_0_12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Problem Solving...</a:t>
            </a:r>
            <a:endParaRPr/>
          </a:p>
        </p:txBody>
      </p:sp>
      <p:sp>
        <p:nvSpPr>
          <p:cNvPr id="249" name="Google Shape;249;ga8cfa1692a_0_1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ga8cfa1692a_0_1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ga8cfa1692a_0_127"/>
          <p:cNvPicPr preferRelativeResize="0"/>
          <p:nvPr/>
        </p:nvPicPr>
        <p:blipFill rotWithShape="1">
          <a:blip r:embed="rId3">
            <a:alphaModFix/>
          </a:blip>
          <a:srcRect b="25840" l="22600" r="59568" t="27083"/>
          <a:stretch/>
        </p:blipFill>
        <p:spPr>
          <a:xfrm>
            <a:off x="5628799" y="1511025"/>
            <a:ext cx="3229450" cy="47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2b3ac26b5_0_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Problem Solving...</a:t>
            </a:r>
            <a:endParaRPr/>
          </a:p>
        </p:txBody>
      </p:sp>
      <p:sp>
        <p:nvSpPr>
          <p:cNvPr id="258" name="Google Shape;258;ga2b3ac26b5_0_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ga2b3ac26b5_0_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0" name="Google Shape;260;ga2b3ac26b5_0_7"/>
          <p:cNvPicPr preferRelativeResize="0"/>
          <p:nvPr/>
        </p:nvPicPr>
        <p:blipFill rotWithShape="1">
          <a:blip r:embed="rId3">
            <a:alphaModFix/>
          </a:blip>
          <a:srcRect b="26488" l="22600" r="51115" t="27082"/>
          <a:stretch/>
        </p:blipFill>
        <p:spPr>
          <a:xfrm>
            <a:off x="5628796" y="1511025"/>
            <a:ext cx="4760256" cy="472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8ab29e4af_0_65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Plenary...</a:t>
            </a:r>
            <a:endParaRPr/>
          </a:p>
        </p:txBody>
      </p:sp>
      <p:sp>
        <p:nvSpPr>
          <p:cNvPr id="267" name="Google Shape;267;ga8ab29e4af_0_65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ga8ab29e4af_0_65"/>
          <p:cNvPicPr preferRelativeResize="0"/>
          <p:nvPr/>
        </p:nvPicPr>
        <p:blipFill rotWithShape="1">
          <a:blip r:embed="rId3">
            <a:alphaModFix/>
          </a:blip>
          <a:srcRect b="39213" l="32391" r="34422" t="21121"/>
          <a:stretch/>
        </p:blipFill>
        <p:spPr>
          <a:xfrm>
            <a:off x="2802198" y="2025825"/>
            <a:ext cx="6784277" cy="456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8ab29e4af_0_2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Plenary...</a:t>
            </a:r>
            <a:endParaRPr/>
          </a:p>
        </p:txBody>
      </p:sp>
      <p:sp>
        <p:nvSpPr>
          <p:cNvPr id="275" name="Google Shape;275;ga8ab29e4af_0_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ga8ab29e4af_0_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7" name="Google Shape;277;ga8ab29e4af_0_27"/>
          <p:cNvPicPr preferRelativeResize="0"/>
          <p:nvPr/>
        </p:nvPicPr>
        <p:blipFill rotWithShape="1">
          <a:blip r:embed="rId3">
            <a:alphaModFix/>
          </a:blip>
          <a:srcRect b="15770" l="32863" r="34476" t="44803"/>
          <a:stretch/>
        </p:blipFill>
        <p:spPr>
          <a:xfrm>
            <a:off x="3097175" y="1413225"/>
            <a:ext cx="7620000" cy="517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ef0530ba_0_4"/>
          <p:cNvSpPr txBox="1"/>
          <p:nvPr>
            <p:ph type="title"/>
          </p:nvPr>
        </p:nvSpPr>
        <p:spPr>
          <a:xfrm>
            <a:off x="662525" y="58333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Warm up… </a:t>
            </a:r>
            <a:endParaRPr/>
          </a:p>
        </p:txBody>
      </p:sp>
      <p:sp>
        <p:nvSpPr>
          <p:cNvPr id="134" name="Google Shape;134;ga8ef0530ba_0_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sng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sng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a8ef0530ba_0_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a8ef0530ba_0_4"/>
          <p:cNvSpPr txBox="1"/>
          <p:nvPr/>
        </p:nvSpPr>
        <p:spPr>
          <a:xfrm>
            <a:off x="269600" y="5408900"/>
            <a:ext cx="11628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ga8ef0530ba_0_4"/>
          <p:cNvSpPr txBox="1"/>
          <p:nvPr/>
        </p:nvSpPr>
        <p:spPr>
          <a:xfrm>
            <a:off x="269600" y="4350100"/>
            <a:ext cx="10491000" cy="1469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equivalent fraction. 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⅗</a:t>
            </a:r>
            <a:r>
              <a:rPr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?/20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Char char="●"/>
            </a:pPr>
            <a:r>
              <a:rPr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first 6 multiples of 8 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Char char="●"/>
            </a:pPr>
            <a:r>
              <a:rPr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first 6 multiples of 9 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Char char="●"/>
            </a:pPr>
            <a:r>
              <a:rPr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lowest common multiple of 4 and 7? 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cfa1692a_0_0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Warm up...</a:t>
            </a:r>
            <a:endParaRPr/>
          </a:p>
        </p:txBody>
      </p:sp>
      <p:sp>
        <p:nvSpPr>
          <p:cNvPr id="144" name="Google Shape;144;ga8cfa1692a_0_0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sng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sng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ga8cfa1692a_0_0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a8cfa1692a_0_0"/>
          <p:cNvSpPr txBox="1"/>
          <p:nvPr/>
        </p:nvSpPr>
        <p:spPr>
          <a:xfrm>
            <a:off x="269600" y="5408900"/>
            <a:ext cx="11628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ga8cfa1692a_0_0"/>
          <p:cNvPicPr preferRelativeResize="0"/>
          <p:nvPr/>
        </p:nvPicPr>
        <p:blipFill rotWithShape="1">
          <a:blip r:embed="rId3">
            <a:alphaModFix/>
          </a:blip>
          <a:srcRect b="11906" l="23099" r="25671" t="25295"/>
          <a:stretch/>
        </p:blipFill>
        <p:spPr>
          <a:xfrm>
            <a:off x="3184050" y="2183325"/>
            <a:ext cx="6245674" cy="430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8cfa1692a_0_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Warm up...</a:t>
            </a:r>
            <a:endParaRPr/>
          </a:p>
        </p:txBody>
      </p:sp>
      <p:sp>
        <p:nvSpPr>
          <p:cNvPr id="154" name="Google Shape;154;ga8cfa1692a_0_7"/>
          <p:cNvSpPr txBox="1"/>
          <p:nvPr/>
        </p:nvSpPr>
        <p:spPr>
          <a:xfrm>
            <a:off x="190975" y="374165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ga8cfa1692a_0_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ga8cfa1692a_0_7"/>
          <p:cNvSpPr txBox="1"/>
          <p:nvPr/>
        </p:nvSpPr>
        <p:spPr>
          <a:xfrm>
            <a:off x="421250" y="2257925"/>
            <a:ext cx="22917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ga8cfa1692a_0_7"/>
          <p:cNvPicPr preferRelativeResize="0"/>
          <p:nvPr/>
        </p:nvPicPr>
        <p:blipFill rotWithShape="1">
          <a:blip r:embed="rId3">
            <a:alphaModFix/>
          </a:blip>
          <a:srcRect b="8549" l="23271" r="25332" t="24187"/>
          <a:stretch/>
        </p:blipFill>
        <p:spPr>
          <a:xfrm>
            <a:off x="3163650" y="1974500"/>
            <a:ext cx="6266102" cy="461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119786ecf_0_24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sp>
        <p:nvSpPr>
          <p:cNvPr id="164" name="Google Shape;164;ga119786ecf_0_2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5" name="Google Shape;165;ga119786ecf_0_24"/>
          <p:cNvCxnSpPr/>
          <p:nvPr/>
        </p:nvCxnSpPr>
        <p:spPr>
          <a:xfrm flipH="1">
            <a:off x="4352920" y="3634981"/>
            <a:ext cx="449400" cy="11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ga119786ecf_0_24"/>
          <p:cNvCxnSpPr/>
          <p:nvPr/>
        </p:nvCxnSpPr>
        <p:spPr>
          <a:xfrm flipH="1">
            <a:off x="4353005" y="3634944"/>
            <a:ext cx="449400" cy="11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ga119786ecf_0_24"/>
          <p:cNvSpPr txBox="1"/>
          <p:nvPr/>
        </p:nvSpPr>
        <p:spPr>
          <a:xfrm>
            <a:off x="6301950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ga119786ecf_0_24"/>
          <p:cNvSpPr txBox="1"/>
          <p:nvPr/>
        </p:nvSpPr>
        <p:spPr>
          <a:xfrm>
            <a:off x="8981875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ga119786ecf_0_24"/>
          <p:cNvSpPr txBox="1"/>
          <p:nvPr/>
        </p:nvSpPr>
        <p:spPr>
          <a:xfrm>
            <a:off x="202200" y="2527525"/>
            <a:ext cx="3100500" cy="3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ga119786ecf_0_24"/>
          <p:cNvPicPr preferRelativeResize="0"/>
          <p:nvPr/>
        </p:nvPicPr>
        <p:blipFill rotWithShape="1">
          <a:blip r:embed="rId3">
            <a:alphaModFix/>
          </a:blip>
          <a:srcRect b="6848" l="23098" r="27681" t="31835"/>
          <a:stretch/>
        </p:blipFill>
        <p:spPr>
          <a:xfrm>
            <a:off x="2816675" y="2183325"/>
            <a:ext cx="6000749" cy="420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8cfa1692a_0_97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cxnSp>
        <p:nvCxnSpPr>
          <p:cNvPr id="177" name="Google Shape;177;ga8cfa1692a_0_97"/>
          <p:cNvCxnSpPr/>
          <p:nvPr/>
        </p:nvCxnSpPr>
        <p:spPr>
          <a:xfrm flipH="1">
            <a:off x="4352920" y="3634981"/>
            <a:ext cx="449400" cy="11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ga8cfa1692a_0_97"/>
          <p:cNvCxnSpPr/>
          <p:nvPr/>
        </p:nvCxnSpPr>
        <p:spPr>
          <a:xfrm flipH="1">
            <a:off x="4353005" y="3634944"/>
            <a:ext cx="449400" cy="112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ga8cfa1692a_0_97"/>
          <p:cNvSpPr txBox="1"/>
          <p:nvPr/>
        </p:nvSpPr>
        <p:spPr>
          <a:xfrm>
            <a:off x="6301950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ga8cfa1692a_0_97"/>
          <p:cNvSpPr txBox="1"/>
          <p:nvPr/>
        </p:nvSpPr>
        <p:spPr>
          <a:xfrm>
            <a:off x="8981875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ga8cfa1692a_0_97"/>
          <p:cNvSpPr txBox="1"/>
          <p:nvPr/>
        </p:nvSpPr>
        <p:spPr>
          <a:xfrm>
            <a:off x="7535478" y="2444000"/>
            <a:ext cx="11760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ga8cfa1692a_0_97"/>
          <p:cNvSpPr txBox="1"/>
          <p:nvPr/>
        </p:nvSpPr>
        <p:spPr>
          <a:xfrm>
            <a:off x="404400" y="2510675"/>
            <a:ext cx="2830800" cy="29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1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9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ga8cfa1692a_0_97"/>
          <p:cNvPicPr preferRelativeResize="0"/>
          <p:nvPr/>
        </p:nvPicPr>
        <p:blipFill rotWithShape="1">
          <a:blip r:embed="rId3">
            <a:alphaModFix/>
          </a:blip>
          <a:srcRect b="10501" l="23004" r="29564" t="69599"/>
          <a:stretch/>
        </p:blipFill>
        <p:spPr>
          <a:xfrm>
            <a:off x="-129251" y="2601376"/>
            <a:ext cx="12192000" cy="287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8ab29e4af_0_16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 </a:t>
            </a:r>
            <a:endParaRPr/>
          </a:p>
        </p:txBody>
      </p:sp>
      <p:sp>
        <p:nvSpPr>
          <p:cNvPr id="190" name="Google Shape;190;ga8ab29e4af_0_16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ga8ab29e4af_0_16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ga8ab29e4af_0_16"/>
          <p:cNvPicPr preferRelativeResize="0"/>
          <p:nvPr/>
        </p:nvPicPr>
        <p:blipFill rotWithShape="1">
          <a:blip r:embed="rId3">
            <a:alphaModFix/>
          </a:blip>
          <a:srcRect b="44943" l="27457" r="30137" t="27080"/>
          <a:stretch/>
        </p:blipFill>
        <p:spPr>
          <a:xfrm>
            <a:off x="3286125" y="2571750"/>
            <a:ext cx="5170200" cy="19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8cfa1692a_0_14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Answer...</a:t>
            </a:r>
            <a:endParaRPr/>
          </a:p>
        </p:txBody>
      </p:sp>
      <p:sp>
        <p:nvSpPr>
          <p:cNvPr id="199" name="Google Shape;199;ga8cfa1692a_0_1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ga8cfa1692a_0_1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ga8cfa1692a_0_14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ga8cfa1692a_0_14"/>
          <p:cNvPicPr preferRelativeResize="0"/>
          <p:nvPr/>
        </p:nvPicPr>
        <p:blipFill rotWithShape="1">
          <a:blip r:embed="rId3">
            <a:alphaModFix/>
          </a:blip>
          <a:srcRect b="13393" l="25782" r="28682" t="26787"/>
          <a:stretch/>
        </p:blipFill>
        <p:spPr>
          <a:xfrm>
            <a:off x="4000500" y="2081900"/>
            <a:ext cx="5551723" cy="41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2b3ac26b5_0_26"/>
          <p:cNvSpPr txBox="1"/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Discuss</a:t>
            </a:r>
            <a:r>
              <a:rPr lang="en-GB"/>
              <a:t>...</a:t>
            </a:r>
            <a:endParaRPr/>
          </a:p>
        </p:txBody>
      </p:sp>
      <p:sp>
        <p:nvSpPr>
          <p:cNvPr id="209" name="Google Shape;209;ga2b3ac26b5_0_26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ga2b3ac26b5_0_26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ga2b3ac26b5_0_26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GB" sz="3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ga2b3ac26b5_0_26"/>
          <p:cNvPicPr preferRelativeResize="0"/>
          <p:nvPr/>
        </p:nvPicPr>
        <p:blipFill rotWithShape="1">
          <a:blip r:embed="rId3">
            <a:alphaModFix/>
          </a:blip>
          <a:srcRect b="19164" l="22767" r="26173" t="24401"/>
          <a:stretch/>
        </p:blipFill>
        <p:spPr>
          <a:xfrm>
            <a:off x="3306525" y="2208300"/>
            <a:ext cx="6225274" cy="387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