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j+2chxDEqIx8oWFJwhJQxkZU3W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CD508A-D61B-4F61-94DA-0BC4F9A75693}">
  <a:tblStyle styleId="{91CD508A-D61B-4F61-94DA-0BC4F9A7569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ce11d560d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ace11d560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ce11d560d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ace11d560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ce11d560d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ace11d560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ce11d560d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ace11d560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ce11d560d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ace11d560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ce11d560d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ace11d560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ce11d560d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ace11d560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ce11d560d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ace11d560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ce11d560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ace11d560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ce11d560d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ace11d560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ce11d560d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ace11d560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ce11d560d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ace11d560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66">
            <a:alpha val="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bbc.co.uk/teach/school-radio/english-ks2-a-christmas-carol-episode-4-master-fezziwig/zjkpmfr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edia1.santabanta.com/full1/Hollywood%20Movies/A%20Christmas%20Carol/a-christmas-carol-2d.jp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83568" y="404664"/>
            <a:ext cx="7772400" cy="2550145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LO: </a:t>
            </a:r>
            <a:r>
              <a:rPr b="1" lang="en-GB" u="sng"/>
              <a:t>to compare and contrast characters</a:t>
            </a:r>
            <a:endParaRPr b="1"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u="sng"/>
              <a:t>Monday 23rd November 2</a:t>
            </a: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ce11d560d_0_5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2" name="Google Shape;142;gace11d560d_0_5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3" name="Google Shape;143;gace11d560d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05851" cy="64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ce11d560d_0_58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9" name="Google Shape;149;gace11d560d_0_5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50" name="Google Shape;150;gace11d560d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00400" cy="64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ace11d560d_0_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525" y="2250750"/>
            <a:ext cx="2050750" cy="29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ce11d560d_0_6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7" name="Google Shape;157;gace11d560d_0_6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58" name="Google Shape;158;gace11d560d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9250" cy="64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ce11d560d_0_71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4" name="Google Shape;164;gace11d560d_0_7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65" name="Google Shape;165;gace11d560d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81901" cy="65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ace11d560d_0_71"/>
          <p:cNvPicPr preferRelativeResize="0"/>
          <p:nvPr/>
        </p:nvPicPr>
        <p:blipFill rotWithShape="1">
          <a:blip r:embed="rId4">
            <a:alphaModFix/>
          </a:blip>
          <a:srcRect b="0" l="0" r="12731" t="0"/>
          <a:stretch/>
        </p:blipFill>
        <p:spPr>
          <a:xfrm>
            <a:off x="471225" y="2096500"/>
            <a:ext cx="18619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ce11d560d_0_78"/>
          <p:cNvSpPr txBox="1"/>
          <p:nvPr>
            <p:ph type="ctrTitle"/>
          </p:nvPr>
        </p:nvSpPr>
        <p:spPr>
          <a:xfrm>
            <a:off x="1302425" y="242625"/>
            <a:ext cx="6400800" cy="11241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900"/>
              <a:t>Identify the subjunctive...</a:t>
            </a:r>
            <a:endParaRPr sz="3900"/>
          </a:p>
        </p:txBody>
      </p:sp>
      <p:pic>
        <p:nvPicPr>
          <p:cNvPr id="172" name="Google Shape;172;gace11d560d_0_78"/>
          <p:cNvPicPr preferRelativeResize="0"/>
          <p:nvPr/>
        </p:nvPicPr>
        <p:blipFill rotWithShape="1">
          <a:blip r:embed="rId3">
            <a:alphaModFix/>
          </a:blip>
          <a:srcRect b="6581" l="24037" r="26612" t="12746"/>
          <a:stretch/>
        </p:blipFill>
        <p:spPr>
          <a:xfrm>
            <a:off x="1579275" y="1503950"/>
            <a:ext cx="5609602" cy="515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ce11d560d_0_84"/>
          <p:cNvSpPr txBox="1"/>
          <p:nvPr>
            <p:ph type="ctrTitle"/>
          </p:nvPr>
        </p:nvSpPr>
        <p:spPr>
          <a:xfrm>
            <a:off x="165425" y="467250"/>
            <a:ext cx="3699600" cy="44958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900"/>
              <a:t>Create a formal invitation to the Fezziwig Christmas Ball… can you incorporate the subjunctive? </a:t>
            </a:r>
            <a:endParaRPr sz="3900"/>
          </a:p>
        </p:txBody>
      </p:sp>
      <p:pic>
        <p:nvPicPr>
          <p:cNvPr id="178" name="Google Shape;178;gace11d560d_0_84"/>
          <p:cNvPicPr preferRelativeResize="0"/>
          <p:nvPr/>
        </p:nvPicPr>
        <p:blipFill rotWithShape="1">
          <a:blip r:embed="rId3">
            <a:alphaModFix/>
          </a:blip>
          <a:srcRect b="8720" l="35802" r="36047" t="20722"/>
          <a:stretch/>
        </p:blipFill>
        <p:spPr>
          <a:xfrm>
            <a:off x="4376475" y="571500"/>
            <a:ext cx="4127674" cy="581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ace11d560d_0_84"/>
          <p:cNvSpPr/>
          <p:nvPr/>
        </p:nvSpPr>
        <p:spPr>
          <a:xfrm>
            <a:off x="2067400" y="4737425"/>
            <a:ext cx="3293676" cy="212058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features of an invitation? What details or information must be included? 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7200" y="255784"/>
            <a:ext cx="8229600" cy="1084984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follow along to Episode </a:t>
            </a:r>
            <a:r>
              <a:rPr lang="en-GB" sz="3600"/>
              <a:t>Four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/>
              <a:t>Master Fezziwig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67650" y="1503713"/>
            <a:ext cx="9008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https://www.bbc.co.uk/teach/school-radio/english-ks2-a-christmas-carol-episode-4-master-fezziwig/zjkpmfr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11118" l="8461" r="10322" t="8488"/>
          <a:stretch/>
        </p:blipFill>
        <p:spPr>
          <a:xfrm>
            <a:off x="586550" y="1969925"/>
            <a:ext cx="7760352" cy="432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ce11d560d_0_4"/>
          <p:cNvSpPr txBox="1"/>
          <p:nvPr>
            <p:ph type="title"/>
          </p:nvPr>
        </p:nvSpPr>
        <p:spPr>
          <a:xfrm>
            <a:off x="246650" y="89224"/>
            <a:ext cx="8229600" cy="11619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What do we know about the characters?</a:t>
            </a:r>
            <a:endParaRPr/>
          </a:p>
        </p:txBody>
      </p:sp>
      <p:pic>
        <p:nvPicPr>
          <p:cNvPr id="98" name="Google Shape;98;gace11d560d_0_4"/>
          <p:cNvPicPr preferRelativeResize="0"/>
          <p:nvPr/>
        </p:nvPicPr>
        <p:blipFill rotWithShape="1">
          <a:blip r:embed="rId3">
            <a:alphaModFix/>
          </a:blip>
          <a:srcRect b="0" l="16281" r="11421" t="0"/>
          <a:stretch/>
        </p:blipFill>
        <p:spPr>
          <a:xfrm>
            <a:off x="1806900" y="1327325"/>
            <a:ext cx="5328451" cy="55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ace11d560d_0_23"/>
          <p:cNvPicPr preferRelativeResize="0"/>
          <p:nvPr/>
        </p:nvPicPr>
        <p:blipFill rotWithShape="1">
          <a:blip r:embed="rId3">
            <a:alphaModFix/>
          </a:blip>
          <a:srcRect b="9645" l="37334" r="35691" t="19885"/>
          <a:stretch/>
        </p:blipFill>
        <p:spPr>
          <a:xfrm>
            <a:off x="2835563" y="1417650"/>
            <a:ext cx="3472877" cy="510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ace11d560d_0_23"/>
          <p:cNvSpPr txBox="1"/>
          <p:nvPr>
            <p:ph type="title"/>
          </p:nvPr>
        </p:nvSpPr>
        <p:spPr>
          <a:xfrm>
            <a:off x="246650" y="242309"/>
            <a:ext cx="8229600" cy="10851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Ebenezer Scrooge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ce11d560d_0_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0" name="Google Shape;110;gace11d560d_0_10"/>
          <p:cNvPicPr preferRelativeResize="0"/>
          <p:nvPr/>
        </p:nvPicPr>
        <p:blipFill rotWithShape="1">
          <a:blip r:embed="rId3">
            <a:alphaModFix/>
          </a:blip>
          <a:srcRect b="9645" l="37334" r="35691" t="19885"/>
          <a:stretch/>
        </p:blipFill>
        <p:spPr>
          <a:xfrm>
            <a:off x="2835563" y="1417650"/>
            <a:ext cx="3472877" cy="510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ace11d560d_0_10"/>
          <p:cNvSpPr txBox="1"/>
          <p:nvPr>
            <p:ph type="title"/>
          </p:nvPr>
        </p:nvSpPr>
        <p:spPr>
          <a:xfrm>
            <a:off x="246650" y="242309"/>
            <a:ext cx="8229600" cy="10851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Master Fezziwig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gace11d560d_0_15"/>
          <p:cNvGraphicFramePr/>
          <p:nvPr/>
        </p:nvGraphicFramePr>
        <p:xfrm>
          <a:off x="644200" y="55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{91CD508A-D61B-4F61-94DA-0BC4F9A75693}</a:tableStyleId>
              </a:tblPr>
              <a:tblGrid>
                <a:gridCol w="3972925"/>
                <a:gridCol w="3972925"/>
              </a:tblGrid>
              <a:tr h="54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GB" sz="2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Ebenezer Scrooge </a:t>
                      </a:r>
                      <a:endParaRPr b="1" sz="2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GB" sz="2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Master Fezziwig </a:t>
                      </a:r>
                      <a:endParaRPr b="1" sz="2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5D0D0"/>
                        </a:gs>
                        <a:gs pos="100000">
                          <a:srgbClr val="D96868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114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edia1.santabanta.com/full1/Hollywood%20Movies/A%20Christmas%20Carol/a-christmas-carol-2d.jpg" id="121" name="Google Shape;1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/>
          <p:nvPr>
            <p:ph type="ctrTitle"/>
          </p:nvPr>
        </p:nvSpPr>
        <p:spPr>
          <a:xfrm>
            <a:off x="683568" y="404664"/>
            <a:ext cx="7772400" cy="2550145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u="sng">
                <a:solidFill>
                  <a:schemeClr val="dk1"/>
                </a:solidFill>
              </a:rPr>
              <a:t>LO: </a:t>
            </a:r>
            <a:r>
              <a:rPr b="1" lang="en-GB" u="sng"/>
              <a:t>formal writing and subjunctive form  </a:t>
            </a:r>
            <a:b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 </a:t>
            </a:r>
            <a:r>
              <a:rPr b="1" lang="en-GB" u="sng"/>
              <a:t>24</a:t>
            </a:r>
            <a:r>
              <a:rPr b="1" baseline="30000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November 2020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ce11d560d_0_4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8" name="Google Shape;128;gace11d560d_0_4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9" name="Google Shape;129;gace11d560d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488" y="294275"/>
            <a:ext cx="8521025" cy="626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ce11d560d_0_46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5" name="Google Shape;135;gace11d560d_0_4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6" name="Google Shape;136;gace11d560d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43675" cy="63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2016-03-15T19:49:46Z</dcterms:created>
  <dc:creator>Kevin</dc:creator>
</cp:coreProperties>
</file>