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Corbel" panose="020B0503020204020204" pitchFamily="34" charset="0"/>
      <p:regular r:id="rId31"/>
      <p:bold r:id="rId32"/>
      <p:italic r:id="rId33"/>
      <p:boldItalic r:id="rId34"/>
    </p:embeddedFont>
    <p:embeddedFont>
      <p:font typeface="NTR" panose="020B0604020202020204" charset="0"/>
      <p:regular r:id="rId35"/>
    </p:embeddedFont>
    <p:embeddedFont>
      <p:font typeface="Play" panose="020B0604020202020204" charset="0"/>
      <p:regular r:id="rId36"/>
      <p:bold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ghOnOuDh6c9aWeuaLtcD7QVBQYB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 name="Google Shape;10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5" name="Google Shape;24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 name="Google Shape;24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5" name="Google Shape;26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6" name="Google Shape;26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4" name="Google Shape;28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5" name="Google Shape;28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5" name="Google Shape;30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2" name="Google Shape;32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I will now show a picture to the class which is lot’s of living things. I will ask the children to discuss with their partners some possible ways to group these living organisms. I want to ensure I use the correct vocabulary throughout the lesson to promote children to use this vocabulary too. </a:t>
            </a:r>
            <a:endParaRPr/>
          </a:p>
        </p:txBody>
      </p:sp>
      <p:sp>
        <p:nvSpPr>
          <p:cNvPr id="323" name="Google Shape;32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0" name="Google Shape;34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We will now move onto grouping herbivores, carnivores and omnivores. Explaining and understanding there different characteristics with the use of some helpful tips to remember the different classifications. </a:t>
            </a:r>
            <a:endParaRPr/>
          </a:p>
        </p:txBody>
      </p:sp>
      <p:sp>
        <p:nvSpPr>
          <p:cNvPr id="365" name="Google Shape;36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0" name="Google Shape;37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This is a great addition!!</a:t>
            </a:r>
            <a:endParaRPr/>
          </a:p>
        </p:txBody>
      </p:sp>
      <p:sp>
        <p:nvSpPr>
          <p:cNvPr id="388" name="Google Shape;38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3" name="Google Shape;39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1" name="Google Shape;11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I will begin by asking the children what all of these organisms have in common and I anticipate they will respond with that they are alive.</a:t>
            </a:r>
            <a:endParaRPr/>
          </a:p>
        </p:txBody>
      </p:sp>
      <p:sp>
        <p:nvSpPr>
          <p:cNvPr id="112" name="Google Shape;11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7" name="Google Shape;40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4" name="Google Shape;42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Now we will look at mammals, reptiles, amphibians, fish and birds. We will look at the different animals in these groups and some of their different features that classify them in these certain ways. We will watch a video to introduce the groups and then look at some characteristics afterwards. </a:t>
            </a:r>
            <a:endParaRPr/>
          </a:p>
        </p:txBody>
      </p:sp>
      <p:sp>
        <p:nvSpPr>
          <p:cNvPr id="431" name="Google Shape;43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6" name="Google Shape;43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a2ba65701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ga2ba65701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3" name="Google Shape;443;ga2ba65701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9" name="Google Shape;12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I will now introduce the terms ‘life processes’ and ‘organisms’. We will have a brief discussion outlining what both of the term means and maybe asking the children to give some examples to solidify their understanding. </a:t>
            </a:r>
            <a:endParaRPr/>
          </a:p>
        </p:txBody>
      </p:sp>
      <p:sp>
        <p:nvSpPr>
          <p:cNvPr id="130" name="Google Shape;13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Now, I would like to recap’ MRS GREN’ from our previous lesson in a little more detail. I hope by sharing the further detail and examples, the children will be able to understand and then use this vocabulary in their learning and writing. </a:t>
            </a:r>
            <a:endParaRPr/>
          </a:p>
        </p:txBody>
      </p:sp>
      <p:sp>
        <p:nvSpPr>
          <p:cNvPr id="141" name="Google Shape;14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8" name="Google Shape;15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9" name="Google Shape;16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8" name="Google Shape;18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7" name="Google Shape;20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8" name="Google Shape;20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5" name="Google Shape;22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31"/>
          <p:cNvSpPr/>
          <p:nvPr/>
        </p:nvSpPr>
        <p:spPr>
          <a:xfrm>
            <a:off x="231140" y="243840"/>
            <a:ext cx="11724640" cy="6377939"/>
          </a:xfrm>
          <a:prstGeom prst="rect">
            <a:avLst/>
          </a:prstGeom>
          <a:solidFill>
            <a:schemeClr val="accent1"/>
          </a:solid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31"/>
          <p:cNvSpPr txBox="1">
            <a:spLocks noGrp="1"/>
          </p:cNvSpPr>
          <p:nvPr>
            <p:ph type="ctrTitle"/>
          </p:nvPr>
        </p:nvSpPr>
        <p:spPr>
          <a:xfrm>
            <a:off x="1109980" y="882376"/>
            <a:ext cx="9966960" cy="2926080"/>
          </a:xfrm>
          <a:prstGeom prst="rect">
            <a:avLst/>
          </a:prstGeom>
          <a:noFill/>
          <a:ln>
            <a:noFill/>
          </a:ln>
        </p:spPr>
        <p:txBody>
          <a:bodyPr spcFirstLastPara="1" wrap="square" lIns="91425" tIns="45700" rIns="91425" bIns="45700" anchor="b" anchorCtr="0">
            <a:normAutofit/>
          </a:bodyPr>
          <a:lstStyle>
            <a:lvl1pPr lvl="0" algn="ctr">
              <a:lnSpc>
                <a:spcPct val="85000"/>
              </a:lnSpc>
              <a:spcBef>
                <a:spcPts val="0"/>
              </a:spcBef>
              <a:spcAft>
                <a:spcPts val="0"/>
              </a:spcAft>
              <a:buClr>
                <a:srgbClr val="FFFFFF"/>
              </a:buClr>
              <a:buSzPts val="7200"/>
              <a:buFont typeface="Corbel"/>
              <a:buNone/>
              <a:defRPr sz="7200" b="1" cap="none">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1"/>
          <p:cNvSpPr txBox="1">
            <a:spLocks noGrp="1"/>
          </p:cNvSpPr>
          <p:nvPr>
            <p:ph type="subTitle" idx="1"/>
          </p:nvPr>
        </p:nvSpPr>
        <p:spPr>
          <a:xfrm>
            <a:off x="1709530" y="3869634"/>
            <a:ext cx="8767860" cy="138816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400"/>
              </a:spcBef>
              <a:spcAft>
                <a:spcPts val="0"/>
              </a:spcAft>
              <a:buSzPts val="1760"/>
              <a:buNone/>
              <a:defRPr sz="2200">
                <a:solidFill>
                  <a:srgbClr val="FFFFFF"/>
                </a:solidFill>
              </a:defRPr>
            </a:lvl1pPr>
            <a:lvl2pPr lvl="1" algn="ctr">
              <a:lnSpc>
                <a:spcPct val="90000"/>
              </a:lnSpc>
              <a:spcBef>
                <a:spcPts val="200"/>
              </a:spcBef>
              <a:spcAft>
                <a:spcPts val="0"/>
              </a:spcAft>
              <a:buSzPts val="1760"/>
              <a:buNone/>
              <a:defRPr sz="2200"/>
            </a:lvl2pPr>
            <a:lvl3pPr lvl="2" algn="ctr">
              <a:lnSpc>
                <a:spcPct val="90000"/>
              </a:lnSpc>
              <a:spcBef>
                <a:spcPts val="400"/>
              </a:spcBef>
              <a:spcAft>
                <a:spcPts val="0"/>
              </a:spcAft>
              <a:buSzPts val="1760"/>
              <a:buNone/>
              <a:defRPr sz="2200"/>
            </a:lvl3pPr>
            <a:lvl4pPr lvl="3" algn="ctr">
              <a:lnSpc>
                <a:spcPct val="90000"/>
              </a:lnSpc>
              <a:spcBef>
                <a:spcPts val="400"/>
              </a:spcBef>
              <a:spcAft>
                <a:spcPts val="0"/>
              </a:spcAft>
              <a:buSzPts val="1600"/>
              <a:buNone/>
              <a:defRPr sz="2000"/>
            </a:lvl4pPr>
            <a:lvl5pPr lvl="4" algn="ctr">
              <a:lnSpc>
                <a:spcPct val="90000"/>
              </a:lnSpc>
              <a:spcBef>
                <a:spcPts val="400"/>
              </a:spcBef>
              <a:spcAft>
                <a:spcPts val="0"/>
              </a:spcAft>
              <a:buSzPts val="1600"/>
              <a:buNone/>
              <a:defRPr sz="2000"/>
            </a:lvl5pPr>
            <a:lvl6pPr lvl="5" algn="ctr">
              <a:lnSpc>
                <a:spcPct val="90000"/>
              </a:lnSpc>
              <a:spcBef>
                <a:spcPts val="400"/>
              </a:spcBef>
              <a:spcAft>
                <a:spcPts val="0"/>
              </a:spcAft>
              <a:buSzPts val="1600"/>
              <a:buNone/>
              <a:defRPr sz="2000"/>
            </a:lvl6pPr>
            <a:lvl7pPr lvl="6" algn="ctr">
              <a:lnSpc>
                <a:spcPct val="90000"/>
              </a:lnSpc>
              <a:spcBef>
                <a:spcPts val="400"/>
              </a:spcBef>
              <a:spcAft>
                <a:spcPts val="0"/>
              </a:spcAft>
              <a:buSzPts val="1600"/>
              <a:buNone/>
              <a:defRPr sz="2000"/>
            </a:lvl7pPr>
            <a:lvl8pPr lvl="7" algn="ctr">
              <a:lnSpc>
                <a:spcPct val="90000"/>
              </a:lnSpc>
              <a:spcBef>
                <a:spcPts val="400"/>
              </a:spcBef>
              <a:spcAft>
                <a:spcPts val="0"/>
              </a:spcAft>
              <a:buSzPts val="1600"/>
              <a:buNone/>
              <a:defRPr sz="2000"/>
            </a:lvl8pPr>
            <a:lvl9pPr lvl="8" algn="ctr">
              <a:lnSpc>
                <a:spcPct val="90000"/>
              </a:lnSpc>
              <a:spcBef>
                <a:spcPts val="400"/>
              </a:spcBef>
              <a:spcAft>
                <a:spcPts val="400"/>
              </a:spcAft>
              <a:buSzPts val="1600"/>
              <a:buNone/>
              <a:defRPr sz="2000"/>
            </a:lvl9pPr>
          </a:lstStyle>
          <a:p>
            <a:endParaRPr/>
          </a:p>
        </p:txBody>
      </p:sp>
      <p:sp>
        <p:nvSpPr>
          <p:cNvPr id="20" name="Google Shape;20;p31"/>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1"/>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1"/>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GB"/>
              <a:t>‹#›</a:t>
            </a:fld>
            <a:endParaRPr/>
          </a:p>
        </p:txBody>
      </p:sp>
      <p:cxnSp>
        <p:nvCxnSpPr>
          <p:cNvPr id="23" name="Google Shape;23;p31"/>
          <p:cNvCxnSpPr/>
          <p:nvPr/>
        </p:nvCxnSpPr>
        <p:spPr>
          <a:xfrm>
            <a:off x="1978660" y="3733800"/>
            <a:ext cx="8229601" cy="0"/>
          </a:xfrm>
          <a:prstGeom prst="straightConnector1">
            <a:avLst/>
          </a:prstGeom>
          <a:noFill/>
          <a:ln w="10000" cap="flat" cmpd="sng">
            <a:solidFill>
              <a:srgbClr val="FFFFFF"/>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7"/>
        <p:cNvGrpSpPr/>
        <p:nvPr/>
      </p:nvGrpSpPr>
      <p:grpSpPr>
        <a:xfrm>
          <a:off x="0" y="0"/>
          <a:ext cx="0" cy="0"/>
          <a:chOff x="0" y="0"/>
          <a:chExt cx="0" cy="0"/>
        </a:xfrm>
      </p:grpSpPr>
      <p:sp>
        <p:nvSpPr>
          <p:cNvPr id="58" name="Google Shape;58;p40"/>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0"/>
          <p:cNvSpPr txBox="1">
            <a:spLocks noGrp="1"/>
          </p:cNvSpPr>
          <p:nvPr>
            <p:ph type="body" idx="1"/>
          </p:nvPr>
        </p:nvSpPr>
        <p:spPr>
          <a:xfrm>
            <a:off x="1143000" y="2057399"/>
            <a:ext cx="4754880" cy="402336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60" name="Google Shape;60;p40"/>
          <p:cNvSpPr txBox="1">
            <a:spLocks noGrp="1"/>
          </p:cNvSpPr>
          <p:nvPr>
            <p:ph type="body" idx="2"/>
          </p:nvPr>
        </p:nvSpPr>
        <p:spPr>
          <a:xfrm>
            <a:off x="6267612" y="2057400"/>
            <a:ext cx="4754880" cy="402336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61" name="Google Shape;61;p40"/>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0"/>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0"/>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4"/>
        <p:cNvGrpSpPr/>
        <p:nvPr/>
      </p:nvGrpSpPr>
      <p:grpSpPr>
        <a:xfrm>
          <a:off x="0" y="0"/>
          <a:ext cx="0" cy="0"/>
          <a:chOff x="0" y="0"/>
          <a:chExt cx="0" cy="0"/>
        </a:xfrm>
      </p:grpSpPr>
      <p:sp>
        <p:nvSpPr>
          <p:cNvPr id="65" name="Google Shape;65;p41"/>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1"/>
          <p:cNvSpPr txBox="1">
            <a:spLocks noGrp="1"/>
          </p:cNvSpPr>
          <p:nvPr>
            <p:ph type="body" idx="1"/>
          </p:nvPr>
        </p:nvSpPr>
        <p:spPr>
          <a:xfrm>
            <a:off x="1143000" y="2001511"/>
            <a:ext cx="4754880" cy="7772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1920"/>
              <a:buNone/>
              <a:defRPr sz="2400" b="1"/>
            </a:lvl1pPr>
            <a:lvl2pPr marL="914400" lvl="1" indent="-228600" algn="l">
              <a:lnSpc>
                <a:spcPct val="90000"/>
              </a:lnSpc>
              <a:spcBef>
                <a:spcPts val="200"/>
              </a:spcBef>
              <a:spcAft>
                <a:spcPts val="0"/>
              </a:spcAft>
              <a:buSzPts val="1600"/>
              <a:buNone/>
              <a:defRPr sz="2000" b="1"/>
            </a:lvl2pPr>
            <a:lvl3pPr marL="1371600" lvl="2" indent="-228600" algn="l">
              <a:lnSpc>
                <a:spcPct val="90000"/>
              </a:lnSpc>
              <a:spcBef>
                <a:spcPts val="400"/>
              </a:spcBef>
              <a:spcAft>
                <a:spcPts val="0"/>
              </a:spcAft>
              <a:buSzPts val="1440"/>
              <a:buNone/>
              <a:defRPr sz="1800" b="1"/>
            </a:lvl3pPr>
            <a:lvl4pPr marL="1828800" lvl="3" indent="-228600" algn="l">
              <a:lnSpc>
                <a:spcPct val="90000"/>
              </a:lnSpc>
              <a:spcBef>
                <a:spcPts val="400"/>
              </a:spcBef>
              <a:spcAft>
                <a:spcPts val="0"/>
              </a:spcAft>
              <a:buSzPts val="1280"/>
              <a:buNone/>
              <a:defRPr sz="1600" b="1"/>
            </a:lvl4pPr>
            <a:lvl5pPr marL="2286000" lvl="4" indent="-228600" algn="l">
              <a:lnSpc>
                <a:spcPct val="90000"/>
              </a:lnSpc>
              <a:spcBef>
                <a:spcPts val="400"/>
              </a:spcBef>
              <a:spcAft>
                <a:spcPts val="0"/>
              </a:spcAft>
              <a:buSzPts val="1280"/>
              <a:buNone/>
              <a:defRPr sz="1600" b="1"/>
            </a:lvl5pPr>
            <a:lvl6pPr marL="2743200" lvl="5" indent="-228600" algn="l">
              <a:lnSpc>
                <a:spcPct val="90000"/>
              </a:lnSpc>
              <a:spcBef>
                <a:spcPts val="400"/>
              </a:spcBef>
              <a:spcAft>
                <a:spcPts val="0"/>
              </a:spcAft>
              <a:buSzPts val="1280"/>
              <a:buNone/>
              <a:defRPr sz="1600" b="1"/>
            </a:lvl6pPr>
            <a:lvl7pPr marL="3200400" lvl="6" indent="-228600" algn="l">
              <a:lnSpc>
                <a:spcPct val="90000"/>
              </a:lnSpc>
              <a:spcBef>
                <a:spcPts val="400"/>
              </a:spcBef>
              <a:spcAft>
                <a:spcPts val="0"/>
              </a:spcAft>
              <a:buSzPts val="1280"/>
              <a:buNone/>
              <a:defRPr sz="1600" b="1"/>
            </a:lvl7pPr>
            <a:lvl8pPr marL="3657600" lvl="7" indent="-228600" algn="l">
              <a:lnSpc>
                <a:spcPct val="90000"/>
              </a:lnSpc>
              <a:spcBef>
                <a:spcPts val="400"/>
              </a:spcBef>
              <a:spcAft>
                <a:spcPts val="0"/>
              </a:spcAft>
              <a:buSzPts val="1280"/>
              <a:buNone/>
              <a:defRPr sz="1600" b="1"/>
            </a:lvl8pPr>
            <a:lvl9pPr marL="4114800" lvl="8" indent="-228600" algn="l">
              <a:lnSpc>
                <a:spcPct val="90000"/>
              </a:lnSpc>
              <a:spcBef>
                <a:spcPts val="400"/>
              </a:spcBef>
              <a:spcAft>
                <a:spcPts val="400"/>
              </a:spcAft>
              <a:buSzPts val="1280"/>
              <a:buNone/>
              <a:defRPr sz="1600" b="1"/>
            </a:lvl9pPr>
          </a:lstStyle>
          <a:p>
            <a:endParaRPr/>
          </a:p>
        </p:txBody>
      </p:sp>
      <p:sp>
        <p:nvSpPr>
          <p:cNvPr id="67" name="Google Shape;67;p41"/>
          <p:cNvSpPr txBox="1">
            <a:spLocks noGrp="1"/>
          </p:cNvSpPr>
          <p:nvPr>
            <p:ph type="body" idx="2"/>
          </p:nvPr>
        </p:nvSpPr>
        <p:spPr>
          <a:xfrm>
            <a:off x="1143000" y="2721483"/>
            <a:ext cx="4754880" cy="338328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68" name="Google Shape;68;p41"/>
          <p:cNvSpPr txBox="1">
            <a:spLocks noGrp="1"/>
          </p:cNvSpPr>
          <p:nvPr>
            <p:ph type="body" idx="3"/>
          </p:nvPr>
        </p:nvSpPr>
        <p:spPr>
          <a:xfrm>
            <a:off x="6269173" y="1999032"/>
            <a:ext cx="4754880" cy="7772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1920"/>
              <a:buNone/>
              <a:defRPr sz="2400" b="1"/>
            </a:lvl1pPr>
            <a:lvl2pPr marL="914400" lvl="1" indent="-228600" algn="l">
              <a:lnSpc>
                <a:spcPct val="90000"/>
              </a:lnSpc>
              <a:spcBef>
                <a:spcPts val="200"/>
              </a:spcBef>
              <a:spcAft>
                <a:spcPts val="0"/>
              </a:spcAft>
              <a:buSzPts val="1600"/>
              <a:buNone/>
              <a:defRPr sz="2000" b="1"/>
            </a:lvl2pPr>
            <a:lvl3pPr marL="1371600" lvl="2" indent="-228600" algn="l">
              <a:lnSpc>
                <a:spcPct val="90000"/>
              </a:lnSpc>
              <a:spcBef>
                <a:spcPts val="400"/>
              </a:spcBef>
              <a:spcAft>
                <a:spcPts val="0"/>
              </a:spcAft>
              <a:buSzPts val="1440"/>
              <a:buNone/>
              <a:defRPr sz="1800" b="1"/>
            </a:lvl3pPr>
            <a:lvl4pPr marL="1828800" lvl="3" indent="-228600" algn="l">
              <a:lnSpc>
                <a:spcPct val="90000"/>
              </a:lnSpc>
              <a:spcBef>
                <a:spcPts val="400"/>
              </a:spcBef>
              <a:spcAft>
                <a:spcPts val="0"/>
              </a:spcAft>
              <a:buSzPts val="1280"/>
              <a:buNone/>
              <a:defRPr sz="1600" b="1"/>
            </a:lvl4pPr>
            <a:lvl5pPr marL="2286000" lvl="4" indent="-228600" algn="l">
              <a:lnSpc>
                <a:spcPct val="90000"/>
              </a:lnSpc>
              <a:spcBef>
                <a:spcPts val="400"/>
              </a:spcBef>
              <a:spcAft>
                <a:spcPts val="0"/>
              </a:spcAft>
              <a:buSzPts val="1280"/>
              <a:buNone/>
              <a:defRPr sz="1600" b="1"/>
            </a:lvl5pPr>
            <a:lvl6pPr marL="2743200" lvl="5" indent="-228600" algn="l">
              <a:lnSpc>
                <a:spcPct val="90000"/>
              </a:lnSpc>
              <a:spcBef>
                <a:spcPts val="400"/>
              </a:spcBef>
              <a:spcAft>
                <a:spcPts val="0"/>
              </a:spcAft>
              <a:buSzPts val="1280"/>
              <a:buNone/>
              <a:defRPr sz="1600" b="1"/>
            </a:lvl6pPr>
            <a:lvl7pPr marL="3200400" lvl="6" indent="-228600" algn="l">
              <a:lnSpc>
                <a:spcPct val="90000"/>
              </a:lnSpc>
              <a:spcBef>
                <a:spcPts val="400"/>
              </a:spcBef>
              <a:spcAft>
                <a:spcPts val="0"/>
              </a:spcAft>
              <a:buSzPts val="1280"/>
              <a:buNone/>
              <a:defRPr sz="1600" b="1"/>
            </a:lvl7pPr>
            <a:lvl8pPr marL="3657600" lvl="7" indent="-228600" algn="l">
              <a:lnSpc>
                <a:spcPct val="90000"/>
              </a:lnSpc>
              <a:spcBef>
                <a:spcPts val="400"/>
              </a:spcBef>
              <a:spcAft>
                <a:spcPts val="0"/>
              </a:spcAft>
              <a:buSzPts val="1280"/>
              <a:buNone/>
              <a:defRPr sz="1600" b="1"/>
            </a:lvl8pPr>
            <a:lvl9pPr marL="4114800" lvl="8" indent="-228600" algn="l">
              <a:lnSpc>
                <a:spcPct val="90000"/>
              </a:lnSpc>
              <a:spcBef>
                <a:spcPts val="400"/>
              </a:spcBef>
              <a:spcAft>
                <a:spcPts val="400"/>
              </a:spcAft>
              <a:buSzPts val="1280"/>
              <a:buNone/>
              <a:defRPr sz="1600" b="1"/>
            </a:lvl9pPr>
          </a:lstStyle>
          <a:p>
            <a:endParaRPr/>
          </a:p>
        </p:txBody>
      </p:sp>
      <p:sp>
        <p:nvSpPr>
          <p:cNvPr id="69" name="Google Shape;69;p41"/>
          <p:cNvSpPr txBox="1">
            <a:spLocks noGrp="1"/>
          </p:cNvSpPr>
          <p:nvPr>
            <p:ph type="body" idx="4"/>
          </p:nvPr>
        </p:nvSpPr>
        <p:spPr>
          <a:xfrm>
            <a:off x="6269173" y="2719322"/>
            <a:ext cx="4754880" cy="338328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70" name="Google Shape;70;p41"/>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1"/>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1"/>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42"/>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42"/>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2"/>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7"/>
        <p:cNvGrpSpPr/>
        <p:nvPr/>
      </p:nvGrpSpPr>
      <p:grpSpPr>
        <a:xfrm>
          <a:off x="0" y="0"/>
          <a:ext cx="0" cy="0"/>
          <a:chOff x="0" y="0"/>
          <a:chExt cx="0" cy="0"/>
        </a:xfrm>
      </p:grpSpPr>
      <p:sp>
        <p:nvSpPr>
          <p:cNvPr id="78" name="Google Shape;78;p43"/>
          <p:cNvSpPr txBox="1">
            <a:spLocks noGrp="1"/>
          </p:cNvSpPr>
          <p:nvPr>
            <p:ph type="title"/>
          </p:nvPr>
        </p:nvSpPr>
        <p:spPr>
          <a:xfrm>
            <a:off x="1143000" y="1097280"/>
            <a:ext cx="3931920" cy="1737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4000"/>
              <a:buFont typeface="Corbel"/>
              <a:buNone/>
              <a:defRPr sz="40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3"/>
          <p:cNvSpPr txBox="1">
            <a:spLocks noGrp="1"/>
          </p:cNvSpPr>
          <p:nvPr>
            <p:ph type="body" idx="1"/>
          </p:nvPr>
        </p:nvSpPr>
        <p:spPr>
          <a:xfrm>
            <a:off x="5852159" y="1097280"/>
            <a:ext cx="5212080" cy="4663440"/>
          </a:xfrm>
          <a:prstGeom prst="rect">
            <a:avLst/>
          </a:prstGeom>
          <a:noFill/>
          <a:ln>
            <a:noFill/>
          </a:ln>
        </p:spPr>
        <p:txBody>
          <a:bodyPr spcFirstLastPara="1" wrap="square" lIns="91425" tIns="45700" rIns="91425" bIns="45700" anchor="t" anchorCtr="0">
            <a:normAutofit/>
          </a:bodyPr>
          <a:lstStyle>
            <a:lvl1pPr marL="457200" lvl="0" indent="-391160" algn="l">
              <a:lnSpc>
                <a:spcPct val="90000"/>
              </a:lnSpc>
              <a:spcBef>
                <a:spcPts val="1400"/>
              </a:spcBef>
              <a:spcAft>
                <a:spcPts val="0"/>
              </a:spcAft>
              <a:buSzPts val="2560"/>
              <a:buChar char="•"/>
              <a:defRPr sz="3200"/>
            </a:lvl1pPr>
            <a:lvl2pPr marL="914400" lvl="1" indent="-370840" algn="l">
              <a:lnSpc>
                <a:spcPct val="90000"/>
              </a:lnSpc>
              <a:spcBef>
                <a:spcPts val="200"/>
              </a:spcBef>
              <a:spcAft>
                <a:spcPts val="0"/>
              </a:spcAft>
              <a:buSzPts val="2240"/>
              <a:buChar char="•"/>
              <a:defRPr sz="2800"/>
            </a:lvl2pPr>
            <a:lvl3pPr marL="1371600" lvl="2" indent="-350519" algn="l">
              <a:lnSpc>
                <a:spcPct val="90000"/>
              </a:lnSpc>
              <a:spcBef>
                <a:spcPts val="400"/>
              </a:spcBef>
              <a:spcAft>
                <a:spcPts val="0"/>
              </a:spcAft>
              <a:buSzPts val="1920"/>
              <a:buChar char="•"/>
              <a:defRPr sz="2400"/>
            </a:lvl3pPr>
            <a:lvl4pPr marL="1828800" lvl="3" indent="-330200" algn="l">
              <a:lnSpc>
                <a:spcPct val="90000"/>
              </a:lnSpc>
              <a:spcBef>
                <a:spcPts val="400"/>
              </a:spcBef>
              <a:spcAft>
                <a:spcPts val="0"/>
              </a:spcAft>
              <a:buSzPts val="1600"/>
              <a:buChar char="•"/>
              <a:defRPr sz="2000"/>
            </a:lvl4pPr>
            <a:lvl5pPr marL="2286000" lvl="4" indent="-330200" algn="l">
              <a:lnSpc>
                <a:spcPct val="90000"/>
              </a:lnSpc>
              <a:spcBef>
                <a:spcPts val="400"/>
              </a:spcBef>
              <a:spcAft>
                <a:spcPts val="0"/>
              </a:spcAft>
              <a:buSzPts val="1600"/>
              <a:buChar char="•"/>
              <a:defRPr sz="2000"/>
            </a:lvl5pPr>
            <a:lvl6pPr marL="2743200" lvl="5" indent="-330200" algn="l">
              <a:lnSpc>
                <a:spcPct val="90000"/>
              </a:lnSpc>
              <a:spcBef>
                <a:spcPts val="400"/>
              </a:spcBef>
              <a:spcAft>
                <a:spcPts val="0"/>
              </a:spcAft>
              <a:buSzPts val="1600"/>
              <a:buChar char="•"/>
              <a:defRPr sz="2000"/>
            </a:lvl6pPr>
            <a:lvl7pPr marL="3200400" lvl="6" indent="-330200" algn="l">
              <a:lnSpc>
                <a:spcPct val="90000"/>
              </a:lnSpc>
              <a:spcBef>
                <a:spcPts val="400"/>
              </a:spcBef>
              <a:spcAft>
                <a:spcPts val="0"/>
              </a:spcAft>
              <a:buSzPts val="1600"/>
              <a:buChar char="•"/>
              <a:defRPr sz="2000"/>
            </a:lvl7pPr>
            <a:lvl8pPr marL="3657600" lvl="7" indent="-330200" algn="l">
              <a:lnSpc>
                <a:spcPct val="90000"/>
              </a:lnSpc>
              <a:spcBef>
                <a:spcPts val="400"/>
              </a:spcBef>
              <a:spcAft>
                <a:spcPts val="0"/>
              </a:spcAft>
              <a:buSzPts val="1600"/>
              <a:buChar char="•"/>
              <a:defRPr sz="2000"/>
            </a:lvl8pPr>
            <a:lvl9pPr marL="4114800" lvl="8" indent="-330200" algn="l">
              <a:lnSpc>
                <a:spcPct val="90000"/>
              </a:lnSpc>
              <a:spcBef>
                <a:spcPts val="400"/>
              </a:spcBef>
              <a:spcAft>
                <a:spcPts val="400"/>
              </a:spcAft>
              <a:buSzPts val="1600"/>
              <a:buChar char="•"/>
              <a:defRPr sz="2000"/>
            </a:lvl9pPr>
          </a:lstStyle>
          <a:p>
            <a:endParaRPr/>
          </a:p>
        </p:txBody>
      </p:sp>
      <p:sp>
        <p:nvSpPr>
          <p:cNvPr id="80" name="Google Shape;80;p43"/>
          <p:cNvSpPr txBox="1">
            <a:spLocks noGrp="1"/>
          </p:cNvSpPr>
          <p:nvPr>
            <p:ph type="body" idx="2"/>
          </p:nvPr>
        </p:nvSpPr>
        <p:spPr>
          <a:xfrm>
            <a:off x="1143000" y="2834640"/>
            <a:ext cx="3931920" cy="301752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360"/>
              <a:buNone/>
              <a:defRPr sz="1700"/>
            </a:lvl1pPr>
            <a:lvl2pPr marL="914400" lvl="1" indent="-228600" algn="l">
              <a:lnSpc>
                <a:spcPct val="90000"/>
              </a:lnSpc>
              <a:spcBef>
                <a:spcPts val="200"/>
              </a:spcBef>
              <a:spcAft>
                <a:spcPts val="0"/>
              </a:spcAft>
              <a:buSzPts val="960"/>
              <a:buNone/>
              <a:defRPr sz="1200"/>
            </a:lvl2pPr>
            <a:lvl3pPr marL="1371600" lvl="2" indent="-228600" algn="l">
              <a:lnSpc>
                <a:spcPct val="90000"/>
              </a:lnSpc>
              <a:spcBef>
                <a:spcPts val="400"/>
              </a:spcBef>
              <a:spcAft>
                <a:spcPts val="0"/>
              </a:spcAft>
              <a:buSzPts val="800"/>
              <a:buNone/>
              <a:defRPr sz="1000"/>
            </a:lvl3pPr>
            <a:lvl4pPr marL="1828800" lvl="3" indent="-228600" algn="l">
              <a:lnSpc>
                <a:spcPct val="90000"/>
              </a:lnSpc>
              <a:spcBef>
                <a:spcPts val="400"/>
              </a:spcBef>
              <a:spcAft>
                <a:spcPts val="0"/>
              </a:spcAft>
              <a:buSzPts val="720"/>
              <a:buNone/>
              <a:defRPr sz="900"/>
            </a:lvl4pPr>
            <a:lvl5pPr marL="2286000" lvl="4" indent="-228600" algn="l">
              <a:lnSpc>
                <a:spcPct val="90000"/>
              </a:lnSpc>
              <a:spcBef>
                <a:spcPts val="400"/>
              </a:spcBef>
              <a:spcAft>
                <a:spcPts val="0"/>
              </a:spcAft>
              <a:buSzPts val="720"/>
              <a:buNone/>
              <a:defRPr sz="900"/>
            </a:lvl5pPr>
            <a:lvl6pPr marL="2743200" lvl="5" indent="-228600" algn="l">
              <a:lnSpc>
                <a:spcPct val="90000"/>
              </a:lnSpc>
              <a:spcBef>
                <a:spcPts val="400"/>
              </a:spcBef>
              <a:spcAft>
                <a:spcPts val="0"/>
              </a:spcAft>
              <a:buSzPts val="720"/>
              <a:buNone/>
              <a:defRPr sz="900"/>
            </a:lvl6pPr>
            <a:lvl7pPr marL="3200400" lvl="6" indent="-228600" algn="l">
              <a:lnSpc>
                <a:spcPct val="90000"/>
              </a:lnSpc>
              <a:spcBef>
                <a:spcPts val="400"/>
              </a:spcBef>
              <a:spcAft>
                <a:spcPts val="0"/>
              </a:spcAft>
              <a:buSzPts val="720"/>
              <a:buNone/>
              <a:defRPr sz="900"/>
            </a:lvl7pPr>
            <a:lvl8pPr marL="3657600" lvl="7" indent="-228600" algn="l">
              <a:lnSpc>
                <a:spcPct val="90000"/>
              </a:lnSpc>
              <a:spcBef>
                <a:spcPts val="400"/>
              </a:spcBef>
              <a:spcAft>
                <a:spcPts val="0"/>
              </a:spcAft>
              <a:buSzPts val="720"/>
              <a:buNone/>
              <a:defRPr sz="900"/>
            </a:lvl8pPr>
            <a:lvl9pPr marL="4114800" lvl="8" indent="-228600" algn="l">
              <a:lnSpc>
                <a:spcPct val="90000"/>
              </a:lnSpc>
              <a:spcBef>
                <a:spcPts val="400"/>
              </a:spcBef>
              <a:spcAft>
                <a:spcPts val="400"/>
              </a:spcAft>
              <a:buSzPts val="720"/>
              <a:buNone/>
              <a:defRPr sz="900"/>
            </a:lvl9pPr>
          </a:lstStyle>
          <a:p>
            <a:endParaRPr/>
          </a:p>
        </p:txBody>
      </p:sp>
      <p:sp>
        <p:nvSpPr>
          <p:cNvPr id="81" name="Google Shape;81;p43"/>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3"/>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3"/>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4"/>
        <p:cNvGrpSpPr/>
        <p:nvPr/>
      </p:nvGrpSpPr>
      <p:grpSpPr>
        <a:xfrm>
          <a:off x="0" y="0"/>
          <a:ext cx="0" cy="0"/>
          <a:chOff x="0" y="0"/>
          <a:chExt cx="0" cy="0"/>
        </a:xfrm>
      </p:grpSpPr>
      <p:sp>
        <p:nvSpPr>
          <p:cNvPr id="85" name="Google Shape;85;p44"/>
          <p:cNvSpPr txBox="1">
            <a:spLocks noGrp="1"/>
          </p:cNvSpPr>
          <p:nvPr>
            <p:ph type="title"/>
          </p:nvPr>
        </p:nvSpPr>
        <p:spPr>
          <a:xfrm>
            <a:off x="1143000" y="1097280"/>
            <a:ext cx="3931920" cy="1737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4000"/>
              <a:buFont typeface="Corbel"/>
              <a:buNone/>
              <a:defRPr sz="40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44"/>
          <p:cNvSpPr>
            <a:spLocks noGrp="1"/>
          </p:cNvSpPr>
          <p:nvPr>
            <p:ph type="pic" idx="2"/>
          </p:nvPr>
        </p:nvSpPr>
        <p:spPr>
          <a:xfrm>
            <a:off x="5413248" y="1069847"/>
            <a:ext cx="6099048" cy="4800600"/>
          </a:xfrm>
          <a:prstGeom prst="rect">
            <a:avLst/>
          </a:prstGeom>
          <a:noFill/>
          <a:ln>
            <a:noFill/>
          </a:ln>
        </p:spPr>
        <p:txBody>
          <a:bodyPr spcFirstLastPara="1" wrap="square" lIns="274300" tIns="182875" rIns="91425" bIns="45700" anchor="t" anchorCtr="0">
            <a:normAutofit/>
          </a:bodyPr>
          <a:lstStyle>
            <a:lvl1pPr marR="0" lvl="0" algn="l" rtl="0">
              <a:lnSpc>
                <a:spcPct val="90000"/>
              </a:lnSpc>
              <a:spcBef>
                <a:spcPts val="1400"/>
              </a:spcBef>
              <a:spcAft>
                <a:spcPts val="0"/>
              </a:spcAft>
              <a:buClr>
                <a:schemeClr val="accent1"/>
              </a:buClr>
              <a:buSzPts val="2240"/>
              <a:buFont typeface="Corbel"/>
              <a:buNone/>
              <a:defRPr sz="2800" b="0" i="0" u="none" strike="noStrike" cap="none">
                <a:solidFill>
                  <a:schemeClr val="accent1"/>
                </a:solidFill>
                <a:latin typeface="Corbel"/>
                <a:ea typeface="Corbel"/>
                <a:cs typeface="Corbel"/>
                <a:sym typeface="Corbel"/>
              </a:defRPr>
            </a:lvl1pPr>
            <a:lvl2pPr marR="0" lvl="1" algn="l" rtl="0">
              <a:lnSpc>
                <a:spcPct val="90000"/>
              </a:lnSpc>
              <a:spcBef>
                <a:spcPts val="200"/>
              </a:spcBef>
              <a:spcAft>
                <a:spcPts val="0"/>
              </a:spcAft>
              <a:buClr>
                <a:schemeClr val="accent1"/>
              </a:buClr>
              <a:buSzPts val="2240"/>
              <a:buFont typeface="Corbel"/>
              <a:buNone/>
              <a:defRPr sz="2800" b="0" i="0" u="none" strike="noStrike" cap="none">
                <a:solidFill>
                  <a:schemeClr val="accent1"/>
                </a:solidFill>
                <a:latin typeface="Corbel"/>
                <a:ea typeface="Corbel"/>
                <a:cs typeface="Corbel"/>
                <a:sym typeface="Corbel"/>
              </a:defRPr>
            </a:lvl2pPr>
            <a:lvl3pPr marR="0" lvl="2" algn="l" rtl="0">
              <a:lnSpc>
                <a:spcPct val="90000"/>
              </a:lnSpc>
              <a:spcBef>
                <a:spcPts val="400"/>
              </a:spcBef>
              <a:spcAft>
                <a:spcPts val="0"/>
              </a:spcAft>
              <a:buClr>
                <a:schemeClr val="accent1"/>
              </a:buClr>
              <a:buSzPts val="1920"/>
              <a:buFont typeface="Corbel"/>
              <a:buNone/>
              <a:defRPr sz="2400" b="0" i="0" u="none" strike="noStrike" cap="none">
                <a:solidFill>
                  <a:schemeClr val="accent1"/>
                </a:solidFill>
                <a:latin typeface="Corbel"/>
                <a:ea typeface="Corbel"/>
                <a:cs typeface="Corbel"/>
                <a:sym typeface="Corbel"/>
              </a:defRPr>
            </a:lvl3pPr>
            <a:lvl4pPr marR="0" lvl="3" algn="l" rtl="0">
              <a:lnSpc>
                <a:spcPct val="90000"/>
              </a:lnSpc>
              <a:spcBef>
                <a:spcPts val="400"/>
              </a:spcBef>
              <a:spcAft>
                <a:spcPts val="0"/>
              </a:spcAft>
              <a:buClr>
                <a:schemeClr val="accent1"/>
              </a:buClr>
              <a:buSzPts val="1600"/>
              <a:buFont typeface="Corbel"/>
              <a:buNone/>
              <a:defRPr sz="2000" b="0" i="0" u="none" strike="noStrike" cap="none">
                <a:solidFill>
                  <a:schemeClr val="accent1"/>
                </a:solidFill>
                <a:latin typeface="Corbel"/>
                <a:ea typeface="Corbel"/>
                <a:cs typeface="Corbel"/>
                <a:sym typeface="Corbel"/>
              </a:defRPr>
            </a:lvl4pPr>
            <a:lvl5pPr marR="0" lvl="4" algn="l" rtl="0">
              <a:lnSpc>
                <a:spcPct val="90000"/>
              </a:lnSpc>
              <a:spcBef>
                <a:spcPts val="400"/>
              </a:spcBef>
              <a:spcAft>
                <a:spcPts val="0"/>
              </a:spcAft>
              <a:buClr>
                <a:schemeClr val="accent1"/>
              </a:buClr>
              <a:buSzPts val="1600"/>
              <a:buFont typeface="Corbel"/>
              <a:buNone/>
              <a:defRPr sz="2000" b="0" i="0" u="none" strike="noStrike" cap="none">
                <a:solidFill>
                  <a:schemeClr val="accent1"/>
                </a:solidFill>
                <a:latin typeface="Corbel"/>
                <a:ea typeface="Corbel"/>
                <a:cs typeface="Corbel"/>
                <a:sym typeface="Corbel"/>
              </a:defRPr>
            </a:lvl5pPr>
            <a:lvl6pPr marR="0" lvl="5" algn="l" rtl="0">
              <a:lnSpc>
                <a:spcPct val="90000"/>
              </a:lnSpc>
              <a:spcBef>
                <a:spcPts val="400"/>
              </a:spcBef>
              <a:spcAft>
                <a:spcPts val="0"/>
              </a:spcAft>
              <a:buClr>
                <a:schemeClr val="accent1"/>
              </a:buClr>
              <a:buSzPts val="1600"/>
              <a:buFont typeface="Corbel"/>
              <a:buNone/>
              <a:defRPr sz="2000" b="0" i="0" u="none" strike="noStrike" cap="none">
                <a:solidFill>
                  <a:schemeClr val="accent1"/>
                </a:solidFill>
                <a:latin typeface="Corbel"/>
                <a:ea typeface="Corbel"/>
                <a:cs typeface="Corbel"/>
                <a:sym typeface="Corbel"/>
              </a:defRPr>
            </a:lvl6pPr>
            <a:lvl7pPr marR="0" lvl="6" algn="l" rtl="0">
              <a:lnSpc>
                <a:spcPct val="90000"/>
              </a:lnSpc>
              <a:spcBef>
                <a:spcPts val="400"/>
              </a:spcBef>
              <a:spcAft>
                <a:spcPts val="0"/>
              </a:spcAft>
              <a:buClr>
                <a:schemeClr val="accent1"/>
              </a:buClr>
              <a:buSzPts val="1600"/>
              <a:buFont typeface="Corbel"/>
              <a:buNone/>
              <a:defRPr sz="2000" b="0" i="0" u="none" strike="noStrike" cap="none">
                <a:solidFill>
                  <a:schemeClr val="accent1"/>
                </a:solidFill>
                <a:latin typeface="Corbel"/>
                <a:ea typeface="Corbel"/>
                <a:cs typeface="Corbel"/>
                <a:sym typeface="Corbel"/>
              </a:defRPr>
            </a:lvl7pPr>
            <a:lvl8pPr marR="0" lvl="7" algn="l" rtl="0">
              <a:lnSpc>
                <a:spcPct val="90000"/>
              </a:lnSpc>
              <a:spcBef>
                <a:spcPts val="400"/>
              </a:spcBef>
              <a:spcAft>
                <a:spcPts val="0"/>
              </a:spcAft>
              <a:buClr>
                <a:schemeClr val="accent1"/>
              </a:buClr>
              <a:buSzPts val="1600"/>
              <a:buFont typeface="Corbel"/>
              <a:buNone/>
              <a:defRPr sz="2000" b="0" i="0" u="none" strike="noStrike" cap="none">
                <a:solidFill>
                  <a:schemeClr val="accent1"/>
                </a:solidFill>
                <a:latin typeface="Corbel"/>
                <a:ea typeface="Corbel"/>
                <a:cs typeface="Corbel"/>
                <a:sym typeface="Corbel"/>
              </a:defRPr>
            </a:lvl8pPr>
            <a:lvl9pPr marR="0" lvl="8" algn="l" rtl="0">
              <a:lnSpc>
                <a:spcPct val="90000"/>
              </a:lnSpc>
              <a:spcBef>
                <a:spcPts val="400"/>
              </a:spcBef>
              <a:spcAft>
                <a:spcPts val="400"/>
              </a:spcAft>
              <a:buClr>
                <a:schemeClr val="accent1"/>
              </a:buClr>
              <a:buSzPts val="1600"/>
              <a:buFont typeface="Corbel"/>
              <a:buNone/>
              <a:defRPr sz="2000" b="0" i="0" u="none" strike="noStrike" cap="none">
                <a:solidFill>
                  <a:schemeClr val="accent1"/>
                </a:solidFill>
                <a:latin typeface="Corbel"/>
                <a:ea typeface="Corbel"/>
                <a:cs typeface="Corbel"/>
                <a:sym typeface="Corbel"/>
              </a:defRPr>
            </a:lvl9pPr>
          </a:lstStyle>
          <a:p>
            <a:endParaRPr/>
          </a:p>
        </p:txBody>
      </p:sp>
      <p:sp>
        <p:nvSpPr>
          <p:cNvPr id="87" name="Google Shape;87;p44"/>
          <p:cNvSpPr txBox="1">
            <a:spLocks noGrp="1"/>
          </p:cNvSpPr>
          <p:nvPr>
            <p:ph type="body" idx="1"/>
          </p:nvPr>
        </p:nvSpPr>
        <p:spPr>
          <a:xfrm>
            <a:off x="1143000" y="2834640"/>
            <a:ext cx="3931920" cy="288036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360"/>
              <a:buNone/>
              <a:defRPr sz="1700"/>
            </a:lvl1pPr>
            <a:lvl2pPr marL="914400" lvl="1" indent="-228600" algn="l">
              <a:lnSpc>
                <a:spcPct val="90000"/>
              </a:lnSpc>
              <a:spcBef>
                <a:spcPts val="200"/>
              </a:spcBef>
              <a:spcAft>
                <a:spcPts val="0"/>
              </a:spcAft>
              <a:buSzPts val="960"/>
              <a:buNone/>
              <a:defRPr sz="1200"/>
            </a:lvl2pPr>
            <a:lvl3pPr marL="1371600" lvl="2" indent="-228600" algn="l">
              <a:lnSpc>
                <a:spcPct val="90000"/>
              </a:lnSpc>
              <a:spcBef>
                <a:spcPts val="400"/>
              </a:spcBef>
              <a:spcAft>
                <a:spcPts val="0"/>
              </a:spcAft>
              <a:buSzPts val="800"/>
              <a:buNone/>
              <a:defRPr sz="1000"/>
            </a:lvl3pPr>
            <a:lvl4pPr marL="1828800" lvl="3" indent="-228600" algn="l">
              <a:lnSpc>
                <a:spcPct val="90000"/>
              </a:lnSpc>
              <a:spcBef>
                <a:spcPts val="400"/>
              </a:spcBef>
              <a:spcAft>
                <a:spcPts val="0"/>
              </a:spcAft>
              <a:buSzPts val="720"/>
              <a:buNone/>
              <a:defRPr sz="900"/>
            </a:lvl4pPr>
            <a:lvl5pPr marL="2286000" lvl="4" indent="-228600" algn="l">
              <a:lnSpc>
                <a:spcPct val="90000"/>
              </a:lnSpc>
              <a:spcBef>
                <a:spcPts val="400"/>
              </a:spcBef>
              <a:spcAft>
                <a:spcPts val="0"/>
              </a:spcAft>
              <a:buSzPts val="720"/>
              <a:buNone/>
              <a:defRPr sz="900"/>
            </a:lvl5pPr>
            <a:lvl6pPr marL="2743200" lvl="5" indent="-228600" algn="l">
              <a:lnSpc>
                <a:spcPct val="90000"/>
              </a:lnSpc>
              <a:spcBef>
                <a:spcPts val="400"/>
              </a:spcBef>
              <a:spcAft>
                <a:spcPts val="0"/>
              </a:spcAft>
              <a:buSzPts val="720"/>
              <a:buNone/>
              <a:defRPr sz="900"/>
            </a:lvl6pPr>
            <a:lvl7pPr marL="3200400" lvl="6" indent="-228600" algn="l">
              <a:lnSpc>
                <a:spcPct val="90000"/>
              </a:lnSpc>
              <a:spcBef>
                <a:spcPts val="400"/>
              </a:spcBef>
              <a:spcAft>
                <a:spcPts val="0"/>
              </a:spcAft>
              <a:buSzPts val="720"/>
              <a:buNone/>
              <a:defRPr sz="900"/>
            </a:lvl7pPr>
            <a:lvl8pPr marL="3657600" lvl="7" indent="-228600" algn="l">
              <a:lnSpc>
                <a:spcPct val="90000"/>
              </a:lnSpc>
              <a:spcBef>
                <a:spcPts val="400"/>
              </a:spcBef>
              <a:spcAft>
                <a:spcPts val="0"/>
              </a:spcAft>
              <a:buSzPts val="720"/>
              <a:buNone/>
              <a:defRPr sz="900"/>
            </a:lvl8pPr>
            <a:lvl9pPr marL="4114800" lvl="8" indent="-228600" algn="l">
              <a:lnSpc>
                <a:spcPct val="90000"/>
              </a:lnSpc>
              <a:spcBef>
                <a:spcPts val="400"/>
              </a:spcBef>
              <a:spcAft>
                <a:spcPts val="400"/>
              </a:spcAft>
              <a:buSzPts val="720"/>
              <a:buNone/>
              <a:defRPr sz="900"/>
            </a:lvl9pPr>
          </a:lstStyle>
          <a:p>
            <a:endParaRPr/>
          </a:p>
        </p:txBody>
      </p:sp>
      <p:sp>
        <p:nvSpPr>
          <p:cNvPr id="88" name="Google Shape;88;p44"/>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4"/>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44"/>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1"/>
        <p:cNvGrpSpPr/>
        <p:nvPr/>
      </p:nvGrpSpPr>
      <p:grpSpPr>
        <a:xfrm>
          <a:off x="0" y="0"/>
          <a:ext cx="0" cy="0"/>
          <a:chOff x="0" y="0"/>
          <a:chExt cx="0" cy="0"/>
        </a:xfrm>
      </p:grpSpPr>
      <p:sp>
        <p:nvSpPr>
          <p:cNvPr id="92" name="Google Shape;92;p45"/>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45"/>
          <p:cNvSpPr txBox="1">
            <a:spLocks noGrp="1"/>
          </p:cNvSpPr>
          <p:nvPr>
            <p:ph type="body" idx="1"/>
          </p:nvPr>
        </p:nvSpPr>
        <p:spPr>
          <a:xfrm rot="5400000">
            <a:off x="4060136" y="-859735"/>
            <a:ext cx="4038600" cy="9872871"/>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94" name="Google Shape;94;p45"/>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45"/>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45"/>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7"/>
        <p:cNvGrpSpPr/>
        <p:nvPr/>
      </p:nvGrpSpPr>
      <p:grpSpPr>
        <a:xfrm>
          <a:off x="0" y="0"/>
          <a:ext cx="0" cy="0"/>
          <a:chOff x="0" y="0"/>
          <a:chExt cx="0" cy="0"/>
        </a:xfrm>
      </p:grpSpPr>
      <p:sp>
        <p:nvSpPr>
          <p:cNvPr id="98" name="Google Shape;98;p46"/>
          <p:cNvSpPr txBox="1">
            <a:spLocks noGrp="1"/>
          </p:cNvSpPr>
          <p:nvPr>
            <p:ph type="title"/>
          </p:nvPr>
        </p:nvSpPr>
        <p:spPr>
          <a:xfrm rot="5400000">
            <a:off x="7181850" y="2305050"/>
            <a:ext cx="5410200" cy="2324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46"/>
          <p:cNvSpPr txBox="1">
            <a:spLocks noGrp="1"/>
          </p:cNvSpPr>
          <p:nvPr>
            <p:ph type="body" idx="1"/>
          </p:nvPr>
        </p:nvSpPr>
        <p:spPr>
          <a:xfrm rot="5400000">
            <a:off x="2152650" y="-247650"/>
            <a:ext cx="5410200" cy="7429500"/>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100" name="Google Shape;100;p46"/>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46"/>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46"/>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32"/>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2"/>
          <p:cNvSpPr txBox="1">
            <a:spLocks noGrp="1"/>
          </p:cNvSpPr>
          <p:nvPr>
            <p:ph type="body" idx="1"/>
          </p:nvPr>
        </p:nvSpPr>
        <p:spPr>
          <a:xfrm>
            <a:off x="1143000" y="2057400"/>
            <a:ext cx="9872871" cy="4038600"/>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27" name="Google Shape;27;p32"/>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2"/>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2"/>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33"/>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3"/>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3"/>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3"/>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5"/>
        <p:cNvGrpSpPr/>
        <p:nvPr/>
      </p:nvGrpSpPr>
      <p:grpSpPr>
        <a:xfrm>
          <a:off x="0" y="0"/>
          <a:ext cx="0" cy="0"/>
          <a:chOff x="0" y="0"/>
          <a:chExt cx="0" cy="0"/>
        </a:xfrm>
      </p:grpSpPr>
      <p:sp>
        <p:nvSpPr>
          <p:cNvPr id="36" name="Google Shape;36;p34"/>
          <p:cNvSpPr/>
          <p:nvPr/>
        </p:nvSpPr>
        <p:spPr>
          <a:xfrm>
            <a:off x="609601" y="438150"/>
            <a:ext cx="10960100" cy="5957888"/>
          </a:xfrm>
          <a:prstGeom prst="roundRect">
            <a:avLst>
              <a:gd name="adj" fmla="val 2649"/>
            </a:avLst>
          </a:prstGeom>
          <a:solidFill>
            <a:schemeClr val="lt1">
              <a:alpha val="89411"/>
            </a:schemeClr>
          </a:solidFill>
          <a:ln w="254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r>
              <a:rPr lang="en-GB" sz="1350" b="0" i="0" u="none" strike="noStrike" cap="none">
                <a:solidFill>
                  <a:schemeClr val="lt1"/>
                </a:solidFill>
                <a:latin typeface="Corbel"/>
                <a:ea typeface="Corbel"/>
                <a:cs typeface="Corbel"/>
                <a:sym typeface="Corbel"/>
              </a:rPr>
              <a:t> </a:t>
            </a:r>
            <a:endParaRPr sz="1400" b="0" i="0" u="none" strike="noStrike" cap="none">
              <a:solidFill>
                <a:srgbClr val="000000"/>
              </a:solidFill>
              <a:latin typeface="Arial"/>
              <a:ea typeface="Arial"/>
              <a:cs typeface="Arial"/>
              <a:sym typeface="Arial"/>
            </a:endParaRPr>
          </a:p>
        </p:txBody>
      </p:sp>
      <p:sp>
        <p:nvSpPr>
          <p:cNvPr id="37" name="Google Shape;37;p34"/>
          <p:cNvSpPr txBox="1">
            <a:spLocks noGrp="1"/>
          </p:cNvSpPr>
          <p:nvPr>
            <p:ph type="title"/>
          </p:nvPr>
        </p:nvSpPr>
        <p:spPr>
          <a:xfrm>
            <a:off x="609598" y="478895"/>
            <a:ext cx="10960100" cy="99430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44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8"/>
        <p:cNvGrpSpPr/>
        <p:nvPr/>
      </p:nvGrpSpPr>
      <p:grpSpPr>
        <a:xfrm>
          <a:off x="0" y="0"/>
          <a:ext cx="0" cy="0"/>
          <a:chOff x="0" y="0"/>
          <a:chExt cx="0" cy="0"/>
        </a:xfrm>
      </p:grpSpPr>
      <p:sp>
        <p:nvSpPr>
          <p:cNvPr id="39" name="Google Shape;39;p35"/>
          <p:cNvSpPr/>
          <p:nvPr/>
        </p:nvSpPr>
        <p:spPr>
          <a:xfrm>
            <a:off x="609601" y="438150"/>
            <a:ext cx="10960100" cy="5957888"/>
          </a:xfrm>
          <a:prstGeom prst="roundRect">
            <a:avLst>
              <a:gd name="adj" fmla="val 2649"/>
            </a:avLst>
          </a:prstGeom>
          <a:solidFill>
            <a:schemeClr val="lt1">
              <a:alpha val="89411"/>
            </a:schemeClr>
          </a:solidFill>
          <a:ln w="254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r>
              <a:rPr lang="en-GB" sz="1350" b="0" i="0" u="none" strike="noStrike" cap="none">
                <a:solidFill>
                  <a:schemeClr val="lt1"/>
                </a:solidFill>
                <a:latin typeface="Corbel"/>
                <a:ea typeface="Corbel"/>
                <a:cs typeface="Corbel"/>
                <a:sym typeface="Corbel"/>
              </a:rPr>
              <a:t> </a:t>
            </a:r>
            <a:endParaRPr sz="1400" b="0" i="0" u="none" strike="noStrike" cap="none">
              <a:solidFill>
                <a:srgbClr val="000000"/>
              </a:solidFill>
              <a:latin typeface="Arial"/>
              <a:ea typeface="Arial"/>
              <a:cs typeface="Arial"/>
              <a:sym typeface="Arial"/>
            </a:endParaRPr>
          </a:p>
        </p:txBody>
      </p:sp>
      <p:sp>
        <p:nvSpPr>
          <p:cNvPr id="40" name="Google Shape;40;p35"/>
          <p:cNvSpPr txBox="1">
            <a:spLocks noGrp="1"/>
          </p:cNvSpPr>
          <p:nvPr>
            <p:ph type="title"/>
          </p:nvPr>
        </p:nvSpPr>
        <p:spPr>
          <a:xfrm>
            <a:off x="609598" y="478895"/>
            <a:ext cx="10960100" cy="99430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44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41"/>
        <p:cNvGrpSpPr/>
        <p:nvPr/>
      </p:nvGrpSpPr>
      <p:grpSpPr>
        <a:xfrm>
          <a:off x="0" y="0"/>
          <a:ext cx="0" cy="0"/>
          <a:chOff x="0" y="0"/>
          <a:chExt cx="0" cy="0"/>
        </a:xfrm>
      </p:grpSpPr>
      <p:sp>
        <p:nvSpPr>
          <p:cNvPr id="42" name="Google Shape;42;p36"/>
          <p:cNvSpPr/>
          <p:nvPr/>
        </p:nvSpPr>
        <p:spPr>
          <a:xfrm>
            <a:off x="609601" y="438150"/>
            <a:ext cx="10960100" cy="5957888"/>
          </a:xfrm>
          <a:prstGeom prst="roundRect">
            <a:avLst>
              <a:gd name="adj" fmla="val 2649"/>
            </a:avLst>
          </a:prstGeom>
          <a:solidFill>
            <a:schemeClr val="lt1">
              <a:alpha val="89411"/>
            </a:schemeClr>
          </a:solidFill>
          <a:ln w="254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r>
              <a:rPr lang="en-GB" sz="1350" b="0" i="0" u="none" strike="noStrike" cap="none">
                <a:solidFill>
                  <a:schemeClr val="lt1"/>
                </a:solidFill>
                <a:latin typeface="Corbel"/>
                <a:ea typeface="Corbel"/>
                <a:cs typeface="Corbel"/>
                <a:sym typeface="Corbel"/>
              </a:rPr>
              <a:t> </a:t>
            </a:r>
            <a:endParaRPr sz="1400" b="0" i="0" u="none" strike="noStrike" cap="none">
              <a:solidFill>
                <a:srgbClr val="000000"/>
              </a:solidFill>
              <a:latin typeface="Arial"/>
              <a:ea typeface="Arial"/>
              <a:cs typeface="Arial"/>
              <a:sym typeface="Arial"/>
            </a:endParaRPr>
          </a:p>
        </p:txBody>
      </p:sp>
      <p:sp>
        <p:nvSpPr>
          <p:cNvPr id="43" name="Google Shape;43;p36"/>
          <p:cNvSpPr txBox="1">
            <a:spLocks noGrp="1"/>
          </p:cNvSpPr>
          <p:nvPr>
            <p:ph type="title"/>
          </p:nvPr>
        </p:nvSpPr>
        <p:spPr>
          <a:xfrm>
            <a:off x="609598" y="478895"/>
            <a:ext cx="10960100" cy="99430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44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44"/>
        <p:cNvGrpSpPr/>
        <p:nvPr/>
      </p:nvGrpSpPr>
      <p:grpSpPr>
        <a:xfrm>
          <a:off x="0" y="0"/>
          <a:ext cx="0" cy="0"/>
          <a:chOff x="0" y="0"/>
          <a:chExt cx="0" cy="0"/>
        </a:xfrm>
      </p:grpSpPr>
      <p:sp>
        <p:nvSpPr>
          <p:cNvPr id="45" name="Google Shape;45;p37"/>
          <p:cNvSpPr/>
          <p:nvPr/>
        </p:nvSpPr>
        <p:spPr>
          <a:xfrm>
            <a:off x="609601" y="438150"/>
            <a:ext cx="10960100" cy="5957888"/>
          </a:xfrm>
          <a:prstGeom prst="roundRect">
            <a:avLst>
              <a:gd name="adj" fmla="val 2649"/>
            </a:avLst>
          </a:prstGeom>
          <a:solidFill>
            <a:schemeClr val="lt1">
              <a:alpha val="89411"/>
            </a:schemeClr>
          </a:solidFill>
          <a:ln w="254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r>
              <a:rPr lang="en-GB" sz="1350" b="0" i="0" u="none" strike="noStrike" cap="none">
                <a:solidFill>
                  <a:schemeClr val="lt1"/>
                </a:solidFill>
                <a:latin typeface="Corbel"/>
                <a:ea typeface="Corbel"/>
                <a:cs typeface="Corbel"/>
                <a:sym typeface="Corbel"/>
              </a:rPr>
              <a:t> </a:t>
            </a:r>
            <a:endParaRPr sz="1400" b="0" i="0" u="none" strike="noStrike" cap="none">
              <a:solidFill>
                <a:srgbClr val="000000"/>
              </a:solidFill>
              <a:latin typeface="Arial"/>
              <a:ea typeface="Arial"/>
              <a:cs typeface="Arial"/>
              <a:sym typeface="Arial"/>
            </a:endParaRPr>
          </a:p>
        </p:txBody>
      </p:sp>
      <p:sp>
        <p:nvSpPr>
          <p:cNvPr id="46" name="Google Shape;46;p37"/>
          <p:cNvSpPr txBox="1">
            <a:spLocks noGrp="1"/>
          </p:cNvSpPr>
          <p:nvPr>
            <p:ph type="title"/>
          </p:nvPr>
        </p:nvSpPr>
        <p:spPr>
          <a:xfrm>
            <a:off x="609598" y="478895"/>
            <a:ext cx="10960100" cy="99430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44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47"/>
        <p:cNvGrpSpPr/>
        <p:nvPr/>
      </p:nvGrpSpPr>
      <p:grpSpPr>
        <a:xfrm>
          <a:off x="0" y="0"/>
          <a:ext cx="0" cy="0"/>
          <a:chOff x="0" y="0"/>
          <a:chExt cx="0" cy="0"/>
        </a:xfrm>
      </p:grpSpPr>
      <p:sp>
        <p:nvSpPr>
          <p:cNvPr id="48" name="Google Shape;48;p38"/>
          <p:cNvSpPr/>
          <p:nvPr/>
        </p:nvSpPr>
        <p:spPr>
          <a:xfrm>
            <a:off x="609601" y="438150"/>
            <a:ext cx="10960100" cy="5957888"/>
          </a:xfrm>
          <a:prstGeom prst="roundRect">
            <a:avLst>
              <a:gd name="adj" fmla="val 2649"/>
            </a:avLst>
          </a:prstGeom>
          <a:solidFill>
            <a:schemeClr val="lt1">
              <a:alpha val="89411"/>
            </a:schemeClr>
          </a:solidFill>
          <a:ln w="254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r>
              <a:rPr lang="en-GB" sz="1350" b="0" i="0" u="none" strike="noStrike" cap="none">
                <a:solidFill>
                  <a:schemeClr val="lt1"/>
                </a:solidFill>
                <a:latin typeface="Corbel"/>
                <a:ea typeface="Corbel"/>
                <a:cs typeface="Corbel"/>
                <a:sym typeface="Corbel"/>
              </a:rPr>
              <a:t> </a:t>
            </a:r>
            <a:endParaRPr sz="1400" b="0" i="0" u="none" strike="noStrike" cap="none">
              <a:solidFill>
                <a:srgbClr val="000000"/>
              </a:solidFill>
              <a:latin typeface="Arial"/>
              <a:ea typeface="Arial"/>
              <a:cs typeface="Arial"/>
              <a:sym typeface="Arial"/>
            </a:endParaRPr>
          </a:p>
        </p:txBody>
      </p:sp>
      <p:sp>
        <p:nvSpPr>
          <p:cNvPr id="49" name="Google Shape;49;p38"/>
          <p:cNvSpPr txBox="1">
            <a:spLocks noGrp="1"/>
          </p:cNvSpPr>
          <p:nvPr>
            <p:ph type="title"/>
          </p:nvPr>
        </p:nvSpPr>
        <p:spPr>
          <a:xfrm>
            <a:off x="609598" y="478895"/>
            <a:ext cx="10960100" cy="99430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44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
        <p:cNvGrpSpPr/>
        <p:nvPr/>
      </p:nvGrpSpPr>
      <p:grpSpPr>
        <a:xfrm>
          <a:off x="0" y="0"/>
          <a:ext cx="0" cy="0"/>
          <a:chOff x="0" y="0"/>
          <a:chExt cx="0" cy="0"/>
        </a:xfrm>
      </p:grpSpPr>
      <p:sp>
        <p:nvSpPr>
          <p:cNvPr id="51" name="Google Shape;51;p39"/>
          <p:cNvSpPr txBox="1">
            <a:spLocks noGrp="1"/>
          </p:cNvSpPr>
          <p:nvPr>
            <p:ph type="title"/>
          </p:nvPr>
        </p:nvSpPr>
        <p:spPr>
          <a:xfrm>
            <a:off x="1106424" y="1173575"/>
            <a:ext cx="9966960" cy="2926080"/>
          </a:xfrm>
          <a:prstGeom prst="rect">
            <a:avLst/>
          </a:prstGeom>
          <a:noFill/>
          <a:ln>
            <a:noFill/>
          </a:ln>
        </p:spPr>
        <p:txBody>
          <a:bodyPr spcFirstLastPara="1" wrap="square" lIns="91425" tIns="45700" rIns="91425" bIns="45700" anchor="b" anchorCtr="0">
            <a:noAutofit/>
          </a:bodyPr>
          <a:lstStyle>
            <a:lvl1pPr lvl="0" algn="ctr">
              <a:lnSpc>
                <a:spcPct val="85000"/>
              </a:lnSpc>
              <a:spcBef>
                <a:spcPts val="0"/>
              </a:spcBef>
              <a:spcAft>
                <a:spcPts val="0"/>
              </a:spcAft>
              <a:buClr>
                <a:schemeClr val="accent1"/>
              </a:buClr>
              <a:buSzPts val="7200"/>
              <a:buFont typeface="Corbel"/>
              <a:buNone/>
              <a:defRPr sz="72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9"/>
          <p:cNvSpPr txBox="1">
            <a:spLocks noGrp="1"/>
          </p:cNvSpPr>
          <p:nvPr>
            <p:ph type="body" idx="1"/>
          </p:nvPr>
        </p:nvSpPr>
        <p:spPr>
          <a:xfrm>
            <a:off x="1709928" y="4154520"/>
            <a:ext cx="8769096" cy="136380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400"/>
              </a:spcBef>
              <a:spcAft>
                <a:spcPts val="0"/>
              </a:spcAft>
              <a:buSzPts val="1760"/>
              <a:buNone/>
              <a:defRPr sz="2200">
                <a:solidFill>
                  <a:schemeClr val="accent1"/>
                </a:solidFill>
              </a:defRPr>
            </a:lvl1pPr>
            <a:lvl2pPr marL="914400" lvl="1" indent="-228600" algn="l">
              <a:lnSpc>
                <a:spcPct val="90000"/>
              </a:lnSpc>
              <a:spcBef>
                <a:spcPts val="200"/>
              </a:spcBef>
              <a:spcAft>
                <a:spcPts val="0"/>
              </a:spcAft>
              <a:buSzPts val="1440"/>
              <a:buNone/>
              <a:defRPr sz="1800">
                <a:solidFill>
                  <a:srgbClr val="888888"/>
                </a:solidFill>
              </a:defRPr>
            </a:lvl2pPr>
            <a:lvl3pPr marL="1371600" lvl="2" indent="-228600" algn="l">
              <a:lnSpc>
                <a:spcPct val="90000"/>
              </a:lnSpc>
              <a:spcBef>
                <a:spcPts val="400"/>
              </a:spcBef>
              <a:spcAft>
                <a:spcPts val="0"/>
              </a:spcAft>
              <a:buSzPts val="1280"/>
              <a:buNone/>
              <a:defRPr sz="1600">
                <a:solidFill>
                  <a:srgbClr val="888888"/>
                </a:solidFill>
              </a:defRPr>
            </a:lvl3pPr>
            <a:lvl4pPr marL="1828800" lvl="3" indent="-228600" algn="l">
              <a:lnSpc>
                <a:spcPct val="90000"/>
              </a:lnSpc>
              <a:spcBef>
                <a:spcPts val="400"/>
              </a:spcBef>
              <a:spcAft>
                <a:spcPts val="0"/>
              </a:spcAft>
              <a:buSzPts val="1120"/>
              <a:buNone/>
              <a:defRPr sz="1400">
                <a:solidFill>
                  <a:srgbClr val="888888"/>
                </a:solidFill>
              </a:defRPr>
            </a:lvl4pPr>
            <a:lvl5pPr marL="2286000" lvl="4" indent="-228600" algn="l">
              <a:lnSpc>
                <a:spcPct val="90000"/>
              </a:lnSpc>
              <a:spcBef>
                <a:spcPts val="400"/>
              </a:spcBef>
              <a:spcAft>
                <a:spcPts val="0"/>
              </a:spcAft>
              <a:buSzPts val="1120"/>
              <a:buNone/>
              <a:defRPr sz="1400">
                <a:solidFill>
                  <a:srgbClr val="888888"/>
                </a:solidFill>
              </a:defRPr>
            </a:lvl5pPr>
            <a:lvl6pPr marL="2743200" lvl="5" indent="-228600" algn="l">
              <a:lnSpc>
                <a:spcPct val="90000"/>
              </a:lnSpc>
              <a:spcBef>
                <a:spcPts val="400"/>
              </a:spcBef>
              <a:spcAft>
                <a:spcPts val="0"/>
              </a:spcAft>
              <a:buSzPts val="1120"/>
              <a:buNone/>
              <a:defRPr sz="1400">
                <a:solidFill>
                  <a:srgbClr val="888888"/>
                </a:solidFill>
              </a:defRPr>
            </a:lvl6pPr>
            <a:lvl7pPr marL="3200400" lvl="6" indent="-228600" algn="l">
              <a:lnSpc>
                <a:spcPct val="90000"/>
              </a:lnSpc>
              <a:spcBef>
                <a:spcPts val="400"/>
              </a:spcBef>
              <a:spcAft>
                <a:spcPts val="0"/>
              </a:spcAft>
              <a:buSzPts val="1120"/>
              <a:buNone/>
              <a:defRPr sz="1400">
                <a:solidFill>
                  <a:srgbClr val="888888"/>
                </a:solidFill>
              </a:defRPr>
            </a:lvl7pPr>
            <a:lvl8pPr marL="3657600" lvl="7" indent="-228600" algn="l">
              <a:lnSpc>
                <a:spcPct val="90000"/>
              </a:lnSpc>
              <a:spcBef>
                <a:spcPts val="400"/>
              </a:spcBef>
              <a:spcAft>
                <a:spcPts val="0"/>
              </a:spcAft>
              <a:buSzPts val="1120"/>
              <a:buNone/>
              <a:defRPr sz="1400">
                <a:solidFill>
                  <a:srgbClr val="888888"/>
                </a:solidFill>
              </a:defRPr>
            </a:lvl8pPr>
            <a:lvl9pPr marL="4114800" lvl="8" indent="-228600" algn="l">
              <a:lnSpc>
                <a:spcPct val="90000"/>
              </a:lnSpc>
              <a:spcBef>
                <a:spcPts val="400"/>
              </a:spcBef>
              <a:spcAft>
                <a:spcPts val="400"/>
              </a:spcAft>
              <a:buSzPts val="1120"/>
              <a:buNone/>
              <a:defRPr sz="1400">
                <a:solidFill>
                  <a:srgbClr val="888888"/>
                </a:solidFill>
              </a:defRPr>
            </a:lvl9pPr>
          </a:lstStyle>
          <a:p>
            <a:endParaRPr/>
          </a:p>
        </p:txBody>
      </p:sp>
      <p:sp>
        <p:nvSpPr>
          <p:cNvPr id="53" name="Google Shape;53;p39"/>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9"/>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9"/>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GB"/>
              <a:t>‹#›</a:t>
            </a:fld>
            <a:endParaRPr/>
          </a:p>
        </p:txBody>
      </p:sp>
      <p:cxnSp>
        <p:nvCxnSpPr>
          <p:cNvPr id="56" name="Google Shape;56;p39"/>
          <p:cNvCxnSpPr/>
          <p:nvPr/>
        </p:nvCxnSpPr>
        <p:spPr>
          <a:xfrm>
            <a:off x="1981200" y="4020408"/>
            <a:ext cx="8229601" cy="0"/>
          </a:xfrm>
          <a:prstGeom prst="straightConnector1">
            <a:avLst/>
          </a:prstGeom>
          <a:noFill/>
          <a:ln w="10000" cap="flat" cmpd="sng">
            <a:solidFill>
              <a:schemeClr val="accent1"/>
            </a:solidFill>
            <a:prstDash val="solid"/>
            <a:round/>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
        <p:cNvGrpSpPr/>
        <p:nvPr/>
      </p:nvGrpSpPr>
      <p:grpSpPr>
        <a:xfrm>
          <a:off x="0" y="0"/>
          <a:ext cx="0" cy="0"/>
          <a:chOff x="0" y="0"/>
          <a:chExt cx="0" cy="0"/>
        </a:xfrm>
      </p:grpSpPr>
      <p:sp>
        <p:nvSpPr>
          <p:cNvPr id="10" name="Google Shape;10;p30"/>
          <p:cNvSpPr/>
          <p:nvPr/>
        </p:nvSpPr>
        <p:spPr>
          <a:xfrm>
            <a:off x="231140" y="243840"/>
            <a:ext cx="11724640" cy="637793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30"/>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4400"/>
              <a:buFont typeface="Corbel"/>
              <a:buNone/>
              <a:defRPr sz="4400" b="0" i="0" u="none" strike="noStrike" cap="none">
                <a:solidFill>
                  <a:schemeClr val="accent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30"/>
          <p:cNvSpPr txBox="1">
            <a:spLocks noGrp="1"/>
          </p:cNvSpPr>
          <p:nvPr>
            <p:ph type="body" idx="1"/>
          </p:nvPr>
        </p:nvSpPr>
        <p:spPr>
          <a:xfrm>
            <a:off x="1143000" y="2057400"/>
            <a:ext cx="9872871" cy="4038600"/>
          </a:xfrm>
          <a:prstGeom prst="rect">
            <a:avLst/>
          </a:prstGeom>
          <a:noFill/>
          <a:ln>
            <a:noFill/>
          </a:ln>
        </p:spPr>
        <p:txBody>
          <a:bodyPr spcFirstLastPara="1" wrap="square" lIns="91425" tIns="45700" rIns="91425" bIns="45700" anchor="t" anchorCtr="0">
            <a:normAutofit/>
          </a:bodyPr>
          <a:lstStyle>
            <a:lvl1pPr marL="457200" marR="0" lvl="0" indent="-340360" algn="l" rtl="0">
              <a:lnSpc>
                <a:spcPct val="90000"/>
              </a:lnSpc>
              <a:spcBef>
                <a:spcPts val="1400"/>
              </a:spcBef>
              <a:spcAft>
                <a:spcPts val="0"/>
              </a:spcAft>
              <a:buClr>
                <a:schemeClr val="accent1"/>
              </a:buClr>
              <a:buSzPts val="1760"/>
              <a:buFont typeface="Corbel"/>
              <a:buChar char="•"/>
              <a:defRPr sz="2200" b="0" i="0" u="none" strike="noStrike" cap="none">
                <a:solidFill>
                  <a:schemeClr val="accent1"/>
                </a:solidFill>
                <a:latin typeface="Corbel"/>
                <a:ea typeface="Corbel"/>
                <a:cs typeface="Corbel"/>
                <a:sym typeface="Corbel"/>
              </a:defRPr>
            </a:lvl1pPr>
            <a:lvl2pPr marL="914400" marR="0" lvl="1" indent="-330200" algn="l" rtl="0">
              <a:lnSpc>
                <a:spcPct val="90000"/>
              </a:lnSpc>
              <a:spcBef>
                <a:spcPts val="200"/>
              </a:spcBef>
              <a:spcAft>
                <a:spcPts val="0"/>
              </a:spcAft>
              <a:buClr>
                <a:schemeClr val="accent1"/>
              </a:buClr>
              <a:buSzPts val="1600"/>
              <a:buFont typeface="Corbel"/>
              <a:buChar char="•"/>
              <a:defRPr sz="2000" b="0" i="0" u="none" strike="noStrike" cap="none">
                <a:solidFill>
                  <a:schemeClr val="accent1"/>
                </a:solidFill>
                <a:latin typeface="Corbel"/>
                <a:ea typeface="Corbel"/>
                <a:cs typeface="Corbel"/>
                <a:sym typeface="Corbel"/>
              </a:defRPr>
            </a:lvl2pPr>
            <a:lvl3pPr marL="1371600" marR="0" lvl="2" indent="-320039" algn="l" rtl="0">
              <a:lnSpc>
                <a:spcPct val="90000"/>
              </a:lnSpc>
              <a:spcBef>
                <a:spcPts val="400"/>
              </a:spcBef>
              <a:spcAft>
                <a:spcPts val="0"/>
              </a:spcAft>
              <a:buClr>
                <a:schemeClr val="accent1"/>
              </a:buClr>
              <a:buSzPts val="1440"/>
              <a:buFont typeface="Corbel"/>
              <a:buChar char="•"/>
              <a:defRPr sz="1800" b="0" i="0" u="none" strike="noStrike" cap="none">
                <a:solidFill>
                  <a:schemeClr val="accent1"/>
                </a:solidFill>
                <a:latin typeface="Corbel"/>
                <a:ea typeface="Corbel"/>
                <a:cs typeface="Corbel"/>
                <a:sym typeface="Corbel"/>
              </a:defRPr>
            </a:lvl3pPr>
            <a:lvl4pPr marL="1828800" marR="0" lvl="3" indent="-309880"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4pPr>
            <a:lvl5pPr marL="2286000" marR="0" lvl="4"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5pPr>
            <a:lvl6pPr marL="2743200" marR="0" lvl="5"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6pPr>
            <a:lvl7pPr marL="3200400" marR="0" lvl="6"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7pPr>
            <a:lvl8pPr marL="3657600" marR="0" lvl="7"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8pPr>
            <a:lvl9pPr marL="4114800" marR="0" lvl="8" indent="-309879" algn="l" rtl="0">
              <a:lnSpc>
                <a:spcPct val="90000"/>
              </a:lnSpc>
              <a:spcBef>
                <a:spcPts val="400"/>
              </a:spcBef>
              <a:spcAft>
                <a:spcPts val="40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9pPr>
          </a:lstStyle>
          <a:p>
            <a:endParaRPr/>
          </a:p>
        </p:txBody>
      </p:sp>
      <p:sp>
        <p:nvSpPr>
          <p:cNvPr id="13" name="Google Shape;13;p30"/>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accent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14" name="Google Shape;14;p30"/>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accent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15" name="Google Shape;15;p30"/>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6.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42.png"/><Relationship Id="rId5" Type="http://schemas.openxmlformats.org/officeDocument/2006/relationships/image" Target="../media/image39.pn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RBMa-_3YXO4"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
          <p:cNvSpPr txBox="1">
            <a:spLocks noGrp="1"/>
          </p:cNvSpPr>
          <p:nvPr>
            <p:ph type="ctrTitle"/>
          </p:nvPr>
        </p:nvSpPr>
        <p:spPr>
          <a:xfrm>
            <a:off x="1109980" y="882376"/>
            <a:ext cx="9966960" cy="2926080"/>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FFFFFF"/>
              </a:buClr>
              <a:buSzPts val="7200"/>
              <a:buFont typeface="Corbel"/>
              <a:buNone/>
            </a:pPr>
            <a:r>
              <a:rPr lang="en-GB"/>
              <a:t>I CAN GROUP LIVING THINGS IN A RANGE OF WAYS. </a:t>
            </a:r>
            <a:endParaRPr/>
          </a:p>
        </p:txBody>
      </p:sp>
      <p:sp>
        <p:nvSpPr>
          <p:cNvPr id="108" name="Google Shape;108;p1"/>
          <p:cNvSpPr txBox="1">
            <a:spLocks noGrp="1"/>
          </p:cNvSpPr>
          <p:nvPr>
            <p:ph type="subTitle" idx="1"/>
          </p:nvPr>
        </p:nvSpPr>
        <p:spPr>
          <a:xfrm>
            <a:off x="1709530" y="3869634"/>
            <a:ext cx="8767860" cy="138816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880"/>
              <a:buNone/>
            </a:pPr>
            <a:r>
              <a:rPr lang="en-GB" sz="3600"/>
              <a:t>20.11.20</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0"/>
          <p:cNvSpPr/>
          <p:nvPr/>
        </p:nvSpPr>
        <p:spPr>
          <a:xfrm>
            <a:off x="6170614" y="1498600"/>
            <a:ext cx="3794125" cy="2235200"/>
          </a:xfrm>
          <a:prstGeom prst="roundRect">
            <a:avLst>
              <a:gd name="adj" fmla="val 2464"/>
            </a:avLst>
          </a:prstGeom>
          <a:solidFill>
            <a:srgbClr val="FFD5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249" name="Google Shape;249;p10"/>
          <p:cNvSpPr/>
          <p:nvPr/>
        </p:nvSpPr>
        <p:spPr>
          <a:xfrm>
            <a:off x="2225676" y="1498601"/>
            <a:ext cx="3776663" cy="4665663"/>
          </a:xfrm>
          <a:prstGeom prst="roundRect">
            <a:avLst>
              <a:gd name="adj" fmla="val 2464"/>
            </a:avLst>
          </a:prstGeom>
          <a:solidFill>
            <a:srgbClr val="FC6F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250" name="Google Shape;250;p10"/>
          <p:cNvSpPr txBox="1">
            <a:spLocks noGrp="1"/>
          </p:cNvSpPr>
          <p:nvPr>
            <p:ph type="title"/>
          </p:nvPr>
        </p:nvSpPr>
        <p:spPr>
          <a:xfrm>
            <a:off x="2008189" y="712789"/>
            <a:ext cx="8220075" cy="6318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959"/>
              <a:buFont typeface="Corbel"/>
              <a:buNone/>
            </a:pPr>
            <a:r>
              <a:rPr lang="en-GB" sz="3959"/>
              <a:t>Life Processes</a:t>
            </a:r>
            <a:endParaRPr sz="3959"/>
          </a:p>
        </p:txBody>
      </p:sp>
      <p:sp>
        <p:nvSpPr>
          <p:cNvPr id="251" name="Google Shape;251;p10"/>
          <p:cNvSpPr/>
          <p:nvPr/>
        </p:nvSpPr>
        <p:spPr>
          <a:xfrm>
            <a:off x="2430464" y="1625600"/>
            <a:ext cx="3571875" cy="615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GB" sz="3400" b="1" i="0" u="none" strike="noStrike" cap="none">
                <a:solidFill>
                  <a:srgbClr val="FFD550"/>
                </a:solidFill>
                <a:latin typeface="Corbel"/>
                <a:ea typeface="Corbel"/>
                <a:cs typeface="Corbel"/>
                <a:sym typeface="Corbel"/>
              </a:rPr>
              <a:t>R</a:t>
            </a:r>
            <a:r>
              <a:rPr lang="en-GB" sz="3400" b="0" i="0" u="none" strike="noStrike" cap="none">
                <a:solidFill>
                  <a:schemeClr val="dk1"/>
                </a:solidFill>
                <a:latin typeface="Corbel"/>
                <a:ea typeface="Corbel"/>
                <a:cs typeface="Corbel"/>
                <a:sym typeface="Corbel"/>
              </a:rPr>
              <a:t>eproduction</a:t>
            </a:r>
            <a:endParaRPr sz="1400" b="0" i="0" u="none" strike="noStrike" cap="none">
              <a:solidFill>
                <a:srgbClr val="000000"/>
              </a:solidFill>
              <a:latin typeface="Arial"/>
              <a:ea typeface="Arial"/>
              <a:cs typeface="Arial"/>
              <a:sym typeface="Arial"/>
            </a:endParaRPr>
          </a:p>
        </p:txBody>
      </p:sp>
      <p:pic>
        <p:nvPicPr>
          <p:cNvPr id="252" name="Google Shape;252;p10"/>
          <p:cNvPicPr preferRelativeResize="0"/>
          <p:nvPr/>
        </p:nvPicPr>
        <p:blipFill rotWithShape="1">
          <a:blip r:embed="rId3">
            <a:alphaModFix/>
          </a:blip>
          <a:srcRect/>
          <a:stretch/>
        </p:blipFill>
        <p:spPr>
          <a:xfrm>
            <a:off x="2857500" y="2647951"/>
            <a:ext cx="3252788" cy="2879725"/>
          </a:xfrm>
          <a:prstGeom prst="rect">
            <a:avLst/>
          </a:prstGeom>
          <a:noFill/>
          <a:ln>
            <a:noFill/>
          </a:ln>
        </p:spPr>
      </p:pic>
      <p:sp>
        <p:nvSpPr>
          <p:cNvPr id="253" name="Google Shape;253;p10"/>
          <p:cNvSpPr/>
          <p:nvPr/>
        </p:nvSpPr>
        <p:spPr>
          <a:xfrm>
            <a:off x="2913063" y="3225800"/>
            <a:ext cx="1598612" cy="5857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al"/>
              <a:buNone/>
            </a:pPr>
            <a:r>
              <a:rPr lang="en-GB" sz="1600" b="0" i="0" u="none" strike="noStrike" cap="none">
                <a:solidFill>
                  <a:schemeClr val="dk1"/>
                </a:solidFill>
                <a:latin typeface="NTR"/>
                <a:ea typeface="NTR"/>
                <a:cs typeface="NTR"/>
                <a:sym typeface="NTR"/>
              </a:rPr>
              <a:t>Animals have young.</a:t>
            </a:r>
            <a:endParaRPr sz="1400" b="0" i="0" u="none" strike="noStrike" cap="none">
              <a:solidFill>
                <a:srgbClr val="000000"/>
              </a:solidFill>
              <a:latin typeface="Arial"/>
              <a:ea typeface="Arial"/>
              <a:cs typeface="Arial"/>
              <a:sym typeface="Arial"/>
            </a:endParaRPr>
          </a:p>
        </p:txBody>
      </p:sp>
      <p:sp>
        <p:nvSpPr>
          <p:cNvPr id="254" name="Google Shape;254;p10"/>
          <p:cNvSpPr/>
          <p:nvPr/>
        </p:nvSpPr>
        <p:spPr>
          <a:xfrm>
            <a:off x="4511676" y="3887789"/>
            <a:ext cx="1490663" cy="13239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al"/>
              <a:buNone/>
            </a:pPr>
            <a:r>
              <a:rPr lang="en-GB" sz="1600" b="0" i="0" u="none" strike="noStrike" cap="none">
                <a:solidFill>
                  <a:schemeClr val="dk1"/>
                </a:solidFill>
                <a:latin typeface="NTR"/>
                <a:ea typeface="NTR"/>
                <a:cs typeface="NTR"/>
                <a:sym typeface="NTR"/>
              </a:rPr>
              <a:t>Plants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600"/>
              <a:buFont typeface="Arial"/>
              <a:buNone/>
            </a:pPr>
            <a:r>
              <a:rPr lang="en-GB" sz="1600" b="0" i="0" u="none" strike="noStrike" cap="none">
                <a:solidFill>
                  <a:schemeClr val="dk1"/>
                </a:solidFill>
                <a:latin typeface="NTR"/>
                <a:ea typeface="NTR"/>
                <a:cs typeface="NTR"/>
                <a:sym typeface="NTR"/>
              </a:rPr>
              <a:t>produce seeds from which more plants grow.</a:t>
            </a:r>
            <a:endParaRPr sz="1400" b="0" i="0" u="none" strike="noStrike" cap="none">
              <a:solidFill>
                <a:srgbClr val="000000"/>
              </a:solidFill>
              <a:latin typeface="Arial"/>
              <a:ea typeface="Arial"/>
              <a:cs typeface="Arial"/>
              <a:sym typeface="Arial"/>
            </a:endParaRPr>
          </a:p>
        </p:txBody>
      </p:sp>
      <p:sp>
        <p:nvSpPr>
          <p:cNvPr id="255" name="Google Shape;255;p10"/>
          <p:cNvSpPr/>
          <p:nvPr/>
        </p:nvSpPr>
        <p:spPr>
          <a:xfrm>
            <a:off x="2501901" y="2173289"/>
            <a:ext cx="3313113" cy="3381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Corbel"/>
                <a:ea typeface="Corbel"/>
                <a:cs typeface="Corbel"/>
                <a:sym typeface="Corbel"/>
              </a:rPr>
              <a:t>All living things reproduce.</a:t>
            </a:r>
            <a:endParaRPr sz="1400" b="0" i="0" u="none" strike="noStrike" cap="none">
              <a:solidFill>
                <a:srgbClr val="000000"/>
              </a:solidFill>
              <a:latin typeface="Arial"/>
              <a:ea typeface="Arial"/>
              <a:cs typeface="Arial"/>
              <a:sym typeface="Arial"/>
            </a:endParaRPr>
          </a:p>
        </p:txBody>
      </p:sp>
      <p:pic>
        <p:nvPicPr>
          <p:cNvPr id="256" name="Google Shape;256;p10"/>
          <p:cNvPicPr preferRelativeResize="0"/>
          <p:nvPr/>
        </p:nvPicPr>
        <p:blipFill rotWithShape="1">
          <a:blip r:embed="rId4">
            <a:alphaModFix/>
          </a:blip>
          <a:srcRect/>
          <a:stretch/>
        </p:blipFill>
        <p:spPr>
          <a:xfrm>
            <a:off x="2536826" y="4213226"/>
            <a:ext cx="1725613" cy="1768475"/>
          </a:xfrm>
          <a:prstGeom prst="rect">
            <a:avLst/>
          </a:prstGeom>
          <a:noFill/>
          <a:ln>
            <a:noFill/>
          </a:ln>
        </p:spPr>
      </p:pic>
      <p:sp>
        <p:nvSpPr>
          <p:cNvPr id="257" name="Google Shape;257;p10"/>
          <p:cNvSpPr/>
          <p:nvPr/>
        </p:nvSpPr>
        <p:spPr>
          <a:xfrm>
            <a:off x="6170614" y="3887789"/>
            <a:ext cx="3794125" cy="2276475"/>
          </a:xfrm>
          <a:prstGeom prst="roundRect">
            <a:avLst>
              <a:gd name="adj" fmla="val 2464"/>
            </a:avLst>
          </a:prstGeom>
          <a:solidFill>
            <a:srgbClr val="F8A9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258" name="Google Shape;258;p10"/>
          <p:cNvSpPr/>
          <p:nvPr/>
        </p:nvSpPr>
        <p:spPr>
          <a:xfrm>
            <a:off x="8248651" y="2211388"/>
            <a:ext cx="1603375" cy="8318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Corbel"/>
                <a:ea typeface="Corbel"/>
                <a:cs typeface="Corbel"/>
                <a:sym typeface="Corbel"/>
              </a:rPr>
              <a:t>Animals lay eggs or give birth to live young. </a:t>
            </a:r>
            <a:endParaRPr sz="1400" b="0" i="0" u="none" strike="noStrike" cap="none">
              <a:solidFill>
                <a:srgbClr val="000000"/>
              </a:solidFill>
              <a:latin typeface="Arial"/>
              <a:ea typeface="Arial"/>
              <a:cs typeface="Arial"/>
              <a:sym typeface="Arial"/>
            </a:endParaRPr>
          </a:p>
        </p:txBody>
      </p:sp>
      <p:sp>
        <p:nvSpPr>
          <p:cNvPr id="259" name="Google Shape;259;p10"/>
          <p:cNvSpPr/>
          <p:nvPr/>
        </p:nvSpPr>
        <p:spPr>
          <a:xfrm>
            <a:off x="8302626" y="4557713"/>
            <a:ext cx="1495425" cy="8318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al"/>
              <a:buNone/>
            </a:pPr>
            <a:r>
              <a:rPr lang="en-GB" sz="1600" b="0" i="0" u="none" strike="noStrike" cap="none">
                <a:solidFill>
                  <a:schemeClr val="dk1"/>
                </a:solidFill>
                <a:latin typeface="NTR"/>
                <a:ea typeface="NTR"/>
                <a:cs typeface="NTR"/>
                <a:sym typeface="NTR"/>
              </a:rPr>
              <a:t>Most plants reproduce by forming seeds. </a:t>
            </a:r>
            <a:endParaRPr sz="1400" b="0" i="0" u="none" strike="noStrike" cap="none">
              <a:solidFill>
                <a:srgbClr val="000000"/>
              </a:solidFill>
              <a:latin typeface="Arial"/>
              <a:ea typeface="Arial"/>
              <a:cs typeface="Arial"/>
              <a:sym typeface="Arial"/>
            </a:endParaRPr>
          </a:p>
        </p:txBody>
      </p:sp>
      <p:pic>
        <p:nvPicPr>
          <p:cNvPr id="260" name="Google Shape;260;p10"/>
          <p:cNvPicPr preferRelativeResize="0"/>
          <p:nvPr/>
        </p:nvPicPr>
        <p:blipFill rotWithShape="1">
          <a:blip r:embed="rId5">
            <a:alphaModFix/>
          </a:blip>
          <a:srcRect/>
          <a:stretch/>
        </p:blipFill>
        <p:spPr>
          <a:xfrm>
            <a:off x="6396038" y="4303714"/>
            <a:ext cx="1801812" cy="1444625"/>
          </a:xfrm>
          <a:prstGeom prst="rect">
            <a:avLst/>
          </a:prstGeom>
          <a:noFill/>
          <a:ln>
            <a:noFill/>
          </a:ln>
        </p:spPr>
      </p:pic>
      <p:pic>
        <p:nvPicPr>
          <p:cNvPr id="261" name="Google Shape;261;p10"/>
          <p:cNvPicPr preferRelativeResize="0"/>
          <p:nvPr/>
        </p:nvPicPr>
        <p:blipFill rotWithShape="1">
          <a:blip r:embed="rId6">
            <a:alphaModFix/>
          </a:blip>
          <a:srcRect/>
          <a:stretch/>
        </p:blipFill>
        <p:spPr>
          <a:xfrm>
            <a:off x="7239001" y="1433513"/>
            <a:ext cx="887413" cy="1225550"/>
          </a:xfrm>
          <a:prstGeom prst="rect">
            <a:avLst/>
          </a:prstGeom>
          <a:noFill/>
          <a:ln>
            <a:noFill/>
          </a:ln>
        </p:spPr>
      </p:pic>
      <p:pic>
        <p:nvPicPr>
          <p:cNvPr id="262" name="Google Shape;262;p10"/>
          <p:cNvPicPr preferRelativeResize="0"/>
          <p:nvPr/>
        </p:nvPicPr>
        <p:blipFill rotWithShape="1">
          <a:blip r:embed="rId7">
            <a:alphaModFix/>
          </a:blip>
          <a:srcRect/>
          <a:stretch/>
        </p:blipFill>
        <p:spPr>
          <a:xfrm>
            <a:off x="6396039" y="2038350"/>
            <a:ext cx="1152525" cy="1720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1"/>
          <p:cNvSpPr/>
          <p:nvPr/>
        </p:nvSpPr>
        <p:spPr>
          <a:xfrm>
            <a:off x="6170614" y="1498600"/>
            <a:ext cx="3794125" cy="2235200"/>
          </a:xfrm>
          <a:prstGeom prst="roundRect">
            <a:avLst>
              <a:gd name="adj" fmla="val 2464"/>
            </a:avLst>
          </a:prstGeom>
          <a:solidFill>
            <a:srgbClr val="FFD5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269" name="Google Shape;269;p11"/>
          <p:cNvSpPr/>
          <p:nvPr/>
        </p:nvSpPr>
        <p:spPr>
          <a:xfrm>
            <a:off x="2225676" y="1498601"/>
            <a:ext cx="3776663" cy="4665663"/>
          </a:xfrm>
          <a:prstGeom prst="roundRect">
            <a:avLst>
              <a:gd name="adj" fmla="val 2464"/>
            </a:avLst>
          </a:prstGeom>
          <a:solidFill>
            <a:srgbClr val="FC6F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270" name="Google Shape;270;p11"/>
          <p:cNvSpPr txBox="1">
            <a:spLocks noGrp="1"/>
          </p:cNvSpPr>
          <p:nvPr>
            <p:ph type="title"/>
          </p:nvPr>
        </p:nvSpPr>
        <p:spPr>
          <a:xfrm>
            <a:off x="2008189" y="712789"/>
            <a:ext cx="8220075" cy="6318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959"/>
              <a:buFont typeface="Corbel"/>
              <a:buNone/>
            </a:pPr>
            <a:r>
              <a:rPr lang="en-GB" sz="3959"/>
              <a:t>Life Processes</a:t>
            </a:r>
            <a:endParaRPr sz="3959"/>
          </a:p>
        </p:txBody>
      </p:sp>
      <p:sp>
        <p:nvSpPr>
          <p:cNvPr id="271" name="Google Shape;271;p11"/>
          <p:cNvSpPr/>
          <p:nvPr/>
        </p:nvSpPr>
        <p:spPr>
          <a:xfrm>
            <a:off x="2430464" y="1625600"/>
            <a:ext cx="3571875" cy="615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GB" sz="3400" b="1" i="0" u="none" strike="noStrike" cap="none">
                <a:solidFill>
                  <a:srgbClr val="FFD550"/>
                </a:solidFill>
                <a:latin typeface="Corbel"/>
                <a:ea typeface="Corbel"/>
                <a:cs typeface="Corbel"/>
                <a:sym typeface="Corbel"/>
              </a:rPr>
              <a:t>E</a:t>
            </a:r>
            <a:r>
              <a:rPr lang="en-GB" sz="3400" b="0" i="0" u="none" strike="noStrike" cap="none">
                <a:solidFill>
                  <a:schemeClr val="dk1"/>
                </a:solidFill>
                <a:latin typeface="Corbel"/>
                <a:ea typeface="Corbel"/>
                <a:cs typeface="Corbel"/>
                <a:sym typeface="Corbel"/>
              </a:rPr>
              <a:t>xcretion</a:t>
            </a:r>
            <a:endParaRPr sz="1400" b="0" i="0" u="none" strike="noStrike" cap="none">
              <a:solidFill>
                <a:srgbClr val="000000"/>
              </a:solidFill>
              <a:latin typeface="Arial"/>
              <a:ea typeface="Arial"/>
              <a:cs typeface="Arial"/>
              <a:sym typeface="Arial"/>
            </a:endParaRPr>
          </a:p>
        </p:txBody>
      </p:sp>
      <p:sp>
        <p:nvSpPr>
          <p:cNvPr id="272" name="Google Shape;272;p11"/>
          <p:cNvSpPr/>
          <p:nvPr/>
        </p:nvSpPr>
        <p:spPr>
          <a:xfrm>
            <a:off x="2501901" y="2173289"/>
            <a:ext cx="3313113" cy="3381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Corbel"/>
                <a:ea typeface="Corbel"/>
                <a:cs typeface="Corbel"/>
                <a:sym typeface="Corbel"/>
              </a:rPr>
              <a:t>All living things excrete.</a:t>
            </a:r>
            <a:endParaRPr sz="1400" b="0" i="0" u="none" strike="noStrike" cap="none">
              <a:solidFill>
                <a:srgbClr val="000000"/>
              </a:solidFill>
              <a:latin typeface="Arial"/>
              <a:ea typeface="Arial"/>
              <a:cs typeface="Arial"/>
              <a:sym typeface="Arial"/>
            </a:endParaRPr>
          </a:p>
        </p:txBody>
      </p:sp>
      <p:sp>
        <p:nvSpPr>
          <p:cNvPr id="273" name="Google Shape;273;p11"/>
          <p:cNvSpPr/>
          <p:nvPr/>
        </p:nvSpPr>
        <p:spPr>
          <a:xfrm>
            <a:off x="6170614" y="3887789"/>
            <a:ext cx="3794125" cy="2276475"/>
          </a:xfrm>
          <a:prstGeom prst="roundRect">
            <a:avLst>
              <a:gd name="adj" fmla="val 2464"/>
            </a:avLst>
          </a:prstGeom>
          <a:solidFill>
            <a:srgbClr val="F8A9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274" name="Google Shape;274;p11"/>
          <p:cNvSpPr/>
          <p:nvPr/>
        </p:nvSpPr>
        <p:spPr>
          <a:xfrm>
            <a:off x="8248651" y="2211388"/>
            <a:ext cx="1603375"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Corbel"/>
                <a:ea typeface="Corbel"/>
                <a:cs typeface="Corbel"/>
                <a:sym typeface="Corbel"/>
              </a:rPr>
              <a:t>Animals excrete waste through urine and faeces. </a:t>
            </a:r>
            <a:endParaRPr sz="1400" b="0" i="0" u="none" strike="noStrike" cap="none">
              <a:solidFill>
                <a:srgbClr val="000000"/>
              </a:solidFill>
              <a:latin typeface="Arial"/>
              <a:ea typeface="Arial"/>
              <a:cs typeface="Arial"/>
              <a:sym typeface="Arial"/>
            </a:endParaRPr>
          </a:p>
        </p:txBody>
      </p:sp>
      <p:sp>
        <p:nvSpPr>
          <p:cNvPr id="275" name="Google Shape;275;p11"/>
          <p:cNvSpPr/>
          <p:nvPr/>
        </p:nvSpPr>
        <p:spPr>
          <a:xfrm>
            <a:off x="8302626" y="4557713"/>
            <a:ext cx="1495425" cy="10779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al"/>
              <a:buNone/>
            </a:pPr>
            <a:r>
              <a:rPr lang="en-GB" sz="1600" b="0" i="0" u="none" strike="noStrike" cap="none">
                <a:solidFill>
                  <a:schemeClr val="dk1"/>
                </a:solidFill>
                <a:latin typeface="NTR"/>
                <a:ea typeface="NTR"/>
                <a:cs typeface="NTR"/>
                <a:sym typeface="NTR"/>
              </a:rPr>
              <a:t>Leftover gases and water leave plants from their leaves. </a:t>
            </a:r>
            <a:endParaRPr sz="1400" b="0" i="0" u="none" strike="noStrike" cap="none">
              <a:solidFill>
                <a:srgbClr val="000000"/>
              </a:solidFill>
              <a:latin typeface="Arial"/>
              <a:ea typeface="Arial"/>
              <a:cs typeface="Arial"/>
              <a:sym typeface="Arial"/>
            </a:endParaRPr>
          </a:p>
        </p:txBody>
      </p:sp>
      <p:pic>
        <p:nvPicPr>
          <p:cNvPr id="276" name="Google Shape;276;p11"/>
          <p:cNvPicPr preferRelativeResize="0"/>
          <p:nvPr/>
        </p:nvPicPr>
        <p:blipFill rotWithShape="1">
          <a:blip r:embed="rId3">
            <a:alphaModFix/>
          </a:blip>
          <a:srcRect/>
          <a:stretch/>
        </p:blipFill>
        <p:spPr>
          <a:xfrm>
            <a:off x="2489200" y="2562226"/>
            <a:ext cx="3251200" cy="2879725"/>
          </a:xfrm>
          <a:prstGeom prst="rect">
            <a:avLst/>
          </a:prstGeom>
          <a:noFill/>
          <a:ln>
            <a:noFill/>
          </a:ln>
        </p:spPr>
      </p:pic>
      <p:sp>
        <p:nvSpPr>
          <p:cNvPr id="277" name="Google Shape;277;p11"/>
          <p:cNvSpPr/>
          <p:nvPr/>
        </p:nvSpPr>
        <p:spPr>
          <a:xfrm>
            <a:off x="4121151" y="3017838"/>
            <a:ext cx="1598613" cy="8302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al"/>
              <a:buNone/>
            </a:pPr>
            <a:r>
              <a:rPr lang="en-GB" sz="1600" b="0" i="0" u="none" strike="noStrike" cap="none">
                <a:solidFill>
                  <a:schemeClr val="dk1"/>
                </a:solidFill>
                <a:latin typeface="NTR"/>
                <a:ea typeface="NTR"/>
                <a:cs typeface="NTR"/>
                <a:sym typeface="NTR"/>
              </a:rPr>
              <a:t>Waste products are removed from the body.</a:t>
            </a:r>
            <a:endParaRPr sz="1400" b="0" i="0" u="none" strike="noStrike" cap="none">
              <a:solidFill>
                <a:srgbClr val="000000"/>
              </a:solidFill>
              <a:latin typeface="Arial"/>
              <a:ea typeface="Arial"/>
              <a:cs typeface="Arial"/>
              <a:sym typeface="Arial"/>
            </a:endParaRPr>
          </a:p>
        </p:txBody>
      </p:sp>
      <p:sp>
        <p:nvSpPr>
          <p:cNvPr id="278" name="Google Shape;278;p11"/>
          <p:cNvSpPr/>
          <p:nvPr/>
        </p:nvSpPr>
        <p:spPr>
          <a:xfrm>
            <a:off x="2628900" y="3789364"/>
            <a:ext cx="1409700" cy="13239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al"/>
              <a:buNone/>
            </a:pPr>
            <a:r>
              <a:rPr lang="en-GB" sz="1600" b="0" i="0" u="none" strike="noStrike" cap="none">
                <a:solidFill>
                  <a:schemeClr val="dk1"/>
                </a:solidFill>
                <a:latin typeface="NTR"/>
                <a:ea typeface="NTR"/>
                <a:cs typeface="NTR"/>
                <a:sym typeface="NTR"/>
              </a:rPr>
              <a:t>Both plants and animals have to get rid of excess gas and water.</a:t>
            </a:r>
            <a:endParaRPr sz="1400" b="0" i="0" u="none" strike="noStrike" cap="none">
              <a:solidFill>
                <a:srgbClr val="000000"/>
              </a:solidFill>
              <a:latin typeface="Arial"/>
              <a:ea typeface="Arial"/>
              <a:cs typeface="Arial"/>
              <a:sym typeface="Arial"/>
            </a:endParaRPr>
          </a:p>
        </p:txBody>
      </p:sp>
      <p:pic>
        <p:nvPicPr>
          <p:cNvPr id="279" name="Google Shape;279;p11"/>
          <p:cNvPicPr preferRelativeResize="0"/>
          <p:nvPr/>
        </p:nvPicPr>
        <p:blipFill rotWithShape="1">
          <a:blip r:embed="rId4">
            <a:alphaModFix/>
          </a:blip>
          <a:srcRect/>
          <a:stretch/>
        </p:blipFill>
        <p:spPr>
          <a:xfrm>
            <a:off x="4057651" y="4173539"/>
            <a:ext cx="1725613" cy="1768475"/>
          </a:xfrm>
          <a:prstGeom prst="rect">
            <a:avLst/>
          </a:prstGeom>
          <a:noFill/>
          <a:ln>
            <a:noFill/>
          </a:ln>
        </p:spPr>
      </p:pic>
      <p:pic>
        <p:nvPicPr>
          <p:cNvPr id="280" name="Google Shape;280;p11"/>
          <p:cNvPicPr preferRelativeResize="0"/>
          <p:nvPr/>
        </p:nvPicPr>
        <p:blipFill rotWithShape="1">
          <a:blip r:embed="rId5">
            <a:alphaModFix/>
          </a:blip>
          <a:srcRect/>
          <a:stretch/>
        </p:blipFill>
        <p:spPr>
          <a:xfrm>
            <a:off x="6611938" y="2016126"/>
            <a:ext cx="1281112" cy="1222375"/>
          </a:xfrm>
          <a:prstGeom prst="rect">
            <a:avLst/>
          </a:prstGeom>
          <a:noFill/>
          <a:ln>
            <a:noFill/>
          </a:ln>
        </p:spPr>
      </p:pic>
      <p:pic>
        <p:nvPicPr>
          <p:cNvPr id="281" name="Google Shape;281;p11"/>
          <p:cNvPicPr preferRelativeResize="0"/>
          <p:nvPr/>
        </p:nvPicPr>
        <p:blipFill rotWithShape="1">
          <a:blip r:embed="rId6">
            <a:alphaModFix/>
          </a:blip>
          <a:srcRect/>
          <a:stretch/>
        </p:blipFill>
        <p:spPr>
          <a:xfrm>
            <a:off x="6356351" y="4251325"/>
            <a:ext cx="1992313" cy="14414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2"/>
          <p:cNvSpPr/>
          <p:nvPr/>
        </p:nvSpPr>
        <p:spPr>
          <a:xfrm>
            <a:off x="6170614" y="1498600"/>
            <a:ext cx="3794125" cy="2235200"/>
          </a:xfrm>
          <a:prstGeom prst="roundRect">
            <a:avLst>
              <a:gd name="adj" fmla="val 2464"/>
            </a:avLst>
          </a:prstGeom>
          <a:solidFill>
            <a:srgbClr val="FFD5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288" name="Google Shape;288;p12"/>
          <p:cNvSpPr/>
          <p:nvPr/>
        </p:nvSpPr>
        <p:spPr>
          <a:xfrm>
            <a:off x="2225676" y="1498601"/>
            <a:ext cx="3776663" cy="4665663"/>
          </a:xfrm>
          <a:prstGeom prst="roundRect">
            <a:avLst>
              <a:gd name="adj" fmla="val 2464"/>
            </a:avLst>
          </a:prstGeom>
          <a:solidFill>
            <a:srgbClr val="FC6F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289" name="Google Shape;289;p12"/>
          <p:cNvSpPr txBox="1">
            <a:spLocks noGrp="1"/>
          </p:cNvSpPr>
          <p:nvPr>
            <p:ph type="title"/>
          </p:nvPr>
        </p:nvSpPr>
        <p:spPr>
          <a:xfrm>
            <a:off x="2008189" y="712789"/>
            <a:ext cx="8220075" cy="6318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959"/>
              <a:buFont typeface="Corbel"/>
              <a:buNone/>
            </a:pPr>
            <a:r>
              <a:rPr lang="en-GB" sz="3959"/>
              <a:t>Life Processes</a:t>
            </a:r>
            <a:endParaRPr sz="3959"/>
          </a:p>
        </p:txBody>
      </p:sp>
      <p:sp>
        <p:nvSpPr>
          <p:cNvPr id="290" name="Google Shape;290;p12"/>
          <p:cNvSpPr/>
          <p:nvPr/>
        </p:nvSpPr>
        <p:spPr>
          <a:xfrm>
            <a:off x="2430464" y="1625600"/>
            <a:ext cx="3571875" cy="615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GB" sz="3400" b="1" i="0" u="none" strike="noStrike" cap="none">
                <a:solidFill>
                  <a:srgbClr val="FFD550"/>
                </a:solidFill>
                <a:latin typeface="Corbel"/>
                <a:ea typeface="Corbel"/>
                <a:cs typeface="Corbel"/>
                <a:sym typeface="Corbel"/>
              </a:rPr>
              <a:t>N</a:t>
            </a:r>
            <a:r>
              <a:rPr lang="en-GB" sz="3400" b="0" i="0" u="none" strike="noStrike" cap="none">
                <a:solidFill>
                  <a:schemeClr val="dk1"/>
                </a:solidFill>
                <a:latin typeface="Corbel"/>
                <a:ea typeface="Corbel"/>
                <a:cs typeface="Corbel"/>
                <a:sym typeface="Corbel"/>
              </a:rPr>
              <a:t>utrition</a:t>
            </a:r>
            <a:endParaRPr sz="1400" b="0" i="0" u="none" strike="noStrike" cap="none">
              <a:solidFill>
                <a:srgbClr val="000000"/>
              </a:solidFill>
              <a:latin typeface="Arial"/>
              <a:ea typeface="Arial"/>
              <a:cs typeface="Arial"/>
              <a:sym typeface="Arial"/>
            </a:endParaRPr>
          </a:p>
        </p:txBody>
      </p:sp>
      <p:sp>
        <p:nvSpPr>
          <p:cNvPr id="291" name="Google Shape;291;p12"/>
          <p:cNvSpPr/>
          <p:nvPr/>
        </p:nvSpPr>
        <p:spPr>
          <a:xfrm>
            <a:off x="2501901" y="2173289"/>
            <a:ext cx="3313113" cy="3381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Corbel"/>
                <a:ea typeface="Corbel"/>
                <a:cs typeface="Corbel"/>
                <a:sym typeface="Corbel"/>
              </a:rPr>
              <a:t>All living things need nutrition.</a:t>
            </a:r>
            <a:endParaRPr sz="1400" b="0" i="0" u="none" strike="noStrike" cap="none">
              <a:solidFill>
                <a:srgbClr val="000000"/>
              </a:solidFill>
              <a:latin typeface="Arial"/>
              <a:ea typeface="Arial"/>
              <a:cs typeface="Arial"/>
              <a:sym typeface="Arial"/>
            </a:endParaRPr>
          </a:p>
        </p:txBody>
      </p:sp>
      <p:sp>
        <p:nvSpPr>
          <p:cNvPr id="292" name="Google Shape;292;p12"/>
          <p:cNvSpPr/>
          <p:nvPr/>
        </p:nvSpPr>
        <p:spPr>
          <a:xfrm>
            <a:off x="6170614" y="3887789"/>
            <a:ext cx="3794125" cy="2276475"/>
          </a:xfrm>
          <a:prstGeom prst="roundRect">
            <a:avLst>
              <a:gd name="adj" fmla="val 2464"/>
            </a:avLst>
          </a:prstGeom>
          <a:solidFill>
            <a:srgbClr val="F8A9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293" name="Google Shape;293;p12"/>
          <p:cNvSpPr/>
          <p:nvPr/>
        </p:nvSpPr>
        <p:spPr>
          <a:xfrm>
            <a:off x="8248651" y="2078039"/>
            <a:ext cx="1603375" cy="10763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Corbel"/>
                <a:ea typeface="Corbel"/>
                <a:cs typeface="Corbel"/>
                <a:sym typeface="Corbel"/>
              </a:rPr>
              <a:t>Animals may be carnivores, herbivores or omnivores. </a:t>
            </a:r>
            <a:endParaRPr sz="1400" b="0" i="0" u="none" strike="noStrike" cap="none">
              <a:solidFill>
                <a:srgbClr val="000000"/>
              </a:solidFill>
              <a:latin typeface="Arial"/>
              <a:ea typeface="Arial"/>
              <a:cs typeface="Arial"/>
              <a:sym typeface="Arial"/>
            </a:endParaRPr>
          </a:p>
        </p:txBody>
      </p:sp>
      <p:sp>
        <p:nvSpPr>
          <p:cNvPr id="294" name="Google Shape;294;p12"/>
          <p:cNvSpPr/>
          <p:nvPr/>
        </p:nvSpPr>
        <p:spPr>
          <a:xfrm>
            <a:off x="8302626" y="4351339"/>
            <a:ext cx="1495425" cy="13239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al"/>
              <a:buNone/>
            </a:pPr>
            <a:r>
              <a:rPr lang="en-GB" sz="1600" b="0" i="0" u="none" strike="noStrike" cap="none">
                <a:solidFill>
                  <a:schemeClr val="dk1"/>
                </a:solidFill>
                <a:latin typeface="NTR"/>
                <a:ea typeface="NTR"/>
                <a:cs typeface="NTR"/>
                <a:sym typeface="NTR"/>
              </a:rPr>
              <a:t>Green plants make their own food using the energy from the sun. </a:t>
            </a:r>
            <a:endParaRPr sz="1400" b="0" i="0" u="none" strike="noStrike" cap="none">
              <a:solidFill>
                <a:srgbClr val="000000"/>
              </a:solidFill>
              <a:latin typeface="Arial"/>
              <a:ea typeface="Arial"/>
              <a:cs typeface="Arial"/>
              <a:sym typeface="Arial"/>
            </a:endParaRPr>
          </a:p>
        </p:txBody>
      </p:sp>
      <p:pic>
        <p:nvPicPr>
          <p:cNvPr id="295" name="Google Shape;295;p12"/>
          <p:cNvPicPr preferRelativeResize="0"/>
          <p:nvPr/>
        </p:nvPicPr>
        <p:blipFill rotWithShape="1">
          <a:blip r:embed="rId3">
            <a:alphaModFix/>
          </a:blip>
          <a:srcRect/>
          <a:stretch/>
        </p:blipFill>
        <p:spPr>
          <a:xfrm>
            <a:off x="2489200" y="2562226"/>
            <a:ext cx="3251200" cy="2879725"/>
          </a:xfrm>
          <a:prstGeom prst="rect">
            <a:avLst/>
          </a:prstGeom>
          <a:noFill/>
          <a:ln>
            <a:noFill/>
          </a:ln>
        </p:spPr>
      </p:pic>
      <p:sp>
        <p:nvSpPr>
          <p:cNvPr id="296" name="Google Shape;296;p12"/>
          <p:cNvSpPr/>
          <p:nvPr/>
        </p:nvSpPr>
        <p:spPr>
          <a:xfrm>
            <a:off x="4121151" y="3017838"/>
            <a:ext cx="1598613" cy="8302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al"/>
              <a:buNone/>
            </a:pPr>
            <a:r>
              <a:rPr lang="en-GB" sz="1600" b="0" i="0" u="none" strike="noStrike" cap="none">
                <a:solidFill>
                  <a:schemeClr val="dk1"/>
                </a:solidFill>
                <a:latin typeface="NTR"/>
                <a:ea typeface="NTR"/>
                <a:cs typeface="NTR"/>
                <a:sym typeface="NTR"/>
              </a:rPr>
              <a:t>Food is eaten to provide energy to live.</a:t>
            </a:r>
            <a:endParaRPr sz="1400" b="0" i="0" u="none" strike="noStrike" cap="none">
              <a:solidFill>
                <a:srgbClr val="000000"/>
              </a:solidFill>
              <a:latin typeface="Arial"/>
              <a:ea typeface="Arial"/>
              <a:cs typeface="Arial"/>
              <a:sym typeface="Arial"/>
            </a:endParaRPr>
          </a:p>
        </p:txBody>
      </p:sp>
      <p:sp>
        <p:nvSpPr>
          <p:cNvPr id="297" name="Google Shape;297;p12"/>
          <p:cNvSpPr/>
          <p:nvPr/>
        </p:nvSpPr>
        <p:spPr>
          <a:xfrm>
            <a:off x="2576513" y="3938589"/>
            <a:ext cx="1498600" cy="10763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al"/>
              <a:buNone/>
            </a:pPr>
            <a:r>
              <a:rPr lang="en-GB" sz="1600" b="0" i="0" u="none" strike="noStrike" cap="none">
                <a:solidFill>
                  <a:schemeClr val="dk1"/>
                </a:solidFill>
                <a:latin typeface="NTR"/>
                <a:ea typeface="NTR"/>
                <a:cs typeface="NTR"/>
                <a:sym typeface="NTR"/>
              </a:rPr>
              <a:t>Green plants make their own food using sunlight.</a:t>
            </a:r>
            <a:endParaRPr sz="1400" b="0" i="0" u="none" strike="noStrike" cap="none">
              <a:solidFill>
                <a:srgbClr val="000000"/>
              </a:solidFill>
              <a:latin typeface="Arial"/>
              <a:ea typeface="Arial"/>
              <a:cs typeface="Arial"/>
              <a:sym typeface="Arial"/>
            </a:endParaRPr>
          </a:p>
        </p:txBody>
      </p:sp>
      <p:pic>
        <p:nvPicPr>
          <p:cNvPr id="298" name="Google Shape;298;p12"/>
          <p:cNvPicPr preferRelativeResize="0"/>
          <p:nvPr/>
        </p:nvPicPr>
        <p:blipFill rotWithShape="1">
          <a:blip r:embed="rId4">
            <a:alphaModFix/>
          </a:blip>
          <a:srcRect/>
          <a:stretch/>
        </p:blipFill>
        <p:spPr>
          <a:xfrm>
            <a:off x="4057651" y="4129089"/>
            <a:ext cx="1725613" cy="1768475"/>
          </a:xfrm>
          <a:prstGeom prst="rect">
            <a:avLst/>
          </a:prstGeom>
          <a:noFill/>
          <a:ln>
            <a:noFill/>
          </a:ln>
        </p:spPr>
      </p:pic>
      <p:pic>
        <p:nvPicPr>
          <p:cNvPr id="299" name="Google Shape;299;p12"/>
          <p:cNvPicPr preferRelativeResize="0"/>
          <p:nvPr/>
        </p:nvPicPr>
        <p:blipFill rotWithShape="1">
          <a:blip r:embed="rId5">
            <a:alphaModFix/>
          </a:blip>
          <a:srcRect/>
          <a:stretch/>
        </p:blipFill>
        <p:spPr>
          <a:xfrm>
            <a:off x="6475413" y="4224339"/>
            <a:ext cx="1592262" cy="1603375"/>
          </a:xfrm>
          <a:prstGeom prst="rect">
            <a:avLst/>
          </a:prstGeom>
          <a:noFill/>
          <a:ln>
            <a:noFill/>
          </a:ln>
        </p:spPr>
      </p:pic>
      <p:pic>
        <p:nvPicPr>
          <p:cNvPr id="300" name="Google Shape;300;p12"/>
          <p:cNvPicPr preferRelativeResize="0"/>
          <p:nvPr/>
        </p:nvPicPr>
        <p:blipFill rotWithShape="1">
          <a:blip r:embed="rId6">
            <a:alphaModFix/>
          </a:blip>
          <a:srcRect/>
          <a:stretch/>
        </p:blipFill>
        <p:spPr>
          <a:xfrm>
            <a:off x="7210426" y="2444750"/>
            <a:ext cx="1165225" cy="1366838"/>
          </a:xfrm>
          <a:prstGeom prst="rect">
            <a:avLst/>
          </a:prstGeom>
          <a:noFill/>
          <a:ln>
            <a:noFill/>
          </a:ln>
        </p:spPr>
      </p:pic>
      <p:pic>
        <p:nvPicPr>
          <p:cNvPr id="301" name="Google Shape;301;p12"/>
          <p:cNvPicPr preferRelativeResize="0"/>
          <p:nvPr/>
        </p:nvPicPr>
        <p:blipFill rotWithShape="1">
          <a:blip r:embed="rId7">
            <a:alphaModFix/>
          </a:blip>
          <a:srcRect/>
          <a:stretch/>
        </p:blipFill>
        <p:spPr>
          <a:xfrm>
            <a:off x="6092825" y="2606676"/>
            <a:ext cx="1066800" cy="942975"/>
          </a:xfrm>
          <a:prstGeom prst="rect">
            <a:avLst/>
          </a:prstGeom>
          <a:noFill/>
          <a:ln>
            <a:noFill/>
          </a:ln>
        </p:spPr>
      </p:pic>
      <p:pic>
        <p:nvPicPr>
          <p:cNvPr id="302" name="Google Shape;302;p12"/>
          <p:cNvPicPr preferRelativeResize="0"/>
          <p:nvPr/>
        </p:nvPicPr>
        <p:blipFill rotWithShape="1">
          <a:blip r:embed="rId8">
            <a:alphaModFix/>
          </a:blip>
          <a:srcRect/>
          <a:stretch/>
        </p:blipFill>
        <p:spPr>
          <a:xfrm>
            <a:off x="6118226" y="1755775"/>
            <a:ext cx="2365375" cy="825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3"/>
          <p:cNvSpPr/>
          <p:nvPr/>
        </p:nvSpPr>
        <p:spPr>
          <a:xfrm>
            <a:off x="2159000" y="1557339"/>
            <a:ext cx="7867650" cy="4657725"/>
          </a:xfrm>
          <a:prstGeom prst="roundRect">
            <a:avLst>
              <a:gd name="adj" fmla="val 2464"/>
            </a:avLst>
          </a:prstGeom>
          <a:solidFill>
            <a:srgbClr val="FFA4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309" name="Google Shape;309;p13"/>
          <p:cNvSpPr txBox="1">
            <a:spLocks noGrp="1"/>
          </p:cNvSpPr>
          <p:nvPr>
            <p:ph type="title"/>
          </p:nvPr>
        </p:nvSpPr>
        <p:spPr>
          <a:xfrm>
            <a:off x="2008189" y="712789"/>
            <a:ext cx="8220075" cy="6318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959"/>
              <a:buFont typeface="Corbel"/>
              <a:buNone/>
            </a:pPr>
            <a:r>
              <a:rPr lang="en-GB" sz="3959"/>
              <a:t>Life Processes</a:t>
            </a:r>
            <a:endParaRPr sz="3959"/>
          </a:p>
        </p:txBody>
      </p:sp>
      <p:sp>
        <p:nvSpPr>
          <p:cNvPr id="310" name="Google Shape;310;p13"/>
          <p:cNvSpPr/>
          <p:nvPr/>
        </p:nvSpPr>
        <p:spPr>
          <a:xfrm>
            <a:off x="2497139" y="1870076"/>
            <a:ext cx="7191375" cy="1113125"/>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1C1C1C"/>
              </a:buClr>
              <a:buSzPts val="1600"/>
              <a:buFont typeface="Arial"/>
              <a:buNone/>
            </a:pPr>
            <a:r>
              <a:rPr lang="en-GB" sz="1600" b="0" i="0" u="none" strike="noStrike" cap="none">
                <a:solidFill>
                  <a:srgbClr val="1C1C1C"/>
                </a:solidFill>
                <a:latin typeface="NTR"/>
                <a:ea typeface="NTR"/>
                <a:cs typeface="NTR"/>
                <a:sym typeface="NTR"/>
              </a:rPr>
              <a:t>All living organisms share these characteristics as part of MRS GREN. This is how we know they are alive!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rgbClr val="1C1C1C"/>
              </a:buClr>
              <a:buSzPts val="1600"/>
              <a:buFont typeface="Arial"/>
              <a:buNone/>
            </a:pPr>
            <a:r>
              <a:rPr lang="en-GB" sz="1600" b="0" i="0" u="none" strike="noStrike" cap="none">
                <a:solidFill>
                  <a:srgbClr val="1C1C1C"/>
                </a:solidFill>
                <a:latin typeface="NTR"/>
                <a:ea typeface="NTR"/>
                <a:cs typeface="NTR"/>
                <a:sym typeface="NTR"/>
              </a:rPr>
              <a:t>Living things have lots of other similarities, and many differences too. We can use these similarities and differences to sort the living things into groups. </a:t>
            </a:r>
            <a:endParaRPr sz="1400" b="0" i="0" u="none" strike="noStrike" cap="none">
              <a:solidFill>
                <a:srgbClr val="000000"/>
              </a:solidFill>
              <a:latin typeface="Arial"/>
              <a:ea typeface="Arial"/>
              <a:cs typeface="Arial"/>
              <a:sym typeface="Arial"/>
            </a:endParaRPr>
          </a:p>
        </p:txBody>
      </p:sp>
      <p:pic>
        <p:nvPicPr>
          <p:cNvPr id="311" name="Google Shape;311;p13"/>
          <p:cNvPicPr preferRelativeResize="0"/>
          <p:nvPr/>
        </p:nvPicPr>
        <p:blipFill rotWithShape="1">
          <a:blip r:embed="rId3">
            <a:alphaModFix/>
          </a:blip>
          <a:srcRect/>
          <a:stretch/>
        </p:blipFill>
        <p:spPr>
          <a:xfrm>
            <a:off x="4371976" y="3533775"/>
            <a:ext cx="798513" cy="2179638"/>
          </a:xfrm>
          <a:prstGeom prst="rect">
            <a:avLst/>
          </a:prstGeom>
          <a:noFill/>
          <a:ln>
            <a:noFill/>
          </a:ln>
        </p:spPr>
      </p:pic>
      <p:pic>
        <p:nvPicPr>
          <p:cNvPr id="312" name="Google Shape;312;p13"/>
          <p:cNvPicPr preferRelativeResize="0"/>
          <p:nvPr/>
        </p:nvPicPr>
        <p:blipFill rotWithShape="1">
          <a:blip r:embed="rId4">
            <a:alphaModFix/>
          </a:blip>
          <a:srcRect/>
          <a:stretch/>
        </p:blipFill>
        <p:spPr>
          <a:xfrm>
            <a:off x="2894013" y="4710114"/>
            <a:ext cx="1314450" cy="847725"/>
          </a:xfrm>
          <a:prstGeom prst="rect">
            <a:avLst/>
          </a:prstGeom>
          <a:noFill/>
          <a:ln>
            <a:noFill/>
          </a:ln>
        </p:spPr>
      </p:pic>
      <p:sp>
        <p:nvSpPr>
          <p:cNvPr id="313" name="Google Shape;313;p13"/>
          <p:cNvSpPr/>
          <p:nvPr/>
        </p:nvSpPr>
        <p:spPr>
          <a:xfrm>
            <a:off x="2606675" y="2971801"/>
            <a:ext cx="3005138" cy="3006725"/>
          </a:xfrm>
          <a:prstGeom prst="ellipse">
            <a:avLst/>
          </a:prstGeom>
          <a:noFill/>
          <a:ln w="57150" cap="flat" cmpd="sng">
            <a:solidFill>
              <a:srgbClr val="FC6F4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pic>
        <p:nvPicPr>
          <p:cNvPr id="314" name="Google Shape;314;p13"/>
          <p:cNvPicPr preferRelativeResize="0"/>
          <p:nvPr/>
        </p:nvPicPr>
        <p:blipFill rotWithShape="1">
          <a:blip r:embed="rId5">
            <a:alphaModFix/>
          </a:blip>
          <a:srcRect/>
          <a:stretch/>
        </p:blipFill>
        <p:spPr>
          <a:xfrm>
            <a:off x="2963863" y="2873376"/>
            <a:ext cx="1422400" cy="1128713"/>
          </a:xfrm>
          <a:prstGeom prst="rect">
            <a:avLst/>
          </a:prstGeom>
          <a:noFill/>
          <a:ln>
            <a:noFill/>
          </a:ln>
        </p:spPr>
      </p:pic>
      <p:pic>
        <p:nvPicPr>
          <p:cNvPr id="315" name="Google Shape;315;p13"/>
          <p:cNvPicPr preferRelativeResize="0"/>
          <p:nvPr/>
        </p:nvPicPr>
        <p:blipFill rotWithShape="1">
          <a:blip r:embed="rId6">
            <a:alphaModFix/>
          </a:blip>
          <a:srcRect/>
          <a:stretch/>
        </p:blipFill>
        <p:spPr>
          <a:xfrm>
            <a:off x="3060700" y="3902076"/>
            <a:ext cx="1373188" cy="701675"/>
          </a:xfrm>
          <a:prstGeom prst="rect">
            <a:avLst/>
          </a:prstGeom>
          <a:noFill/>
          <a:ln>
            <a:noFill/>
          </a:ln>
        </p:spPr>
      </p:pic>
      <p:sp>
        <p:nvSpPr>
          <p:cNvPr id="316" name="Google Shape;316;p13"/>
          <p:cNvSpPr/>
          <p:nvPr/>
        </p:nvSpPr>
        <p:spPr>
          <a:xfrm>
            <a:off x="6530975" y="2971801"/>
            <a:ext cx="3005138" cy="3006725"/>
          </a:xfrm>
          <a:prstGeom prst="ellipse">
            <a:avLst/>
          </a:prstGeom>
          <a:noFill/>
          <a:ln w="57150" cap="flat" cmpd="sng">
            <a:solidFill>
              <a:srgbClr val="FC6F4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pic>
        <p:nvPicPr>
          <p:cNvPr id="317" name="Google Shape;317;p13"/>
          <p:cNvPicPr preferRelativeResize="0"/>
          <p:nvPr/>
        </p:nvPicPr>
        <p:blipFill rotWithShape="1">
          <a:blip r:embed="rId7">
            <a:alphaModFix/>
          </a:blip>
          <a:srcRect/>
          <a:stretch/>
        </p:blipFill>
        <p:spPr>
          <a:xfrm>
            <a:off x="6065839" y="3160714"/>
            <a:ext cx="3481387" cy="1216025"/>
          </a:xfrm>
          <a:prstGeom prst="rect">
            <a:avLst/>
          </a:prstGeom>
          <a:noFill/>
          <a:ln>
            <a:noFill/>
          </a:ln>
        </p:spPr>
      </p:pic>
      <p:pic>
        <p:nvPicPr>
          <p:cNvPr id="318" name="Google Shape;318;p13"/>
          <p:cNvPicPr preferRelativeResize="0"/>
          <p:nvPr/>
        </p:nvPicPr>
        <p:blipFill rotWithShape="1">
          <a:blip r:embed="rId8">
            <a:alphaModFix/>
          </a:blip>
          <a:srcRect/>
          <a:stretch/>
        </p:blipFill>
        <p:spPr>
          <a:xfrm>
            <a:off x="7739063" y="4446589"/>
            <a:ext cx="1866900" cy="1520825"/>
          </a:xfrm>
          <a:prstGeom prst="rect">
            <a:avLst/>
          </a:prstGeom>
          <a:noFill/>
          <a:ln>
            <a:noFill/>
          </a:ln>
        </p:spPr>
      </p:pic>
      <p:pic>
        <p:nvPicPr>
          <p:cNvPr id="319" name="Google Shape;319;p13"/>
          <p:cNvPicPr preferRelativeResize="0"/>
          <p:nvPr/>
        </p:nvPicPr>
        <p:blipFill rotWithShape="1">
          <a:blip r:embed="rId9">
            <a:alphaModFix/>
          </a:blip>
          <a:srcRect/>
          <a:stretch/>
        </p:blipFill>
        <p:spPr>
          <a:xfrm>
            <a:off x="6199188" y="4141788"/>
            <a:ext cx="1714500" cy="131286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4"/>
          <p:cNvSpPr/>
          <p:nvPr/>
        </p:nvSpPr>
        <p:spPr>
          <a:xfrm>
            <a:off x="2159000" y="1946275"/>
            <a:ext cx="7867650" cy="4268788"/>
          </a:xfrm>
          <a:prstGeom prst="roundRect">
            <a:avLst>
              <a:gd name="adj" fmla="val 2464"/>
            </a:avLst>
          </a:prstGeom>
          <a:solidFill>
            <a:srgbClr val="F8A9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326" name="Google Shape;326;p14"/>
          <p:cNvSpPr txBox="1">
            <a:spLocks noGrp="1"/>
          </p:cNvSpPr>
          <p:nvPr>
            <p:ph type="title"/>
          </p:nvPr>
        </p:nvSpPr>
        <p:spPr>
          <a:xfrm>
            <a:off x="2008189" y="712789"/>
            <a:ext cx="8220075" cy="6318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959"/>
              <a:buFont typeface="Corbel"/>
              <a:buNone/>
            </a:pPr>
            <a:r>
              <a:rPr lang="en-GB" sz="3959"/>
              <a:t>Grouping Living Things</a:t>
            </a:r>
            <a:endParaRPr sz="3959"/>
          </a:p>
        </p:txBody>
      </p:sp>
      <p:sp>
        <p:nvSpPr>
          <p:cNvPr id="327" name="Google Shape;327;p14"/>
          <p:cNvSpPr/>
          <p:nvPr/>
        </p:nvSpPr>
        <p:spPr>
          <a:xfrm>
            <a:off x="2209800" y="1512889"/>
            <a:ext cx="7816850" cy="348557"/>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1C1C1C"/>
              </a:buClr>
              <a:buSzPts val="1800"/>
              <a:buFont typeface="Arial"/>
              <a:buNone/>
            </a:pPr>
            <a:r>
              <a:rPr lang="en-GB" sz="1800" b="0" i="0" u="none" strike="noStrike" cap="none">
                <a:solidFill>
                  <a:srgbClr val="1C1C1C"/>
                </a:solidFill>
                <a:latin typeface="NTR"/>
                <a:ea typeface="NTR"/>
                <a:cs typeface="NTR"/>
                <a:sym typeface="NTR"/>
              </a:rPr>
              <a:t>With a partner, think of a way we could sort these organisms into two groups. </a:t>
            </a:r>
            <a:endParaRPr sz="1400" b="0" i="0" u="none" strike="noStrike" cap="none">
              <a:solidFill>
                <a:srgbClr val="000000"/>
              </a:solidFill>
              <a:latin typeface="Arial"/>
              <a:ea typeface="Arial"/>
              <a:cs typeface="Arial"/>
              <a:sym typeface="Arial"/>
            </a:endParaRPr>
          </a:p>
        </p:txBody>
      </p:sp>
      <p:pic>
        <p:nvPicPr>
          <p:cNvPr id="328" name="Google Shape;328;p14"/>
          <p:cNvPicPr preferRelativeResize="0"/>
          <p:nvPr/>
        </p:nvPicPr>
        <p:blipFill rotWithShape="1">
          <a:blip r:embed="rId3">
            <a:alphaModFix/>
          </a:blip>
          <a:srcRect/>
          <a:stretch/>
        </p:blipFill>
        <p:spPr>
          <a:xfrm>
            <a:off x="2212975" y="2508251"/>
            <a:ext cx="1854200" cy="3363913"/>
          </a:xfrm>
          <a:prstGeom prst="rect">
            <a:avLst/>
          </a:prstGeom>
          <a:noFill/>
          <a:ln>
            <a:noFill/>
          </a:ln>
        </p:spPr>
      </p:pic>
      <p:pic>
        <p:nvPicPr>
          <p:cNvPr id="329" name="Google Shape;329;p14"/>
          <p:cNvPicPr preferRelativeResize="0"/>
          <p:nvPr/>
        </p:nvPicPr>
        <p:blipFill rotWithShape="1">
          <a:blip r:embed="rId4">
            <a:alphaModFix/>
          </a:blip>
          <a:srcRect/>
          <a:stretch/>
        </p:blipFill>
        <p:spPr>
          <a:xfrm>
            <a:off x="3865564" y="3160713"/>
            <a:ext cx="1011237" cy="2760662"/>
          </a:xfrm>
          <a:prstGeom prst="rect">
            <a:avLst/>
          </a:prstGeom>
          <a:noFill/>
          <a:ln>
            <a:noFill/>
          </a:ln>
        </p:spPr>
      </p:pic>
      <p:pic>
        <p:nvPicPr>
          <p:cNvPr id="330" name="Google Shape;330;p14"/>
          <p:cNvPicPr preferRelativeResize="0"/>
          <p:nvPr/>
        </p:nvPicPr>
        <p:blipFill rotWithShape="1">
          <a:blip r:embed="rId5">
            <a:alphaModFix/>
          </a:blip>
          <a:srcRect/>
          <a:stretch/>
        </p:blipFill>
        <p:spPr>
          <a:xfrm>
            <a:off x="4803775" y="4995864"/>
            <a:ext cx="1314450" cy="846137"/>
          </a:xfrm>
          <a:prstGeom prst="rect">
            <a:avLst/>
          </a:prstGeom>
          <a:noFill/>
          <a:ln>
            <a:noFill/>
          </a:ln>
        </p:spPr>
      </p:pic>
      <p:pic>
        <p:nvPicPr>
          <p:cNvPr id="331" name="Google Shape;331;p14"/>
          <p:cNvPicPr preferRelativeResize="0"/>
          <p:nvPr/>
        </p:nvPicPr>
        <p:blipFill rotWithShape="1">
          <a:blip r:embed="rId6">
            <a:alphaModFix/>
          </a:blip>
          <a:srcRect/>
          <a:stretch/>
        </p:blipFill>
        <p:spPr>
          <a:xfrm>
            <a:off x="3633789" y="2489201"/>
            <a:ext cx="3481387" cy="1216025"/>
          </a:xfrm>
          <a:prstGeom prst="rect">
            <a:avLst/>
          </a:prstGeom>
          <a:noFill/>
          <a:ln>
            <a:noFill/>
          </a:ln>
        </p:spPr>
      </p:pic>
      <p:pic>
        <p:nvPicPr>
          <p:cNvPr id="332" name="Google Shape;332;p14"/>
          <p:cNvPicPr preferRelativeResize="0"/>
          <p:nvPr/>
        </p:nvPicPr>
        <p:blipFill rotWithShape="1">
          <a:blip r:embed="rId7">
            <a:alphaModFix/>
          </a:blip>
          <a:srcRect/>
          <a:stretch/>
        </p:blipFill>
        <p:spPr>
          <a:xfrm>
            <a:off x="6634164" y="2632076"/>
            <a:ext cx="1423987" cy="1128713"/>
          </a:xfrm>
          <a:prstGeom prst="rect">
            <a:avLst/>
          </a:prstGeom>
          <a:noFill/>
          <a:ln>
            <a:noFill/>
          </a:ln>
        </p:spPr>
      </p:pic>
      <p:pic>
        <p:nvPicPr>
          <p:cNvPr id="333" name="Google Shape;333;p14"/>
          <p:cNvPicPr preferRelativeResize="0"/>
          <p:nvPr/>
        </p:nvPicPr>
        <p:blipFill rotWithShape="1">
          <a:blip r:embed="rId8">
            <a:alphaModFix/>
          </a:blip>
          <a:srcRect r="46269"/>
          <a:stretch/>
        </p:blipFill>
        <p:spPr>
          <a:xfrm>
            <a:off x="5278438" y="3854451"/>
            <a:ext cx="963612" cy="1463675"/>
          </a:xfrm>
          <a:prstGeom prst="rect">
            <a:avLst/>
          </a:prstGeom>
          <a:noFill/>
          <a:ln>
            <a:noFill/>
          </a:ln>
        </p:spPr>
      </p:pic>
      <p:pic>
        <p:nvPicPr>
          <p:cNvPr id="334" name="Google Shape;334;p14"/>
          <p:cNvPicPr preferRelativeResize="0"/>
          <p:nvPr/>
        </p:nvPicPr>
        <p:blipFill rotWithShape="1">
          <a:blip r:embed="rId9">
            <a:alphaModFix/>
          </a:blip>
          <a:srcRect/>
          <a:stretch/>
        </p:blipFill>
        <p:spPr>
          <a:xfrm>
            <a:off x="6478589" y="3902075"/>
            <a:ext cx="1277937" cy="1931988"/>
          </a:xfrm>
          <a:prstGeom prst="rect">
            <a:avLst/>
          </a:prstGeom>
          <a:noFill/>
          <a:ln>
            <a:noFill/>
          </a:ln>
        </p:spPr>
      </p:pic>
      <p:pic>
        <p:nvPicPr>
          <p:cNvPr id="335" name="Google Shape;335;p14"/>
          <p:cNvPicPr preferRelativeResize="0"/>
          <p:nvPr/>
        </p:nvPicPr>
        <p:blipFill rotWithShape="1">
          <a:blip r:embed="rId10">
            <a:alphaModFix/>
          </a:blip>
          <a:srcRect/>
          <a:stretch/>
        </p:blipFill>
        <p:spPr>
          <a:xfrm>
            <a:off x="7913688" y="2401889"/>
            <a:ext cx="1866900" cy="1519237"/>
          </a:xfrm>
          <a:prstGeom prst="rect">
            <a:avLst/>
          </a:prstGeom>
          <a:noFill/>
          <a:ln>
            <a:noFill/>
          </a:ln>
        </p:spPr>
      </p:pic>
      <p:pic>
        <p:nvPicPr>
          <p:cNvPr id="336" name="Google Shape;336;p14"/>
          <p:cNvPicPr preferRelativeResize="0"/>
          <p:nvPr/>
        </p:nvPicPr>
        <p:blipFill rotWithShape="1">
          <a:blip r:embed="rId11">
            <a:alphaModFix/>
          </a:blip>
          <a:srcRect/>
          <a:stretch/>
        </p:blipFill>
        <p:spPr>
          <a:xfrm>
            <a:off x="7864476" y="3789363"/>
            <a:ext cx="1712913" cy="1314450"/>
          </a:xfrm>
          <a:prstGeom prst="rect">
            <a:avLst/>
          </a:prstGeom>
          <a:noFill/>
          <a:ln>
            <a:noFill/>
          </a:ln>
        </p:spPr>
      </p:pic>
      <p:pic>
        <p:nvPicPr>
          <p:cNvPr id="337" name="Google Shape;337;p14"/>
          <p:cNvPicPr preferRelativeResize="0"/>
          <p:nvPr/>
        </p:nvPicPr>
        <p:blipFill rotWithShape="1">
          <a:blip r:embed="rId12">
            <a:alphaModFix/>
          </a:blip>
          <a:srcRect/>
          <a:stretch/>
        </p:blipFill>
        <p:spPr>
          <a:xfrm>
            <a:off x="8020050" y="5081589"/>
            <a:ext cx="1373188" cy="7016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5"/>
          <p:cNvSpPr/>
          <p:nvPr/>
        </p:nvSpPr>
        <p:spPr>
          <a:xfrm>
            <a:off x="2159000" y="1557339"/>
            <a:ext cx="7867650" cy="4657725"/>
          </a:xfrm>
          <a:prstGeom prst="roundRect">
            <a:avLst>
              <a:gd name="adj" fmla="val 2464"/>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344" name="Google Shape;344;p15"/>
          <p:cNvSpPr txBox="1">
            <a:spLocks noGrp="1"/>
          </p:cNvSpPr>
          <p:nvPr>
            <p:ph type="title"/>
          </p:nvPr>
        </p:nvSpPr>
        <p:spPr>
          <a:xfrm>
            <a:off x="2008189" y="712789"/>
            <a:ext cx="8220075" cy="6318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959"/>
              <a:buFont typeface="Corbel"/>
              <a:buNone/>
            </a:pPr>
            <a:r>
              <a:rPr lang="en-GB" sz="3959"/>
              <a:t>Grouping Living Things</a:t>
            </a:r>
            <a:endParaRPr sz="3959"/>
          </a:p>
        </p:txBody>
      </p:sp>
      <p:sp>
        <p:nvSpPr>
          <p:cNvPr id="345" name="Google Shape;345;p15"/>
          <p:cNvSpPr/>
          <p:nvPr/>
        </p:nvSpPr>
        <p:spPr>
          <a:xfrm>
            <a:off x="2497139" y="1735139"/>
            <a:ext cx="7191375" cy="885825"/>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1C1C1C"/>
              </a:buClr>
              <a:buSzPts val="1600"/>
              <a:buFont typeface="Arial"/>
              <a:buNone/>
            </a:pPr>
            <a:r>
              <a:rPr lang="en-GB" sz="1600" b="0" i="0" u="none" strike="noStrike" cap="none">
                <a:solidFill>
                  <a:srgbClr val="1C1C1C"/>
                </a:solidFill>
                <a:latin typeface="NTR"/>
                <a:ea typeface="NTR"/>
                <a:cs typeface="NTR"/>
                <a:sym typeface="NTR"/>
              </a:rPr>
              <a:t>Here the organisms have been sorted into two groups. We have used a diagram to represent these groups.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rgbClr val="1C1C1C"/>
              </a:buClr>
              <a:buSzPts val="1600"/>
              <a:buFont typeface="Arial"/>
              <a:buNone/>
            </a:pPr>
            <a:r>
              <a:rPr lang="en-GB" sz="1600" b="0" i="0" u="none" strike="noStrike" cap="none">
                <a:solidFill>
                  <a:srgbClr val="1C1C1C"/>
                </a:solidFill>
                <a:latin typeface="NTR"/>
                <a:ea typeface="NTR"/>
                <a:cs typeface="NTR"/>
                <a:sym typeface="NTR"/>
              </a:rPr>
              <a:t>Can an organism be in both groups at the same time? </a:t>
            </a:r>
            <a:endParaRPr sz="1400" b="0" i="0" u="none" strike="noStrike" cap="none">
              <a:solidFill>
                <a:srgbClr val="000000"/>
              </a:solidFill>
              <a:latin typeface="Arial"/>
              <a:ea typeface="Arial"/>
              <a:cs typeface="Arial"/>
              <a:sym typeface="Arial"/>
            </a:endParaRPr>
          </a:p>
        </p:txBody>
      </p:sp>
      <p:sp>
        <p:nvSpPr>
          <p:cNvPr id="346" name="Google Shape;346;p15"/>
          <p:cNvSpPr/>
          <p:nvPr/>
        </p:nvSpPr>
        <p:spPr>
          <a:xfrm>
            <a:off x="2606675" y="2798764"/>
            <a:ext cx="3005138" cy="3005137"/>
          </a:xfrm>
          <a:prstGeom prst="ellipse">
            <a:avLst/>
          </a:prstGeom>
          <a:noFill/>
          <a:ln w="57150" cap="flat" cmpd="sng">
            <a:solidFill>
              <a:srgbClr val="FC6F4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347" name="Google Shape;347;p15"/>
          <p:cNvSpPr/>
          <p:nvPr/>
        </p:nvSpPr>
        <p:spPr>
          <a:xfrm>
            <a:off x="6530975" y="2798764"/>
            <a:ext cx="3005138" cy="3005137"/>
          </a:xfrm>
          <a:prstGeom prst="ellipse">
            <a:avLst/>
          </a:prstGeom>
          <a:noFill/>
          <a:ln w="57150" cap="flat" cmpd="sng">
            <a:solidFill>
              <a:srgbClr val="FC6F4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grpSp>
        <p:nvGrpSpPr>
          <p:cNvPr id="348" name="Google Shape;348;p15"/>
          <p:cNvGrpSpPr/>
          <p:nvPr/>
        </p:nvGrpSpPr>
        <p:grpSpPr>
          <a:xfrm>
            <a:off x="6180139" y="3094038"/>
            <a:ext cx="3355975" cy="2585048"/>
            <a:chOff x="4224211" y="2955204"/>
            <a:chExt cx="4067531" cy="3131280"/>
          </a:xfrm>
        </p:grpSpPr>
        <p:pic>
          <p:nvPicPr>
            <p:cNvPr id="349" name="Google Shape;349;p15"/>
            <p:cNvPicPr preferRelativeResize="0"/>
            <p:nvPr/>
          </p:nvPicPr>
          <p:blipFill rotWithShape="1">
            <a:blip r:embed="rId3">
              <a:alphaModFix/>
            </a:blip>
            <a:srcRect/>
            <a:stretch/>
          </p:blipFill>
          <p:spPr>
            <a:xfrm>
              <a:off x="7152309" y="4235187"/>
              <a:ext cx="667737" cy="1819805"/>
            </a:xfrm>
            <a:prstGeom prst="rect">
              <a:avLst/>
            </a:prstGeom>
            <a:noFill/>
            <a:ln>
              <a:noFill/>
            </a:ln>
          </p:spPr>
        </p:pic>
        <p:pic>
          <p:nvPicPr>
            <p:cNvPr id="350" name="Google Shape;350;p15"/>
            <p:cNvPicPr preferRelativeResize="0"/>
            <p:nvPr/>
          </p:nvPicPr>
          <p:blipFill rotWithShape="1">
            <a:blip r:embed="rId4">
              <a:alphaModFix/>
            </a:blip>
            <a:srcRect/>
            <a:stretch/>
          </p:blipFill>
          <p:spPr>
            <a:xfrm>
              <a:off x="4747162" y="4644253"/>
              <a:ext cx="1314095" cy="847153"/>
            </a:xfrm>
            <a:prstGeom prst="rect">
              <a:avLst/>
            </a:prstGeom>
            <a:noFill/>
            <a:ln>
              <a:noFill/>
            </a:ln>
          </p:spPr>
        </p:pic>
        <p:pic>
          <p:nvPicPr>
            <p:cNvPr id="351" name="Google Shape;351;p15"/>
            <p:cNvPicPr preferRelativeResize="0"/>
            <p:nvPr/>
          </p:nvPicPr>
          <p:blipFill rotWithShape="1">
            <a:blip r:embed="rId5">
              <a:alphaModFix/>
            </a:blip>
            <a:srcRect/>
            <a:stretch/>
          </p:blipFill>
          <p:spPr>
            <a:xfrm>
              <a:off x="5511822" y="3977373"/>
              <a:ext cx="1085131" cy="860871"/>
            </a:xfrm>
            <a:prstGeom prst="rect">
              <a:avLst/>
            </a:prstGeom>
            <a:noFill/>
            <a:ln>
              <a:noFill/>
            </a:ln>
          </p:spPr>
        </p:pic>
        <p:pic>
          <p:nvPicPr>
            <p:cNvPr id="352" name="Google Shape;352;p15"/>
            <p:cNvPicPr preferRelativeResize="0"/>
            <p:nvPr/>
          </p:nvPicPr>
          <p:blipFill rotWithShape="1">
            <a:blip r:embed="rId6">
              <a:alphaModFix/>
            </a:blip>
            <a:srcRect/>
            <a:stretch/>
          </p:blipFill>
          <p:spPr>
            <a:xfrm rot="-1978590">
              <a:off x="5806603" y="5067461"/>
              <a:ext cx="1373760" cy="701680"/>
            </a:xfrm>
            <a:prstGeom prst="rect">
              <a:avLst/>
            </a:prstGeom>
            <a:noFill/>
            <a:ln>
              <a:noFill/>
            </a:ln>
          </p:spPr>
        </p:pic>
        <p:pic>
          <p:nvPicPr>
            <p:cNvPr id="353" name="Google Shape;353;p15"/>
            <p:cNvPicPr preferRelativeResize="0"/>
            <p:nvPr/>
          </p:nvPicPr>
          <p:blipFill rotWithShape="1">
            <a:blip r:embed="rId7">
              <a:alphaModFix/>
            </a:blip>
            <a:srcRect/>
            <a:stretch/>
          </p:blipFill>
          <p:spPr>
            <a:xfrm>
              <a:off x="5050660" y="2955204"/>
              <a:ext cx="2575286" cy="899633"/>
            </a:xfrm>
            <a:prstGeom prst="rect">
              <a:avLst/>
            </a:prstGeom>
            <a:noFill/>
            <a:ln>
              <a:noFill/>
            </a:ln>
          </p:spPr>
        </p:pic>
        <p:pic>
          <p:nvPicPr>
            <p:cNvPr id="354" name="Google Shape;354;p15"/>
            <p:cNvPicPr preferRelativeResize="0"/>
            <p:nvPr/>
          </p:nvPicPr>
          <p:blipFill rotWithShape="1">
            <a:blip r:embed="rId8">
              <a:alphaModFix/>
            </a:blip>
            <a:srcRect/>
            <a:stretch/>
          </p:blipFill>
          <p:spPr>
            <a:xfrm>
              <a:off x="6668857" y="3216093"/>
              <a:ext cx="1622885" cy="1321377"/>
            </a:xfrm>
            <a:prstGeom prst="rect">
              <a:avLst/>
            </a:prstGeom>
            <a:noFill/>
            <a:ln>
              <a:noFill/>
            </a:ln>
          </p:spPr>
        </p:pic>
        <p:pic>
          <p:nvPicPr>
            <p:cNvPr id="355" name="Google Shape;355;p15"/>
            <p:cNvPicPr preferRelativeResize="0"/>
            <p:nvPr/>
          </p:nvPicPr>
          <p:blipFill rotWithShape="1">
            <a:blip r:embed="rId9">
              <a:alphaModFix/>
            </a:blip>
            <a:srcRect/>
            <a:stretch/>
          </p:blipFill>
          <p:spPr>
            <a:xfrm>
              <a:off x="4224211" y="3218920"/>
              <a:ext cx="1713710" cy="1314219"/>
            </a:xfrm>
            <a:prstGeom prst="rect">
              <a:avLst/>
            </a:prstGeom>
            <a:noFill/>
            <a:ln>
              <a:noFill/>
            </a:ln>
          </p:spPr>
        </p:pic>
      </p:grpSp>
      <p:pic>
        <p:nvPicPr>
          <p:cNvPr id="356" name="Google Shape;356;p15"/>
          <p:cNvPicPr preferRelativeResize="0"/>
          <p:nvPr/>
        </p:nvPicPr>
        <p:blipFill rotWithShape="1">
          <a:blip r:embed="rId10">
            <a:alphaModFix/>
          </a:blip>
          <a:srcRect/>
          <a:stretch/>
        </p:blipFill>
        <p:spPr>
          <a:xfrm>
            <a:off x="2611439" y="3144839"/>
            <a:ext cx="1316037" cy="2389187"/>
          </a:xfrm>
          <a:prstGeom prst="rect">
            <a:avLst/>
          </a:prstGeom>
          <a:noFill/>
          <a:ln>
            <a:noFill/>
          </a:ln>
        </p:spPr>
      </p:pic>
      <p:pic>
        <p:nvPicPr>
          <p:cNvPr id="357" name="Google Shape;357;p15"/>
          <p:cNvPicPr preferRelativeResize="0"/>
          <p:nvPr/>
        </p:nvPicPr>
        <p:blipFill rotWithShape="1">
          <a:blip r:embed="rId11">
            <a:alphaModFix/>
          </a:blip>
          <a:srcRect r="46269"/>
          <a:stretch/>
        </p:blipFill>
        <p:spPr>
          <a:xfrm>
            <a:off x="3668713" y="2868614"/>
            <a:ext cx="995362" cy="1514475"/>
          </a:xfrm>
          <a:prstGeom prst="rect">
            <a:avLst/>
          </a:prstGeom>
          <a:noFill/>
          <a:ln>
            <a:noFill/>
          </a:ln>
        </p:spPr>
      </p:pic>
      <p:pic>
        <p:nvPicPr>
          <p:cNvPr id="358" name="Google Shape;358;p15"/>
          <p:cNvPicPr preferRelativeResize="0"/>
          <p:nvPr/>
        </p:nvPicPr>
        <p:blipFill rotWithShape="1">
          <a:blip r:embed="rId12">
            <a:alphaModFix/>
          </a:blip>
          <a:srcRect/>
          <a:stretch/>
        </p:blipFill>
        <p:spPr>
          <a:xfrm>
            <a:off x="4587875" y="3962400"/>
            <a:ext cx="908050" cy="1373188"/>
          </a:xfrm>
          <a:prstGeom prst="rect">
            <a:avLst/>
          </a:prstGeom>
          <a:noFill/>
          <a:ln>
            <a:noFill/>
          </a:ln>
        </p:spPr>
      </p:pic>
      <p:sp>
        <p:nvSpPr>
          <p:cNvPr id="359" name="Google Shape;359;p15"/>
          <p:cNvSpPr/>
          <p:nvPr/>
        </p:nvSpPr>
        <p:spPr>
          <a:xfrm>
            <a:off x="7500939" y="5857876"/>
            <a:ext cx="846137" cy="320675"/>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1C1C1C"/>
              </a:buClr>
              <a:buSzPts val="1600"/>
              <a:buFont typeface="Arial"/>
              <a:buNone/>
            </a:pPr>
            <a:r>
              <a:rPr lang="en-GB" sz="1600" b="0" i="0" u="none" strike="noStrike" cap="none">
                <a:solidFill>
                  <a:srgbClr val="1C1C1C"/>
                </a:solidFill>
                <a:latin typeface="NTR"/>
                <a:ea typeface="NTR"/>
                <a:cs typeface="NTR"/>
                <a:sym typeface="NTR"/>
              </a:rPr>
              <a:t>animals</a:t>
            </a:r>
            <a:endParaRPr sz="1400" b="0" i="0" u="none" strike="noStrike" cap="none">
              <a:solidFill>
                <a:srgbClr val="000000"/>
              </a:solidFill>
              <a:latin typeface="Arial"/>
              <a:ea typeface="Arial"/>
              <a:cs typeface="Arial"/>
              <a:sym typeface="Arial"/>
            </a:endParaRPr>
          </a:p>
        </p:txBody>
      </p:sp>
      <p:sp>
        <p:nvSpPr>
          <p:cNvPr id="360" name="Google Shape;360;p15"/>
          <p:cNvSpPr/>
          <p:nvPr/>
        </p:nvSpPr>
        <p:spPr>
          <a:xfrm>
            <a:off x="3692525" y="5857876"/>
            <a:ext cx="846138" cy="320675"/>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1C1C1C"/>
              </a:buClr>
              <a:buSzPts val="1600"/>
              <a:buFont typeface="Arial"/>
              <a:buNone/>
            </a:pPr>
            <a:r>
              <a:rPr lang="en-GB" sz="1600" b="0" i="0" u="none" strike="noStrike" cap="none">
                <a:solidFill>
                  <a:srgbClr val="1C1C1C"/>
                </a:solidFill>
                <a:latin typeface="NTR"/>
                <a:ea typeface="NTR"/>
                <a:cs typeface="NTR"/>
                <a:sym typeface="NTR"/>
              </a:rPr>
              <a:t>plants</a:t>
            </a:r>
            <a:endParaRPr sz="1400" b="0" i="0" u="none" strike="noStrike" cap="none">
              <a:solidFill>
                <a:srgbClr val="000000"/>
              </a:solidFill>
              <a:latin typeface="Arial"/>
              <a:ea typeface="Arial"/>
              <a:cs typeface="Arial"/>
              <a:sym typeface="Arial"/>
            </a:endParaRPr>
          </a:p>
        </p:txBody>
      </p:sp>
      <p:sp>
        <p:nvSpPr>
          <p:cNvPr id="361" name="Google Shape;361;p15"/>
          <p:cNvSpPr/>
          <p:nvPr/>
        </p:nvSpPr>
        <p:spPr>
          <a:xfrm>
            <a:off x="2497139" y="1557339"/>
            <a:ext cx="7083422" cy="4409508"/>
          </a:xfrm>
          <a:prstGeom prst="wedgeEllipseCallout">
            <a:avLst>
              <a:gd name="adj1" fmla="val -20833"/>
              <a:gd name="adj2" fmla="val 62500"/>
            </a:avLst>
          </a:prstGeom>
          <a:solidFill>
            <a:srgbClr val="FF0000"/>
          </a:solidFill>
          <a:ln w="19050" cap="flat" cmpd="sng">
            <a:solidFill>
              <a:srgbClr val="7985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GB" sz="3200" b="0" i="0" u="none" strike="noStrike" cap="none">
                <a:solidFill>
                  <a:schemeClr val="lt1"/>
                </a:solidFill>
                <a:latin typeface="Corbel"/>
                <a:ea typeface="Corbel"/>
                <a:cs typeface="Corbel"/>
                <a:sym typeface="Corbel"/>
              </a:rPr>
              <a:t>Here, an organism cannot be both an animal and a plant, so it can not be in both groups at the same time.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1"/>
                                        </p:tgtEl>
                                        <p:attrNameLst>
                                          <p:attrName>style.visibility</p:attrName>
                                        </p:attrNameLst>
                                      </p:cBhvr>
                                      <p:to>
                                        <p:strVal val="visible"/>
                                      </p:to>
                                    </p:set>
                                    <p:anim calcmode="lin" valueType="num">
                                      <p:cBhvr additive="base">
                                        <p:cTn id="7" dur="500"/>
                                        <p:tgtEl>
                                          <p:spTgt spid="3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16"/>
          <p:cNvSpPr txBox="1">
            <a:spLocks noGrp="1"/>
          </p:cNvSpPr>
          <p:nvPr>
            <p:ph type="title"/>
          </p:nvPr>
        </p:nvSpPr>
        <p:spPr>
          <a:xfrm>
            <a:off x="1158240" y="2750820"/>
            <a:ext cx="9875520" cy="135636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Corbel"/>
              <a:buNone/>
            </a:pPr>
            <a:r>
              <a:rPr lang="en-GB"/>
              <a:t>Herbivores, Carnivores and Omnivores.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17"/>
          <p:cNvSpPr/>
          <p:nvPr/>
        </p:nvSpPr>
        <p:spPr>
          <a:xfrm>
            <a:off x="2260600" y="2498725"/>
            <a:ext cx="2197100" cy="2197100"/>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373" name="Google Shape;373;p17"/>
          <p:cNvSpPr/>
          <p:nvPr/>
        </p:nvSpPr>
        <p:spPr>
          <a:xfrm>
            <a:off x="4160839" y="3894139"/>
            <a:ext cx="2198687" cy="2198687"/>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374" name="Google Shape;374;p17"/>
          <p:cNvSpPr/>
          <p:nvPr/>
        </p:nvSpPr>
        <p:spPr>
          <a:xfrm>
            <a:off x="6062664" y="2374900"/>
            <a:ext cx="2198687" cy="2198688"/>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375" name="Google Shape;375;p17"/>
          <p:cNvSpPr/>
          <p:nvPr/>
        </p:nvSpPr>
        <p:spPr>
          <a:xfrm>
            <a:off x="7964488" y="3887789"/>
            <a:ext cx="2197100" cy="2198687"/>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376" name="Google Shape;376;p17"/>
          <p:cNvSpPr txBox="1">
            <a:spLocks noGrp="1"/>
          </p:cNvSpPr>
          <p:nvPr>
            <p:ph type="title"/>
          </p:nvPr>
        </p:nvSpPr>
        <p:spPr>
          <a:xfrm>
            <a:off x="1981201" y="479426"/>
            <a:ext cx="8220075"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3600"/>
              <a:buFont typeface="Arial"/>
              <a:buNone/>
            </a:pPr>
            <a:r>
              <a:rPr lang="en-GB" sz="3600" b="1"/>
              <a:t>Herbivores</a:t>
            </a:r>
            <a:endParaRPr/>
          </a:p>
        </p:txBody>
      </p:sp>
      <p:sp>
        <p:nvSpPr>
          <p:cNvPr id="377" name="Google Shape;377;p17"/>
          <p:cNvSpPr txBox="1"/>
          <p:nvPr/>
        </p:nvSpPr>
        <p:spPr>
          <a:xfrm>
            <a:off x="2257426" y="1295400"/>
            <a:ext cx="7705725" cy="1016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C1C1C"/>
              </a:buClr>
              <a:buSzPts val="2000"/>
              <a:buFont typeface="Arial"/>
              <a:buNone/>
            </a:pPr>
            <a:r>
              <a:rPr lang="en-GB" sz="2000" b="0" i="0" u="none" strike="noStrike" cap="none">
                <a:solidFill>
                  <a:srgbClr val="1C1C1C"/>
                </a:solidFill>
                <a:latin typeface="Arial"/>
                <a:ea typeface="Arial"/>
                <a:cs typeface="Arial"/>
                <a:sym typeface="Arial"/>
              </a:rPr>
              <a:t>Herbivores are animals that </a:t>
            </a:r>
            <a:r>
              <a:rPr lang="en-GB" sz="2000" b="0" i="0" u="none" strike="noStrike" cap="none">
                <a:solidFill>
                  <a:schemeClr val="dk1"/>
                </a:solidFill>
                <a:latin typeface="Arial"/>
                <a:ea typeface="Arial"/>
                <a:cs typeface="Arial"/>
                <a:sym typeface="Arial"/>
              </a:rPr>
              <a:t>only eat plants.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1C1C1C"/>
              </a:buClr>
              <a:buSzPts val="2000"/>
              <a:buFont typeface="Arial"/>
              <a:buNone/>
            </a:pPr>
            <a:endParaRPr sz="20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000"/>
              <a:buFont typeface="Arial"/>
              <a:buNone/>
            </a:pPr>
            <a:r>
              <a:rPr lang="en-GB" sz="2000" b="0" i="0" u="none" strike="noStrike" cap="none">
                <a:solidFill>
                  <a:schemeClr val="dk1"/>
                </a:solidFill>
                <a:latin typeface="Arial"/>
                <a:ea typeface="Arial"/>
                <a:cs typeface="Arial"/>
                <a:sym typeface="Arial"/>
              </a:rPr>
              <a:t>These can be flowers, fruit, nuts, grass or even wood.</a:t>
            </a:r>
            <a:endParaRPr sz="1400" b="0" i="0" u="none" strike="noStrike" cap="none">
              <a:solidFill>
                <a:srgbClr val="000000"/>
              </a:solidFill>
              <a:latin typeface="Arial"/>
              <a:ea typeface="Arial"/>
              <a:cs typeface="Arial"/>
              <a:sym typeface="Arial"/>
            </a:endParaRPr>
          </a:p>
        </p:txBody>
      </p:sp>
      <p:pic>
        <p:nvPicPr>
          <p:cNvPr id="378" name="Google Shape;378;p17"/>
          <p:cNvPicPr preferRelativeResize="0"/>
          <p:nvPr/>
        </p:nvPicPr>
        <p:blipFill rotWithShape="1">
          <a:blip r:embed="rId3">
            <a:alphaModFix/>
          </a:blip>
          <a:srcRect/>
          <a:stretch/>
        </p:blipFill>
        <p:spPr>
          <a:xfrm>
            <a:off x="822325" y="625475"/>
            <a:ext cx="738187" cy="719138"/>
          </a:xfrm>
          <a:prstGeom prst="rect">
            <a:avLst/>
          </a:prstGeom>
          <a:noFill/>
          <a:ln>
            <a:noFill/>
          </a:ln>
        </p:spPr>
      </p:pic>
      <p:pic>
        <p:nvPicPr>
          <p:cNvPr id="379" name="Google Shape;379;p17"/>
          <p:cNvPicPr preferRelativeResize="0"/>
          <p:nvPr/>
        </p:nvPicPr>
        <p:blipFill rotWithShape="1">
          <a:blip r:embed="rId3">
            <a:alphaModFix/>
          </a:blip>
          <a:srcRect/>
          <a:stretch/>
        </p:blipFill>
        <p:spPr>
          <a:xfrm>
            <a:off x="10982325" y="531450"/>
            <a:ext cx="774700" cy="754063"/>
          </a:xfrm>
          <a:prstGeom prst="rect">
            <a:avLst/>
          </a:prstGeom>
          <a:noFill/>
          <a:ln>
            <a:noFill/>
          </a:ln>
        </p:spPr>
      </p:pic>
      <p:pic>
        <p:nvPicPr>
          <p:cNvPr id="380" name="Google Shape;380;p17"/>
          <p:cNvPicPr preferRelativeResize="0"/>
          <p:nvPr/>
        </p:nvPicPr>
        <p:blipFill rotWithShape="1">
          <a:blip r:embed="rId4">
            <a:alphaModFix/>
          </a:blip>
          <a:srcRect/>
          <a:stretch/>
        </p:blipFill>
        <p:spPr>
          <a:xfrm>
            <a:off x="9975057" y="1452563"/>
            <a:ext cx="1233488" cy="635000"/>
          </a:xfrm>
          <a:prstGeom prst="rect">
            <a:avLst/>
          </a:prstGeom>
          <a:noFill/>
          <a:ln>
            <a:noFill/>
          </a:ln>
        </p:spPr>
      </p:pic>
      <p:pic>
        <p:nvPicPr>
          <p:cNvPr id="381" name="Google Shape;381;p17"/>
          <p:cNvPicPr preferRelativeResize="0"/>
          <p:nvPr/>
        </p:nvPicPr>
        <p:blipFill rotWithShape="1">
          <a:blip r:embed="rId5">
            <a:alphaModFix/>
          </a:blip>
          <a:srcRect/>
          <a:stretch/>
        </p:blipFill>
        <p:spPr>
          <a:xfrm>
            <a:off x="1665496" y="1350169"/>
            <a:ext cx="854075" cy="658813"/>
          </a:xfrm>
          <a:prstGeom prst="rect">
            <a:avLst/>
          </a:prstGeom>
          <a:noFill/>
          <a:ln>
            <a:noFill/>
          </a:ln>
        </p:spPr>
      </p:pic>
      <p:pic>
        <p:nvPicPr>
          <p:cNvPr id="382" name="Google Shape;382;p17"/>
          <p:cNvPicPr preferRelativeResize="0"/>
          <p:nvPr/>
        </p:nvPicPr>
        <p:blipFill rotWithShape="1">
          <a:blip r:embed="rId6">
            <a:alphaModFix/>
          </a:blip>
          <a:srcRect/>
          <a:stretch/>
        </p:blipFill>
        <p:spPr>
          <a:xfrm>
            <a:off x="2384425" y="2457451"/>
            <a:ext cx="2092325" cy="2292350"/>
          </a:xfrm>
          <a:prstGeom prst="rect">
            <a:avLst/>
          </a:prstGeom>
          <a:noFill/>
          <a:ln>
            <a:noFill/>
          </a:ln>
        </p:spPr>
      </p:pic>
      <p:pic>
        <p:nvPicPr>
          <p:cNvPr id="383" name="Google Shape;383;p17"/>
          <p:cNvPicPr preferRelativeResize="0"/>
          <p:nvPr/>
        </p:nvPicPr>
        <p:blipFill rotWithShape="1">
          <a:blip r:embed="rId7">
            <a:alphaModFix/>
          </a:blip>
          <a:srcRect/>
          <a:stretch/>
        </p:blipFill>
        <p:spPr>
          <a:xfrm>
            <a:off x="8075613" y="3036889"/>
            <a:ext cx="1955800" cy="2936875"/>
          </a:xfrm>
          <a:prstGeom prst="rect">
            <a:avLst/>
          </a:prstGeom>
          <a:noFill/>
          <a:ln>
            <a:noFill/>
          </a:ln>
        </p:spPr>
      </p:pic>
      <p:pic>
        <p:nvPicPr>
          <p:cNvPr id="384" name="Google Shape;384;p17"/>
          <p:cNvPicPr preferRelativeResize="0"/>
          <p:nvPr/>
        </p:nvPicPr>
        <p:blipFill rotWithShape="1">
          <a:blip r:embed="rId8">
            <a:alphaModFix/>
          </a:blip>
          <a:srcRect/>
          <a:stretch/>
        </p:blipFill>
        <p:spPr>
          <a:xfrm>
            <a:off x="5748338" y="2457451"/>
            <a:ext cx="2565400" cy="1876425"/>
          </a:xfrm>
          <a:prstGeom prst="rect">
            <a:avLst/>
          </a:prstGeom>
          <a:noFill/>
          <a:ln>
            <a:noFill/>
          </a:ln>
        </p:spPr>
      </p:pic>
      <p:pic>
        <p:nvPicPr>
          <p:cNvPr id="385" name="Google Shape;385;p17"/>
          <p:cNvPicPr preferRelativeResize="0"/>
          <p:nvPr/>
        </p:nvPicPr>
        <p:blipFill rotWithShape="1">
          <a:blip r:embed="rId9">
            <a:alphaModFix/>
          </a:blip>
          <a:srcRect/>
          <a:stretch/>
        </p:blipFill>
        <p:spPr>
          <a:xfrm>
            <a:off x="4587875" y="4006850"/>
            <a:ext cx="1049338" cy="159543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7">
                                            <p:txEl>
                                              <p:pRg st="0" end="0"/>
                                            </p:txEl>
                                          </p:spTgt>
                                        </p:tgtEl>
                                        <p:attrNameLst>
                                          <p:attrName>style.visibility</p:attrName>
                                        </p:attrNameLst>
                                      </p:cBhvr>
                                      <p:to>
                                        <p:strVal val="visible"/>
                                      </p:to>
                                    </p:set>
                                    <p:animEffect transition="in" filter="fade">
                                      <p:cBhvr>
                                        <p:cTn id="7" dur="500"/>
                                        <p:tgtEl>
                                          <p:spTgt spid="3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7">
                                            <p:txEl>
                                              <p:pRg st="1" end="1"/>
                                            </p:txEl>
                                          </p:spTgt>
                                        </p:tgtEl>
                                        <p:attrNameLst>
                                          <p:attrName>style.visibility</p:attrName>
                                        </p:attrNameLst>
                                      </p:cBhvr>
                                      <p:to>
                                        <p:strVal val="visible"/>
                                      </p:to>
                                    </p:set>
                                    <p:animEffect transition="in" filter="fade">
                                      <p:cBhvr>
                                        <p:cTn id="12" dur="500"/>
                                        <p:tgtEl>
                                          <p:spTgt spid="37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7">
                                            <p:txEl>
                                              <p:pRg st="2" end="2"/>
                                            </p:txEl>
                                          </p:spTgt>
                                        </p:tgtEl>
                                        <p:attrNameLst>
                                          <p:attrName>style.visibility</p:attrName>
                                        </p:attrNameLst>
                                      </p:cBhvr>
                                      <p:to>
                                        <p:strVal val="visible"/>
                                      </p:to>
                                    </p:set>
                                    <p:animEffect transition="in" filter="fade">
                                      <p:cBhvr>
                                        <p:cTn id="17" dur="500"/>
                                        <p:tgtEl>
                                          <p:spTgt spid="37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18"/>
          <p:cNvSpPr txBox="1"/>
          <p:nvPr/>
        </p:nvSpPr>
        <p:spPr>
          <a:xfrm>
            <a:off x="2257426" y="2444750"/>
            <a:ext cx="7705725" cy="26468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al"/>
              <a:buNone/>
            </a:pPr>
            <a:r>
              <a:rPr lang="en-GB" sz="2800" b="0" i="0" u="none" strike="noStrike" cap="none">
                <a:solidFill>
                  <a:schemeClr val="dk1"/>
                </a:solidFill>
                <a:latin typeface="Arial"/>
                <a:ea typeface="Arial"/>
                <a:cs typeface="Arial"/>
                <a:sym typeface="Arial"/>
              </a:rPr>
              <a:t>You could remember the word: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1C1C1C"/>
              </a:buClr>
              <a:buSzPts val="2800"/>
              <a:buFont typeface="Arial"/>
              <a:buNone/>
            </a:pPr>
            <a:endParaRPr sz="2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9541"/>
              </a:buClr>
              <a:buSzPts val="5400"/>
              <a:buFont typeface="Arial"/>
              <a:buNone/>
            </a:pPr>
            <a:r>
              <a:rPr lang="en-GB" sz="5400" b="0" i="0" u="none" strike="noStrike" cap="none">
                <a:solidFill>
                  <a:srgbClr val="009541"/>
                </a:solidFill>
                <a:latin typeface="Arial"/>
                <a:ea typeface="Arial"/>
                <a:cs typeface="Arial"/>
                <a:sym typeface="Arial"/>
              </a:rPr>
              <a:t>Herb</a:t>
            </a:r>
            <a:r>
              <a:rPr lang="en-GB" sz="5400" b="0" i="0" u="none" strike="noStrike" cap="none">
                <a:solidFill>
                  <a:schemeClr val="dk1"/>
                </a:solidFill>
                <a:latin typeface="Arial"/>
                <a:ea typeface="Arial"/>
                <a:cs typeface="Arial"/>
                <a:sym typeface="Arial"/>
              </a:rPr>
              <a:t>ivore</a:t>
            </a:r>
            <a:endParaRPr sz="2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1C1C1C"/>
              </a:buClr>
              <a:buSzPts val="2800"/>
              <a:buFont typeface="Arial"/>
              <a:buNone/>
            </a:pPr>
            <a:endParaRPr sz="2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800"/>
              <a:buFont typeface="Arial"/>
              <a:buNone/>
            </a:pPr>
            <a:r>
              <a:rPr lang="en-GB" sz="2800" b="0" i="0" u="none" strike="noStrike" cap="none">
                <a:solidFill>
                  <a:schemeClr val="dk1"/>
                </a:solidFill>
                <a:latin typeface="Arial"/>
                <a:ea typeface="Arial"/>
                <a:cs typeface="Arial"/>
                <a:sym typeface="Arial"/>
              </a:rPr>
              <a:t>by remembering that </a:t>
            </a:r>
            <a:r>
              <a:rPr lang="en-GB" sz="2800" b="0" i="0" u="none" strike="noStrike" cap="none">
                <a:solidFill>
                  <a:srgbClr val="009541"/>
                </a:solidFill>
                <a:latin typeface="Arial"/>
                <a:ea typeface="Arial"/>
                <a:cs typeface="Arial"/>
                <a:sym typeface="Arial"/>
              </a:rPr>
              <a:t>herbs</a:t>
            </a:r>
            <a:r>
              <a:rPr lang="en-GB" sz="2800" b="0" i="0" u="none" strike="noStrike" cap="none">
                <a:solidFill>
                  <a:srgbClr val="5A9C54"/>
                </a:solidFill>
                <a:latin typeface="Arial"/>
                <a:ea typeface="Arial"/>
                <a:cs typeface="Arial"/>
                <a:sym typeface="Arial"/>
              </a:rPr>
              <a:t> </a:t>
            </a:r>
            <a:r>
              <a:rPr lang="en-GB" sz="2800" b="0" i="0" u="none" strike="noStrike" cap="none">
                <a:solidFill>
                  <a:schemeClr val="dk1"/>
                </a:solidFill>
                <a:latin typeface="Arial"/>
                <a:ea typeface="Arial"/>
                <a:cs typeface="Arial"/>
                <a:sym typeface="Arial"/>
              </a:rPr>
              <a:t>are types of </a:t>
            </a:r>
            <a:r>
              <a:rPr lang="en-GB" sz="2800" b="0" i="0" u="none" strike="noStrike" cap="none">
                <a:solidFill>
                  <a:srgbClr val="009541"/>
                </a:solidFill>
                <a:latin typeface="Arial"/>
                <a:ea typeface="Arial"/>
                <a:cs typeface="Arial"/>
                <a:sym typeface="Arial"/>
              </a:rPr>
              <a:t>plants</a:t>
            </a:r>
            <a:r>
              <a:rPr lang="en-GB" sz="2000" b="0" i="0" u="none" strike="noStrike" cap="none">
                <a:solidFill>
                  <a:srgbClr val="5A9C54"/>
                </a:solidFill>
                <a:latin typeface="Arial"/>
                <a:ea typeface="Arial"/>
                <a:cs typeface="Arial"/>
                <a:sym typeface="Arial"/>
              </a:rPr>
              <a:t>.</a:t>
            </a:r>
            <a:endParaRPr sz="2000" b="0" i="0" u="none" strike="noStrike" cap="none">
              <a:solidFill>
                <a:srgbClr val="5A9C54"/>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9"/>
          <p:cNvSpPr/>
          <p:nvPr/>
        </p:nvSpPr>
        <p:spPr>
          <a:xfrm>
            <a:off x="2260600" y="2498725"/>
            <a:ext cx="2197100" cy="2197100"/>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396" name="Google Shape;396;p19"/>
          <p:cNvSpPr/>
          <p:nvPr/>
        </p:nvSpPr>
        <p:spPr>
          <a:xfrm>
            <a:off x="4130675" y="3894139"/>
            <a:ext cx="2198688" cy="2198687"/>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397" name="Google Shape;397;p19"/>
          <p:cNvSpPr/>
          <p:nvPr/>
        </p:nvSpPr>
        <p:spPr>
          <a:xfrm>
            <a:off x="5959475" y="2374900"/>
            <a:ext cx="2197100" cy="2198688"/>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398" name="Google Shape;398;p19"/>
          <p:cNvSpPr/>
          <p:nvPr/>
        </p:nvSpPr>
        <p:spPr>
          <a:xfrm>
            <a:off x="7788275" y="3887789"/>
            <a:ext cx="2197100" cy="2198687"/>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399" name="Google Shape;399;p19"/>
          <p:cNvSpPr txBox="1">
            <a:spLocks noGrp="1"/>
          </p:cNvSpPr>
          <p:nvPr>
            <p:ph type="title"/>
          </p:nvPr>
        </p:nvSpPr>
        <p:spPr>
          <a:xfrm>
            <a:off x="1981201" y="479426"/>
            <a:ext cx="8220075"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3600"/>
              <a:buFont typeface="Arial"/>
              <a:buNone/>
            </a:pPr>
            <a:r>
              <a:rPr lang="en-GB" sz="3600"/>
              <a:t>Carnivores</a:t>
            </a:r>
            <a:endParaRPr/>
          </a:p>
        </p:txBody>
      </p:sp>
      <p:sp>
        <p:nvSpPr>
          <p:cNvPr id="400" name="Google Shape;400;p19"/>
          <p:cNvSpPr txBox="1"/>
          <p:nvPr/>
        </p:nvSpPr>
        <p:spPr>
          <a:xfrm>
            <a:off x="2257426" y="1365250"/>
            <a:ext cx="7705725" cy="1016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C1C1C"/>
              </a:buClr>
              <a:buSzPts val="2000"/>
              <a:buFont typeface="Arial"/>
              <a:buNone/>
            </a:pPr>
            <a:r>
              <a:rPr lang="en-GB" sz="2000" b="0" i="0" u="none" strike="noStrike" cap="none">
                <a:solidFill>
                  <a:srgbClr val="1C1C1C"/>
                </a:solidFill>
                <a:latin typeface="Arial"/>
                <a:ea typeface="Arial"/>
                <a:cs typeface="Arial"/>
                <a:sym typeface="Arial"/>
              </a:rPr>
              <a:t>Carnivores</a:t>
            </a:r>
            <a:r>
              <a:rPr lang="en-GB" sz="2000" b="0" i="0" u="none" strike="noStrike" cap="none">
                <a:solidFill>
                  <a:schemeClr val="dk1"/>
                </a:solidFill>
                <a:latin typeface="Arial"/>
                <a:ea typeface="Arial"/>
                <a:cs typeface="Arial"/>
                <a:sym typeface="Arial"/>
              </a:rPr>
              <a:t> are animals that only eat </a:t>
            </a:r>
            <a:r>
              <a:rPr lang="en-GB" sz="2000" b="0" i="0" u="none" strike="noStrike" cap="none">
                <a:solidFill>
                  <a:srgbClr val="D81C31"/>
                </a:solidFill>
                <a:latin typeface="Arial"/>
                <a:ea typeface="Arial"/>
                <a:cs typeface="Arial"/>
                <a:sym typeface="Arial"/>
              </a:rPr>
              <a:t>meat.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1C1C1C"/>
              </a:buClr>
              <a:buSzPts val="2000"/>
              <a:buFont typeface="Arial"/>
              <a:buNone/>
            </a:pPr>
            <a:endParaRPr sz="20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000"/>
              <a:buFont typeface="Arial"/>
              <a:buNone/>
            </a:pPr>
            <a:r>
              <a:rPr lang="en-GB" sz="2000" b="0" i="0" u="none" strike="noStrike" cap="none">
                <a:solidFill>
                  <a:schemeClr val="dk1"/>
                </a:solidFill>
                <a:latin typeface="Arial"/>
                <a:ea typeface="Arial"/>
                <a:cs typeface="Arial"/>
                <a:sym typeface="Arial"/>
              </a:rPr>
              <a:t>These animals have to catch animals to eat.</a:t>
            </a:r>
            <a:endParaRPr sz="1400" b="0" i="0" u="none" strike="noStrike" cap="none">
              <a:solidFill>
                <a:srgbClr val="000000"/>
              </a:solidFill>
              <a:latin typeface="Arial"/>
              <a:ea typeface="Arial"/>
              <a:cs typeface="Arial"/>
              <a:sym typeface="Arial"/>
            </a:endParaRPr>
          </a:p>
        </p:txBody>
      </p:sp>
      <p:pic>
        <p:nvPicPr>
          <p:cNvPr id="401" name="Google Shape;401;p19"/>
          <p:cNvPicPr preferRelativeResize="0"/>
          <p:nvPr/>
        </p:nvPicPr>
        <p:blipFill rotWithShape="1">
          <a:blip r:embed="rId3">
            <a:alphaModFix/>
          </a:blip>
          <a:srcRect/>
          <a:stretch/>
        </p:blipFill>
        <p:spPr>
          <a:xfrm>
            <a:off x="4079875" y="4173538"/>
            <a:ext cx="2300288" cy="1611312"/>
          </a:xfrm>
          <a:prstGeom prst="rect">
            <a:avLst/>
          </a:prstGeom>
          <a:noFill/>
          <a:ln>
            <a:noFill/>
          </a:ln>
        </p:spPr>
      </p:pic>
      <p:pic>
        <p:nvPicPr>
          <p:cNvPr id="402" name="Google Shape;402;p19"/>
          <p:cNvPicPr preferRelativeResize="0"/>
          <p:nvPr/>
        </p:nvPicPr>
        <p:blipFill rotWithShape="1">
          <a:blip r:embed="rId4">
            <a:alphaModFix/>
          </a:blip>
          <a:srcRect/>
          <a:stretch/>
        </p:blipFill>
        <p:spPr>
          <a:xfrm>
            <a:off x="2643189" y="2779713"/>
            <a:ext cx="1309687" cy="1485900"/>
          </a:xfrm>
          <a:prstGeom prst="rect">
            <a:avLst/>
          </a:prstGeom>
          <a:noFill/>
          <a:ln>
            <a:noFill/>
          </a:ln>
        </p:spPr>
      </p:pic>
      <p:pic>
        <p:nvPicPr>
          <p:cNvPr id="403" name="Google Shape;403;p19"/>
          <p:cNvPicPr preferRelativeResize="0"/>
          <p:nvPr/>
        </p:nvPicPr>
        <p:blipFill rotWithShape="1">
          <a:blip r:embed="rId5">
            <a:alphaModFix/>
          </a:blip>
          <a:srcRect/>
          <a:stretch/>
        </p:blipFill>
        <p:spPr>
          <a:xfrm>
            <a:off x="5621338" y="2946401"/>
            <a:ext cx="2603500" cy="1154113"/>
          </a:xfrm>
          <a:prstGeom prst="rect">
            <a:avLst/>
          </a:prstGeom>
          <a:noFill/>
          <a:ln>
            <a:noFill/>
          </a:ln>
        </p:spPr>
      </p:pic>
      <p:pic>
        <p:nvPicPr>
          <p:cNvPr id="404" name="Google Shape;404;p19"/>
          <p:cNvPicPr preferRelativeResize="0"/>
          <p:nvPr/>
        </p:nvPicPr>
        <p:blipFill rotWithShape="1">
          <a:blip r:embed="rId6">
            <a:alphaModFix/>
          </a:blip>
          <a:srcRect/>
          <a:stretch/>
        </p:blipFill>
        <p:spPr>
          <a:xfrm>
            <a:off x="7369176" y="4270376"/>
            <a:ext cx="2525713" cy="1419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
          <p:cNvSpPr/>
          <p:nvPr/>
        </p:nvSpPr>
        <p:spPr>
          <a:xfrm>
            <a:off x="2159000" y="1946275"/>
            <a:ext cx="7867650" cy="4268788"/>
          </a:xfrm>
          <a:prstGeom prst="roundRect">
            <a:avLst>
              <a:gd name="adj" fmla="val 2464"/>
            </a:avLst>
          </a:prstGeom>
          <a:solidFill>
            <a:srgbClr val="F8A9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115" name="Google Shape;115;p2"/>
          <p:cNvSpPr txBox="1">
            <a:spLocks noGrp="1"/>
          </p:cNvSpPr>
          <p:nvPr>
            <p:ph type="title"/>
          </p:nvPr>
        </p:nvSpPr>
        <p:spPr>
          <a:xfrm>
            <a:off x="2008189" y="712789"/>
            <a:ext cx="8220075" cy="6318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959"/>
              <a:buFont typeface="Corbel"/>
              <a:buNone/>
            </a:pPr>
            <a:r>
              <a:rPr lang="en-GB" sz="3959"/>
              <a:t>Life Processes</a:t>
            </a:r>
            <a:endParaRPr sz="3959"/>
          </a:p>
        </p:txBody>
      </p:sp>
      <p:sp>
        <p:nvSpPr>
          <p:cNvPr id="116" name="Google Shape;116;p2"/>
          <p:cNvSpPr/>
          <p:nvPr/>
        </p:nvSpPr>
        <p:spPr>
          <a:xfrm>
            <a:off x="3763964" y="1447800"/>
            <a:ext cx="4708525" cy="34925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1C1C1C"/>
              </a:buClr>
              <a:buSzPts val="1800"/>
              <a:buFont typeface="Arial"/>
              <a:buNone/>
            </a:pPr>
            <a:r>
              <a:rPr lang="en-GB" sz="1800" b="0" i="0" u="none" strike="noStrike" cap="none">
                <a:solidFill>
                  <a:srgbClr val="1C1C1C"/>
                </a:solidFill>
                <a:latin typeface="NTR"/>
                <a:ea typeface="NTR"/>
                <a:cs typeface="NTR"/>
                <a:sym typeface="NTR"/>
              </a:rPr>
              <a:t>What do all these things have in common? </a:t>
            </a:r>
            <a:endParaRPr sz="1400" b="0" i="0" u="none" strike="noStrike" cap="none">
              <a:solidFill>
                <a:srgbClr val="000000"/>
              </a:solidFill>
              <a:latin typeface="Arial"/>
              <a:ea typeface="Arial"/>
              <a:cs typeface="Arial"/>
              <a:sym typeface="Arial"/>
            </a:endParaRPr>
          </a:p>
        </p:txBody>
      </p:sp>
      <p:pic>
        <p:nvPicPr>
          <p:cNvPr id="117" name="Google Shape;117;p2"/>
          <p:cNvPicPr preferRelativeResize="0"/>
          <p:nvPr/>
        </p:nvPicPr>
        <p:blipFill rotWithShape="1">
          <a:blip r:embed="rId3">
            <a:alphaModFix/>
          </a:blip>
          <a:srcRect/>
          <a:stretch/>
        </p:blipFill>
        <p:spPr>
          <a:xfrm>
            <a:off x="2212975" y="2508251"/>
            <a:ext cx="1854200" cy="3363913"/>
          </a:xfrm>
          <a:prstGeom prst="rect">
            <a:avLst/>
          </a:prstGeom>
          <a:noFill/>
          <a:ln>
            <a:noFill/>
          </a:ln>
        </p:spPr>
      </p:pic>
      <p:pic>
        <p:nvPicPr>
          <p:cNvPr id="118" name="Google Shape;118;p2"/>
          <p:cNvPicPr preferRelativeResize="0"/>
          <p:nvPr/>
        </p:nvPicPr>
        <p:blipFill rotWithShape="1">
          <a:blip r:embed="rId4">
            <a:alphaModFix/>
          </a:blip>
          <a:srcRect/>
          <a:stretch/>
        </p:blipFill>
        <p:spPr>
          <a:xfrm>
            <a:off x="3865564" y="3160713"/>
            <a:ext cx="1011237" cy="2760662"/>
          </a:xfrm>
          <a:prstGeom prst="rect">
            <a:avLst/>
          </a:prstGeom>
          <a:noFill/>
          <a:ln>
            <a:noFill/>
          </a:ln>
        </p:spPr>
      </p:pic>
      <p:pic>
        <p:nvPicPr>
          <p:cNvPr id="119" name="Google Shape;119;p2"/>
          <p:cNvPicPr preferRelativeResize="0"/>
          <p:nvPr/>
        </p:nvPicPr>
        <p:blipFill rotWithShape="1">
          <a:blip r:embed="rId5">
            <a:alphaModFix/>
          </a:blip>
          <a:srcRect/>
          <a:stretch/>
        </p:blipFill>
        <p:spPr>
          <a:xfrm>
            <a:off x="4803775" y="4995864"/>
            <a:ext cx="1314450" cy="846137"/>
          </a:xfrm>
          <a:prstGeom prst="rect">
            <a:avLst/>
          </a:prstGeom>
          <a:noFill/>
          <a:ln>
            <a:noFill/>
          </a:ln>
        </p:spPr>
      </p:pic>
      <p:pic>
        <p:nvPicPr>
          <p:cNvPr id="120" name="Google Shape;120;p2"/>
          <p:cNvPicPr preferRelativeResize="0"/>
          <p:nvPr/>
        </p:nvPicPr>
        <p:blipFill rotWithShape="1">
          <a:blip r:embed="rId6">
            <a:alphaModFix/>
          </a:blip>
          <a:srcRect/>
          <a:stretch/>
        </p:blipFill>
        <p:spPr>
          <a:xfrm>
            <a:off x="3633789" y="2489201"/>
            <a:ext cx="3481387" cy="1216025"/>
          </a:xfrm>
          <a:prstGeom prst="rect">
            <a:avLst/>
          </a:prstGeom>
          <a:noFill/>
          <a:ln>
            <a:noFill/>
          </a:ln>
        </p:spPr>
      </p:pic>
      <p:pic>
        <p:nvPicPr>
          <p:cNvPr id="121" name="Google Shape;121;p2"/>
          <p:cNvPicPr preferRelativeResize="0"/>
          <p:nvPr/>
        </p:nvPicPr>
        <p:blipFill rotWithShape="1">
          <a:blip r:embed="rId7">
            <a:alphaModFix/>
          </a:blip>
          <a:srcRect/>
          <a:stretch/>
        </p:blipFill>
        <p:spPr>
          <a:xfrm>
            <a:off x="6634164" y="2632076"/>
            <a:ext cx="1423987" cy="1128713"/>
          </a:xfrm>
          <a:prstGeom prst="rect">
            <a:avLst/>
          </a:prstGeom>
          <a:noFill/>
          <a:ln>
            <a:noFill/>
          </a:ln>
        </p:spPr>
      </p:pic>
      <p:pic>
        <p:nvPicPr>
          <p:cNvPr id="122" name="Google Shape;122;p2"/>
          <p:cNvPicPr preferRelativeResize="0"/>
          <p:nvPr/>
        </p:nvPicPr>
        <p:blipFill rotWithShape="1">
          <a:blip r:embed="rId8">
            <a:alphaModFix/>
          </a:blip>
          <a:srcRect r="46269"/>
          <a:stretch/>
        </p:blipFill>
        <p:spPr>
          <a:xfrm>
            <a:off x="5278438" y="3854451"/>
            <a:ext cx="963612" cy="1463675"/>
          </a:xfrm>
          <a:prstGeom prst="rect">
            <a:avLst/>
          </a:prstGeom>
          <a:noFill/>
          <a:ln>
            <a:noFill/>
          </a:ln>
        </p:spPr>
      </p:pic>
      <p:pic>
        <p:nvPicPr>
          <p:cNvPr id="123" name="Google Shape;123;p2"/>
          <p:cNvPicPr preferRelativeResize="0"/>
          <p:nvPr/>
        </p:nvPicPr>
        <p:blipFill rotWithShape="1">
          <a:blip r:embed="rId9">
            <a:alphaModFix/>
          </a:blip>
          <a:srcRect/>
          <a:stretch/>
        </p:blipFill>
        <p:spPr>
          <a:xfrm>
            <a:off x="6478589" y="3902075"/>
            <a:ext cx="1277937" cy="1931988"/>
          </a:xfrm>
          <a:prstGeom prst="rect">
            <a:avLst/>
          </a:prstGeom>
          <a:noFill/>
          <a:ln>
            <a:noFill/>
          </a:ln>
        </p:spPr>
      </p:pic>
      <p:pic>
        <p:nvPicPr>
          <p:cNvPr id="124" name="Google Shape;124;p2"/>
          <p:cNvPicPr preferRelativeResize="0"/>
          <p:nvPr/>
        </p:nvPicPr>
        <p:blipFill rotWithShape="1">
          <a:blip r:embed="rId10">
            <a:alphaModFix/>
          </a:blip>
          <a:srcRect/>
          <a:stretch/>
        </p:blipFill>
        <p:spPr>
          <a:xfrm>
            <a:off x="7913688" y="2401889"/>
            <a:ext cx="1866900" cy="1519237"/>
          </a:xfrm>
          <a:prstGeom prst="rect">
            <a:avLst/>
          </a:prstGeom>
          <a:noFill/>
          <a:ln>
            <a:noFill/>
          </a:ln>
        </p:spPr>
      </p:pic>
      <p:pic>
        <p:nvPicPr>
          <p:cNvPr id="125" name="Google Shape;125;p2"/>
          <p:cNvPicPr preferRelativeResize="0"/>
          <p:nvPr/>
        </p:nvPicPr>
        <p:blipFill rotWithShape="1">
          <a:blip r:embed="rId11">
            <a:alphaModFix/>
          </a:blip>
          <a:srcRect/>
          <a:stretch/>
        </p:blipFill>
        <p:spPr>
          <a:xfrm>
            <a:off x="7864476" y="3789363"/>
            <a:ext cx="1712913" cy="1314450"/>
          </a:xfrm>
          <a:prstGeom prst="rect">
            <a:avLst/>
          </a:prstGeom>
          <a:noFill/>
          <a:ln>
            <a:noFill/>
          </a:ln>
        </p:spPr>
      </p:pic>
      <p:pic>
        <p:nvPicPr>
          <p:cNvPr id="126" name="Google Shape;126;p2"/>
          <p:cNvPicPr preferRelativeResize="0"/>
          <p:nvPr/>
        </p:nvPicPr>
        <p:blipFill rotWithShape="1">
          <a:blip r:embed="rId12">
            <a:alphaModFix/>
          </a:blip>
          <a:srcRect/>
          <a:stretch/>
        </p:blipFill>
        <p:spPr>
          <a:xfrm>
            <a:off x="8020050" y="5081589"/>
            <a:ext cx="1373188" cy="7016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20"/>
          <p:cNvSpPr/>
          <p:nvPr/>
        </p:nvSpPr>
        <p:spPr>
          <a:xfrm>
            <a:off x="2168525" y="2570163"/>
            <a:ext cx="2198688" cy="2197100"/>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10" name="Google Shape;410;p20"/>
          <p:cNvSpPr/>
          <p:nvPr/>
        </p:nvSpPr>
        <p:spPr>
          <a:xfrm>
            <a:off x="4070350" y="3967163"/>
            <a:ext cx="2198688" cy="2197100"/>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11" name="Google Shape;411;p20"/>
          <p:cNvSpPr/>
          <p:nvPr/>
        </p:nvSpPr>
        <p:spPr>
          <a:xfrm>
            <a:off x="5972175" y="2446339"/>
            <a:ext cx="2198688" cy="2198687"/>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12" name="Google Shape;412;p20"/>
          <p:cNvSpPr/>
          <p:nvPr/>
        </p:nvSpPr>
        <p:spPr>
          <a:xfrm>
            <a:off x="7874000" y="3960813"/>
            <a:ext cx="2197100" cy="2197100"/>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13" name="Google Shape;413;p20"/>
          <p:cNvSpPr txBox="1">
            <a:spLocks noGrp="1"/>
          </p:cNvSpPr>
          <p:nvPr>
            <p:ph type="title"/>
          </p:nvPr>
        </p:nvSpPr>
        <p:spPr>
          <a:xfrm>
            <a:off x="1981201" y="479426"/>
            <a:ext cx="8220075" cy="993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3600"/>
              <a:buFont typeface="Arial"/>
              <a:buNone/>
            </a:pPr>
            <a:r>
              <a:rPr lang="en-GB" sz="3600"/>
              <a:t>Omnivores</a:t>
            </a:r>
            <a:endParaRPr/>
          </a:p>
        </p:txBody>
      </p:sp>
      <p:sp>
        <p:nvSpPr>
          <p:cNvPr id="414" name="Google Shape;414;p20"/>
          <p:cNvSpPr txBox="1"/>
          <p:nvPr/>
        </p:nvSpPr>
        <p:spPr>
          <a:xfrm>
            <a:off x="2257426" y="1211263"/>
            <a:ext cx="7705725" cy="10144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C1C1C"/>
              </a:buClr>
              <a:buSzPts val="2000"/>
              <a:buFont typeface="Arial"/>
              <a:buNone/>
            </a:pPr>
            <a:r>
              <a:rPr lang="en-GB" sz="2000" b="0" i="0" u="none" strike="noStrike" cap="none">
                <a:solidFill>
                  <a:srgbClr val="1C1C1C"/>
                </a:solidFill>
                <a:latin typeface="Arial"/>
                <a:ea typeface="Arial"/>
                <a:cs typeface="Arial"/>
                <a:sym typeface="Arial"/>
              </a:rPr>
              <a:t>Omnivores</a:t>
            </a:r>
            <a:r>
              <a:rPr lang="en-GB" sz="2000" b="0" i="0" u="none" strike="noStrike" cap="none">
                <a:solidFill>
                  <a:schemeClr val="dk1"/>
                </a:solidFill>
                <a:latin typeface="Arial"/>
                <a:ea typeface="Arial"/>
                <a:cs typeface="Arial"/>
                <a:sym typeface="Arial"/>
              </a:rPr>
              <a:t> are animals that eat </a:t>
            </a:r>
            <a:r>
              <a:rPr lang="en-GB" sz="2000" b="0" i="0" u="none" strike="noStrike" cap="none">
                <a:solidFill>
                  <a:srgbClr val="D81C31"/>
                </a:solidFill>
                <a:latin typeface="Arial"/>
                <a:ea typeface="Arial"/>
                <a:cs typeface="Arial"/>
                <a:sym typeface="Arial"/>
              </a:rPr>
              <a:t>meat</a:t>
            </a:r>
            <a:r>
              <a:rPr lang="en-GB" sz="2000" b="0" i="0" u="none" strike="noStrike" cap="none">
                <a:solidFill>
                  <a:schemeClr val="dk1"/>
                </a:solidFill>
                <a:latin typeface="Arial"/>
                <a:ea typeface="Arial"/>
                <a:cs typeface="Arial"/>
                <a:sym typeface="Arial"/>
              </a:rPr>
              <a:t> and </a:t>
            </a:r>
            <a:r>
              <a:rPr lang="en-GB" sz="2000" b="0" i="0" u="none" strike="noStrike" cap="none">
                <a:solidFill>
                  <a:srgbClr val="009541"/>
                </a:solidFill>
                <a:latin typeface="Arial"/>
                <a:ea typeface="Arial"/>
                <a:cs typeface="Arial"/>
                <a:sym typeface="Arial"/>
              </a:rPr>
              <a:t>plants.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1C1C1C"/>
              </a:buClr>
              <a:buSzPts val="2000"/>
              <a:buFont typeface="Arial"/>
              <a:buNone/>
            </a:pPr>
            <a:endParaRPr sz="20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000"/>
              <a:buFont typeface="Arial"/>
              <a:buNone/>
            </a:pPr>
            <a:r>
              <a:rPr lang="en-GB" sz="2000" b="0" i="0" u="none" strike="noStrike" cap="none">
                <a:solidFill>
                  <a:schemeClr val="dk1"/>
                </a:solidFill>
                <a:latin typeface="Arial"/>
                <a:ea typeface="Arial"/>
                <a:cs typeface="Arial"/>
                <a:sym typeface="Arial"/>
              </a:rPr>
              <a:t>These are animals like chickens that can eat seeds and worms.</a:t>
            </a:r>
            <a:endParaRPr sz="1400" b="0" i="0" u="none" strike="noStrike" cap="none">
              <a:solidFill>
                <a:srgbClr val="000000"/>
              </a:solidFill>
              <a:latin typeface="Arial"/>
              <a:ea typeface="Arial"/>
              <a:cs typeface="Arial"/>
              <a:sym typeface="Arial"/>
            </a:endParaRPr>
          </a:p>
        </p:txBody>
      </p:sp>
      <p:pic>
        <p:nvPicPr>
          <p:cNvPr id="415" name="Google Shape;415;p20"/>
          <p:cNvPicPr preferRelativeResize="0"/>
          <p:nvPr/>
        </p:nvPicPr>
        <p:blipFill rotWithShape="1">
          <a:blip r:embed="rId3">
            <a:alphaModFix/>
          </a:blip>
          <a:srcRect/>
          <a:stretch/>
        </p:blipFill>
        <p:spPr>
          <a:xfrm>
            <a:off x="703587" y="1211263"/>
            <a:ext cx="1039813" cy="765175"/>
          </a:xfrm>
          <a:prstGeom prst="rect">
            <a:avLst/>
          </a:prstGeom>
          <a:noFill/>
          <a:ln>
            <a:noFill/>
          </a:ln>
        </p:spPr>
      </p:pic>
      <p:pic>
        <p:nvPicPr>
          <p:cNvPr id="416" name="Google Shape;416;p20"/>
          <p:cNvPicPr preferRelativeResize="0"/>
          <p:nvPr/>
        </p:nvPicPr>
        <p:blipFill rotWithShape="1">
          <a:blip r:embed="rId4">
            <a:alphaModFix/>
          </a:blip>
          <a:srcRect/>
          <a:stretch/>
        </p:blipFill>
        <p:spPr>
          <a:xfrm rot="582289">
            <a:off x="9858052" y="1153988"/>
            <a:ext cx="1162050" cy="469900"/>
          </a:xfrm>
          <a:prstGeom prst="rect">
            <a:avLst/>
          </a:prstGeom>
          <a:noFill/>
          <a:ln>
            <a:noFill/>
          </a:ln>
        </p:spPr>
      </p:pic>
      <p:pic>
        <p:nvPicPr>
          <p:cNvPr id="417" name="Google Shape;417;p20"/>
          <p:cNvPicPr preferRelativeResize="0"/>
          <p:nvPr/>
        </p:nvPicPr>
        <p:blipFill rotWithShape="1">
          <a:blip r:embed="rId5">
            <a:alphaModFix/>
          </a:blip>
          <a:srcRect/>
          <a:stretch/>
        </p:blipFill>
        <p:spPr>
          <a:xfrm>
            <a:off x="3995739" y="4376739"/>
            <a:ext cx="2319337" cy="1665287"/>
          </a:xfrm>
          <a:prstGeom prst="rect">
            <a:avLst/>
          </a:prstGeom>
          <a:noFill/>
          <a:ln>
            <a:noFill/>
          </a:ln>
        </p:spPr>
      </p:pic>
      <p:pic>
        <p:nvPicPr>
          <p:cNvPr id="418" name="Google Shape;418;p20"/>
          <p:cNvPicPr preferRelativeResize="0"/>
          <p:nvPr/>
        </p:nvPicPr>
        <p:blipFill rotWithShape="1">
          <a:blip r:embed="rId6">
            <a:alphaModFix/>
          </a:blip>
          <a:srcRect/>
          <a:stretch/>
        </p:blipFill>
        <p:spPr>
          <a:xfrm>
            <a:off x="8170864" y="4376738"/>
            <a:ext cx="1609725" cy="1071562"/>
          </a:xfrm>
          <a:prstGeom prst="rect">
            <a:avLst/>
          </a:prstGeom>
          <a:noFill/>
          <a:ln>
            <a:noFill/>
          </a:ln>
        </p:spPr>
      </p:pic>
      <p:pic>
        <p:nvPicPr>
          <p:cNvPr id="419" name="Google Shape;419;p20"/>
          <p:cNvPicPr preferRelativeResize="0"/>
          <p:nvPr/>
        </p:nvPicPr>
        <p:blipFill rotWithShape="1">
          <a:blip r:embed="rId7">
            <a:alphaModFix/>
          </a:blip>
          <a:srcRect/>
          <a:stretch/>
        </p:blipFill>
        <p:spPr>
          <a:xfrm>
            <a:off x="2495551" y="3038475"/>
            <a:ext cx="1427163" cy="1454150"/>
          </a:xfrm>
          <a:prstGeom prst="rect">
            <a:avLst/>
          </a:prstGeom>
          <a:noFill/>
          <a:ln>
            <a:noFill/>
          </a:ln>
        </p:spPr>
      </p:pic>
      <p:pic>
        <p:nvPicPr>
          <p:cNvPr id="420" name="Google Shape;420;p20"/>
          <p:cNvPicPr preferRelativeResize="0"/>
          <p:nvPr/>
        </p:nvPicPr>
        <p:blipFill rotWithShape="1">
          <a:blip r:embed="rId8">
            <a:alphaModFix/>
          </a:blip>
          <a:srcRect/>
          <a:stretch/>
        </p:blipFill>
        <p:spPr>
          <a:xfrm>
            <a:off x="7113588" y="2444750"/>
            <a:ext cx="741362" cy="1931988"/>
          </a:xfrm>
          <a:prstGeom prst="rect">
            <a:avLst/>
          </a:prstGeom>
          <a:noFill/>
          <a:ln>
            <a:noFill/>
          </a:ln>
        </p:spPr>
      </p:pic>
      <p:pic>
        <p:nvPicPr>
          <p:cNvPr id="421" name="Google Shape;421;p20"/>
          <p:cNvPicPr preferRelativeResize="0"/>
          <p:nvPr/>
        </p:nvPicPr>
        <p:blipFill rotWithShape="1">
          <a:blip r:embed="rId9">
            <a:alphaModFix/>
          </a:blip>
          <a:srcRect/>
          <a:stretch/>
        </p:blipFill>
        <p:spPr>
          <a:xfrm>
            <a:off x="6346826" y="2514601"/>
            <a:ext cx="658813" cy="184626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21"/>
          <p:cNvSpPr txBox="1"/>
          <p:nvPr/>
        </p:nvSpPr>
        <p:spPr>
          <a:xfrm>
            <a:off x="2243137" y="1209729"/>
            <a:ext cx="7705725" cy="393954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al"/>
              <a:buNone/>
            </a:pPr>
            <a:r>
              <a:rPr lang="en-GB" sz="2800" b="0" i="0" u="none" strike="noStrike" cap="none">
                <a:solidFill>
                  <a:schemeClr val="dk1"/>
                </a:solidFill>
                <a:latin typeface="Arial"/>
                <a:ea typeface="Arial"/>
                <a:cs typeface="Arial"/>
                <a:sym typeface="Arial"/>
              </a:rPr>
              <a:t>You could remember the word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1C1C1C"/>
              </a:buClr>
              <a:buSzPts val="2800"/>
              <a:buFont typeface="Arial"/>
              <a:buNone/>
            </a:pPr>
            <a:endParaRPr sz="2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9541"/>
              </a:buClr>
              <a:buSzPts val="5400"/>
              <a:buFont typeface="Arial"/>
              <a:buNone/>
            </a:pPr>
            <a:r>
              <a:rPr lang="en-GB" sz="5400" b="0" i="0" u="none" strike="noStrike" cap="none">
                <a:solidFill>
                  <a:srgbClr val="009541"/>
                </a:solidFill>
                <a:latin typeface="Arial"/>
                <a:ea typeface="Arial"/>
                <a:cs typeface="Arial"/>
                <a:sym typeface="Arial"/>
              </a:rPr>
              <a:t>Omni</a:t>
            </a:r>
            <a:r>
              <a:rPr lang="en-GB" sz="5400" b="0" i="0" u="none" strike="noStrike" cap="none">
                <a:solidFill>
                  <a:srgbClr val="D81C31"/>
                </a:solidFill>
                <a:latin typeface="Arial"/>
                <a:ea typeface="Arial"/>
                <a:cs typeface="Arial"/>
                <a:sym typeface="Arial"/>
              </a:rPr>
              <a:t>vore</a:t>
            </a:r>
            <a:endParaRPr sz="2800" b="0" i="0" u="none" strike="noStrike" cap="none">
              <a:solidFill>
                <a:srgbClr val="D81C31"/>
              </a:solidFill>
              <a:latin typeface="Arial"/>
              <a:ea typeface="Arial"/>
              <a:cs typeface="Arial"/>
              <a:sym typeface="Arial"/>
            </a:endParaRPr>
          </a:p>
          <a:p>
            <a:pPr marL="0" marR="0" lvl="0" indent="0" algn="ctr" rtl="0">
              <a:lnSpc>
                <a:spcPct val="100000"/>
              </a:lnSpc>
              <a:spcBef>
                <a:spcPts val="0"/>
              </a:spcBef>
              <a:spcAft>
                <a:spcPts val="0"/>
              </a:spcAft>
              <a:buClr>
                <a:srgbClr val="1C1C1C"/>
              </a:buClr>
              <a:buSzPts val="2800"/>
              <a:buFont typeface="Arial"/>
              <a:buNone/>
            </a:pPr>
            <a:endParaRPr sz="2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800"/>
              <a:buFont typeface="Arial"/>
              <a:buNone/>
            </a:pPr>
            <a:r>
              <a:rPr lang="en-GB" sz="2800" b="0" i="0" u="none" strike="noStrike" cap="none">
                <a:solidFill>
                  <a:schemeClr val="dk1"/>
                </a:solidFill>
                <a:latin typeface="Arial"/>
                <a:ea typeface="Arial"/>
                <a:cs typeface="Arial"/>
                <a:sym typeface="Arial"/>
              </a:rPr>
              <a:t>by remembering that omnivores eat everything with an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1C1C1C"/>
              </a:buClr>
              <a:buSzPts val="2800"/>
              <a:buFont typeface="Arial"/>
              <a:buNone/>
            </a:pPr>
            <a:endParaRPr sz="2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D81C31"/>
              </a:buClr>
              <a:buSzPts val="2800"/>
              <a:buFont typeface="Arial"/>
              <a:buNone/>
            </a:pPr>
            <a:r>
              <a:rPr lang="en-GB" sz="2800" b="0" i="0" u="none" strike="noStrike" cap="none">
                <a:solidFill>
                  <a:srgbClr val="D81C31"/>
                </a:solidFill>
                <a:latin typeface="Arial"/>
                <a:ea typeface="Arial"/>
                <a:cs typeface="Arial"/>
                <a:sym typeface="Arial"/>
              </a:rPr>
              <a:t>om nom nom nom</a:t>
            </a:r>
            <a:r>
              <a:rPr lang="en-GB" sz="28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27" name="Google Shape;427;p21"/>
          <p:cNvPicPr preferRelativeResize="0"/>
          <p:nvPr/>
        </p:nvPicPr>
        <p:blipFill rotWithShape="1">
          <a:blip r:embed="rId3">
            <a:alphaModFix/>
          </a:blip>
          <a:srcRect/>
          <a:stretch/>
        </p:blipFill>
        <p:spPr>
          <a:xfrm>
            <a:off x="4590256" y="5323582"/>
            <a:ext cx="3011488" cy="1250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22"/>
          <p:cNvSpPr txBox="1">
            <a:spLocks noGrp="1"/>
          </p:cNvSpPr>
          <p:nvPr>
            <p:ph type="title"/>
          </p:nvPr>
        </p:nvSpPr>
        <p:spPr>
          <a:xfrm>
            <a:off x="615950" y="3429000"/>
            <a:ext cx="10960100" cy="99430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4400"/>
              <a:buFont typeface="Arial"/>
              <a:buNone/>
            </a:pPr>
            <a:r>
              <a:rPr lang="en-GB" u="sng">
                <a:solidFill>
                  <a:schemeClr val="hlink"/>
                </a:solidFill>
                <a:hlinkClick r:id="rId3"/>
              </a:rPr>
              <a:t>https://www.youtube.com/watch?v=RBMa-_3YXO4</a:t>
            </a:r>
            <a:r>
              <a:rPr lang="en-GB"/>
              <a:t>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23"/>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Corbel"/>
              <a:buNone/>
            </a:pPr>
            <a:r>
              <a:rPr lang="en-GB"/>
              <a:t>What groups of animals were mentioned in the video?</a:t>
            </a:r>
            <a:endParaRPr/>
          </a:p>
        </p:txBody>
      </p:sp>
      <p:sp>
        <p:nvSpPr>
          <p:cNvPr id="439" name="Google Shape;439;p23"/>
          <p:cNvSpPr txBox="1">
            <a:spLocks noGrp="1"/>
          </p:cNvSpPr>
          <p:nvPr>
            <p:ph type="body" idx="1"/>
          </p:nvPr>
        </p:nvSpPr>
        <p:spPr>
          <a:xfrm>
            <a:off x="1143000" y="2057400"/>
            <a:ext cx="10186261" cy="4038600"/>
          </a:xfrm>
          <a:prstGeom prst="rect">
            <a:avLst/>
          </a:prstGeom>
          <a:noFill/>
          <a:ln>
            <a:noFill/>
          </a:ln>
        </p:spPr>
        <p:txBody>
          <a:bodyPr spcFirstLastPara="1" wrap="square" lIns="91425" tIns="45700" rIns="91425" bIns="45700" anchor="t" anchorCtr="0">
            <a:normAutofit/>
          </a:bodyPr>
          <a:lstStyle/>
          <a:p>
            <a:pPr marL="228600" lvl="0" indent="-182880" algn="l" rtl="0">
              <a:lnSpc>
                <a:spcPct val="80000"/>
              </a:lnSpc>
              <a:spcBef>
                <a:spcPts val="0"/>
              </a:spcBef>
              <a:spcAft>
                <a:spcPts val="0"/>
              </a:spcAft>
              <a:buSzPts val="1760"/>
              <a:buChar char="•"/>
            </a:pPr>
            <a:r>
              <a:rPr lang="en-GB"/>
              <a:t>Birds – wings, feathers, lay eggs, warm blooded.</a:t>
            </a:r>
            <a:endParaRPr/>
          </a:p>
          <a:p>
            <a:pPr marL="228600" lvl="0" indent="-182880" algn="l" rtl="0">
              <a:lnSpc>
                <a:spcPct val="80000"/>
              </a:lnSpc>
              <a:spcBef>
                <a:spcPts val="1400"/>
              </a:spcBef>
              <a:spcAft>
                <a:spcPts val="0"/>
              </a:spcAft>
              <a:buSzPts val="1760"/>
              <a:buChar char="•"/>
            </a:pPr>
            <a:r>
              <a:rPr lang="en-GB"/>
              <a:t>Reptiles – scales NOT FUR, cold blooded, usually lay eggs (sometimes live babies), dry skin. </a:t>
            </a:r>
            <a:endParaRPr/>
          </a:p>
          <a:p>
            <a:pPr marL="228600" lvl="0" indent="-182880" algn="l" rtl="0">
              <a:lnSpc>
                <a:spcPct val="80000"/>
              </a:lnSpc>
              <a:spcBef>
                <a:spcPts val="1400"/>
              </a:spcBef>
              <a:spcAft>
                <a:spcPts val="0"/>
              </a:spcAft>
              <a:buSzPts val="1760"/>
              <a:buChar char="•"/>
            </a:pPr>
            <a:r>
              <a:rPr lang="en-GB"/>
              <a:t>Amphibians – live on land &amp; water, cold blooded, lay eggs, moist skin, webbed feet.</a:t>
            </a:r>
            <a:endParaRPr/>
          </a:p>
          <a:p>
            <a:pPr marL="228600" lvl="0" indent="-182880" algn="l" rtl="0">
              <a:lnSpc>
                <a:spcPct val="80000"/>
              </a:lnSpc>
              <a:spcBef>
                <a:spcPts val="1400"/>
              </a:spcBef>
              <a:spcAft>
                <a:spcPts val="0"/>
              </a:spcAft>
              <a:buSzPts val="1760"/>
              <a:buChar char="•"/>
            </a:pPr>
            <a:r>
              <a:rPr lang="en-GB"/>
              <a:t>Mammals – give birth to live young, hair or fur, nurse live young with milk, warm blooded.</a:t>
            </a:r>
            <a:endParaRPr/>
          </a:p>
          <a:p>
            <a:pPr marL="228600" lvl="0" indent="-182880" algn="l" rtl="0">
              <a:lnSpc>
                <a:spcPct val="80000"/>
              </a:lnSpc>
              <a:spcBef>
                <a:spcPts val="1400"/>
              </a:spcBef>
              <a:spcAft>
                <a:spcPts val="0"/>
              </a:spcAft>
              <a:buSzPts val="1760"/>
              <a:buChar char="•"/>
            </a:pPr>
            <a:r>
              <a:rPr lang="en-GB"/>
              <a:t>Fish  - breath under water using gills, have scales and fins, lay eggs, cold blooded.</a:t>
            </a:r>
            <a:endParaRPr/>
          </a:p>
          <a:p>
            <a:pPr marL="228600" lvl="0" indent="-182880" algn="l" rtl="0">
              <a:lnSpc>
                <a:spcPct val="80000"/>
              </a:lnSpc>
              <a:spcBef>
                <a:spcPts val="1400"/>
              </a:spcBef>
              <a:spcAft>
                <a:spcPts val="0"/>
              </a:spcAft>
              <a:buSzPts val="1760"/>
              <a:buFont typeface="Corbel"/>
              <a:buChar char="-"/>
            </a:pPr>
            <a:r>
              <a:rPr lang="en-GB"/>
              <a:t>To remember these you can remember </a:t>
            </a:r>
            <a:r>
              <a:rPr lang="en-GB">
                <a:solidFill>
                  <a:srgbClr val="FF0000"/>
                </a:solidFill>
              </a:rPr>
              <a:t>BRAMF!</a:t>
            </a:r>
            <a:endParaRPr/>
          </a:p>
          <a:p>
            <a:pPr marL="45720" lvl="0" indent="0" algn="l" rtl="0">
              <a:lnSpc>
                <a:spcPct val="80000"/>
              </a:lnSpc>
              <a:spcBef>
                <a:spcPts val="1400"/>
              </a:spcBef>
              <a:spcAft>
                <a:spcPts val="0"/>
              </a:spcAft>
              <a:buSzPts val="1760"/>
              <a:buNone/>
            </a:pPr>
            <a:r>
              <a:rPr lang="en-GB">
                <a:solidFill>
                  <a:srgbClr val="FFC000"/>
                </a:solidFill>
              </a:rPr>
              <a:t>What invertebrate group was mentioned nearer the end? </a:t>
            </a:r>
            <a:endParaRPr/>
          </a:p>
          <a:p>
            <a:pPr marL="228600" lvl="0" indent="-182880" algn="l" rtl="0">
              <a:lnSpc>
                <a:spcPct val="80000"/>
              </a:lnSpc>
              <a:spcBef>
                <a:spcPts val="1400"/>
              </a:spcBef>
              <a:spcAft>
                <a:spcPts val="0"/>
              </a:spcAft>
              <a:buSzPts val="1760"/>
              <a:buChar char="•"/>
            </a:pPr>
            <a:r>
              <a:rPr lang="en-GB">
                <a:solidFill>
                  <a:srgbClr val="FFC000"/>
                </a:solidFill>
              </a:rPr>
              <a:t>Insects!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9">
                                            <p:txEl>
                                              <p:pRg st="0" end="0"/>
                                            </p:txEl>
                                          </p:spTgt>
                                        </p:tgtEl>
                                        <p:attrNameLst>
                                          <p:attrName>style.visibility</p:attrName>
                                        </p:attrNameLst>
                                      </p:cBhvr>
                                      <p:to>
                                        <p:strVal val="visible"/>
                                      </p:to>
                                    </p:set>
                                    <p:animEffect transition="in" filter="fade">
                                      <p:cBhvr>
                                        <p:cTn id="7" dur="500"/>
                                        <p:tgtEl>
                                          <p:spTgt spid="4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9">
                                            <p:txEl>
                                              <p:pRg st="1" end="1"/>
                                            </p:txEl>
                                          </p:spTgt>
                                        </p:tgtEl>
                                        <p:attrNameLst>
                                          <p:attrName>style.visibility</p:attrName>
                                        </p:attrNameLst>
                                      </p:cBhvr>
                                      <p:to>
                                        <p:strVal val="visible"/>
                                      </p:to>
                                    </p:set>
                                    <p:animEffect transition="in" filter="fade">
                                      <p:cBhvr>
                                        <p:cTn id="12" dur="500"/>
                                        <p:tgtEl>
                                          <p:spTgt spid="4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9">
                                            <p:txEl>
                                              <p:pRg st="2" end="2"/>
                                            </p:txEl>
                                          </p:spTgt>
                                        </p:tgtEl>
                                        <p:attrNameLst>
                                          <p:attrName>style.visibility</p:attrName>
                                        </p:attrNameLst>
                                      </p:cBhvr>
                                      <p:to>
                                        <p:strVal val="visible"/>
                                      </p:to>
                                    </p:set>
                                    <p:animEffect transition="in" filter="fade">
                                      <p:cBhvr>
                                        <p:cTn id="17" dur="500"/>
                                        <p:tgtEl>
                                          <p:spTgt spid="4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9">
                                            <p:txEl>
                                              <p:pRg st="3" end="3"/>
                                            </p:txEl>
                                          </p:spTgt>
                                        </p:tgtEl>
                                        <p:attrNameLst>
                                          <p:attrName>style.visibility</p:attrName>
                                        </p:attrNameLst>
                                      </p:cBhvr>
                                      <p:to>
                                        <p:strVal val="visible"/>
                                      </p:to>
                                    </p:set>
                                    <p:animEffect transition="in" filter="fade">
                                      <p:cBhvr>
                                        <p:cTn id="22" dur="500"/>
                                        <p:tgtEl>
                                          <p:spTgt spid="4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9">
                                            <p:txEl>
                                              <p:pRg st="4" end="4"/>
                                            </p:txEl>
                                          </p:spTgt>
                                        </p:tgtEl>
                                        <p:attrNameLst>
                                          <p:attrName>style.visibility</p:attrName>
                                        </p:attrNameLst>
                                      </p:cBhvr>
                                      <p:to>
                                        <p:strVal val="visible"/>
                                      </p:to>
                                    </p:set>
                                    <p:animEffect transition="in" filter="fade">
                                      <p:cBhvr>
                                        <p:cTn id="27" dur="500"/>
                                        <p:tgtEl>
                                          <p:spTgt spid="43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9">
                                            <p:txEl>
                                              <p:pRg st="5" end="5"/>
                                            </p:txEl>
                                          </p:spTgt>
                                        </p:tgtEl>
                                        <p:attrNameLst>
                                          <p:attrName>style.visibility</p:attrName>
                                        </p:attrNameLst>
                                      </p:cBhvr>
                                      <p:to>
                                        <p:strVal val="visible"/>
                                      </p:to>
                                    </p:set>
                                    <p:animEffect transition="in" filter="fade">
                                      <p:cBhvr>
                                        <p:cTn id="32" dur="500"/>
                                        <p:tgtEl>
                                          <p:spTgt spid="43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39">
                                            <p:txEl>
                                              <p:pRg st="6" end="6"/>
                                            </p:txEl>
                                          </p:spTgt>
                                        </p:tgtEl>
                                        <p:attrNameLst>
                                          <p:attrName>style.visibility</p:attrName>
                                        </p:attrNameLst>
                                      </p:cBhvr>
                                      <p:to>
                                        <p:strVal val="visible"/>
                                      </p:to>
                                    </p:set>
                                    <p:animEffect transition="in" filter="fade">
                                      <p:cBhvr>
                                        <p:cTn id="37" dur="500"/>
                                        <p:tgtEl>
                                          <p:spTgt spid="43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39">
                                            <p:txEl>
                                              <p:pRg st="7" end="7"/>
                                            </p:txEl>
                                          </p:spTgt>
                                        </p:tgtEl>
                                        <p:attrNameLst>
                                          <p:attrName>style.visibility</p:attrName>
                                        </p:attrNameLst>
                                      </p:cBhvr>
                                      <p:to>
                                        <p:strVal val="visible"/>
                                      </p:to>
                                    </p:set>
                                    <p:animEffect transition="in" filter="fade">
                                      <p:cBhvr>
                                        <p:cTn id="42" dur="500"/>
                                        <p:tgtEl>
                                          <p:spTgt spid="43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ga2ba657018_0_0"/>
          <p:cNvSpPr txBox="1">
            <a:spLocks noGrp="1"/>
          </p:cNvSpPr>
          <p:nvPr>
            <p:ph type="title"/>
          </p:nvPr>
        </p:nvSpPr>
        <p:spPr>
          <a:xfrm>
            <a:off x="1158300" y="1717500"/>
            <a:ext cx="9875400" cy="1356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endParaRPr/>
          </a:p>
          <a:p>
            <a:pPr marL="0" lvl="0" indent="0" algn="l" rtl="0">
              <a:lnSpc>
                <a:spcPct val="90000"/>
              </a:lnSpc>
              <a:spcBef>
                <a:spcPts val="0"/>
              </a:spcBef>
              <a:spcAft>
                <a:spcPts val="0"/>
              </a:spcAft>
              <a:buSzPts val="1800"/>
              <a:buNone/>
            </a:pPr>
            <a:endParaRPr/>
          </a:p>
          <a:p>
            <a:pPr marL="0" lvl="0" indent="0" algn="l" rtl="0">
              <a:lnSpc>
                <a:spcPct val="90000"/>
              </a:lnSpc>
              <a:spcBef>
                <a:spcPts val="0"/>
              </a:spcBef>
              <a:spcAft>
                <a:spcPts val="0"/>
              </a:spcAft>
              <a:buSzPts val="1800"/>
              <a:buNone/>
            </a:pPr>
            <a:endParaRPr/>
          </a:p>
          <a:p>
            <a:pPr marL="0" lvl="0" indent="0" algn="l" rtl="0">
              <a:lnSpc>
                <a:spcPct val="90000"/>
              </a:lnSpc>
              <a:spcBef>
                <a:spcPts val="0"/>
              </a:spcBef>
              <a:spcAft>
                <a:spcPts val="0"/>
              </a:spcAft>
              <a:buSzPts val="1800"/>
              <a:buNone/>
            </a:pPr>
            <a:r>
              <a:rPr lang="en-GB"/>
              <a:t>Your task - can you group animals in more than one way.</a:t>
            </a:r>
            <a:endParaRPr/>
          </a:p>
          <a:p>
            <a:pPr marL="0" lvl="0" indent="0" algn="l" rtl="0">
              <a:lnSpc>
                <a:spcPct val="90000"/>
              </a:lnSpc>
              <a:spcBef>
                <a:spcPts val="0"/>
              </a:spcBef>
              <a:spcAft>
                <a:spcPts val="0"/>
              </a:spcAft>
              <a:buSzPts val="1800"/>
              <a:buNone/>
            </a:pPr>
            <a:endParaRPr/>
          </a:p>
          <a:p>
            <a:pPr marL="0" lvl="0" indent="0" algn="l" rtl="0">
              <a:lnSpc>
                <a:spcPct val="90000"/>
              </a:lnSpc>
              <a:spcBef>
                <a:spcPts val="0"/>
              </a:spcBef>
              <a:spcAft>
                <a:spcPts val="0"/>
              </a:spcAft>
              <a:buSzPts val="1800"/>
              <a:buNone/>
            </a:pPr>
            <a:r>
              <a:rPr lang="en-GB"/>
              <a:t>Can you explain your choices?</a:t>
            </a:r>
            <a:endParaRPr/>
          </a:p>
          <a:p>
            <a:pPr marL="0" lvl="0" indent="0" algn="l" rtl="0">
              <a:lnSpc>
                <a:spcPct val="90000"/>
              </a:lnSpc>
              <a:spcBef>
                <a:spcPts val="0"/>
              </a:spcBef>
              <a:spcAft>
                <a:spcPts val="0"/>
              </a:spcAft>
              <a:buSzPts val="1800"/>
              <a:buNone/>
            </a:pPr>
            <a:endParaRPr/>
          </a:p>
          <a:p>
            <a:pPr marL="0" lvl="0" indent="0" algn="l" rtl="0">
              <a:lnSpc>
                <a:spcPct val="90000"/>
              </a:lnSpc>
              <a:spcBef>
                <a:spcPts val="0"/>
              </a:spcBef>
              <a:spcAft>
                <a:spcPts val="0"/>
              </a:spcAft>
              <a:buSzPts val="1800"/>
              <a:buNone/>
            </a:pPr>
            <a:r>
              <a:rPr lang="en-GB"/>
              <a:t>Joshua, you can email your choices to me. </a:t>
            </a:r>
            <a:endParaRPr/>
          </a:p>
          <a:p>
            <a:pPr marL="0" lvl="0" indent="0" algn="l" rtl="0">
              <a:lnSpc>
                <a:spcPct val="90000"/>
              </a:lnSpc>
              <a:spcBef>
                <a:spcPts val="0"/>
              </a:spcBef>
              <a:spcAft>
                <a:spcPts val="0"/>
              </a:spcAft>
              <a:buSzPts val="1800"/>
              <a:buNone/>
            </a:pPr>
            <a:endParaRPr/>
          </a:p>
          <a:p>
            <a:pPr marL="0" lvl="0" indent="0" algn="l" rtl="0">
              <a:lnSpc>
                <a:spcPct val="90000"/>
              </a:lnSpc>
              <a:spcBef>
                <a:spcPts val="0"/>
              </a:spcBef>
              <a:spcAft>
                <a:spcPts val="0"/>
              </a:spcAft>
              <a:buSzPts val="1800"/>
              <a:buNone/>
            </a:pPr>
            <a:endParaRPr/>
          </a:p>
        </p:txBody>
      </p:sp>
      <p:sp>
        <p:nvSpPr>
          <p:cNvPr id="446" name="Google Shape;446;ga2ba657018_0_0"/>
          <p:cNvSpPr txBox="1">
            <a:spLocks noGrp="1"/>
          </p:cNvSpPr>
          <p:nvPr>
            <p:ph type="body" idx="1"/>
          </p:nvPr>
        </p:nvSpPr>
        <p:spPr>
          <a:xfrm>
            <a:off x="1143000" y="2057400"/>
            <a:ext cx="9873000" cy="1969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400"/>
              </a:spcBef>
              <a:spcAft>
                <a:spcPts val="0"/>
              </a:spcAft>
              <a:buNone/>
            </a:pPr>
            <a:endParaRPr sz="36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p:nvPr/>
        </p:nvSpPr>
        <p:spPr>
          <a:xfrm>
            <a:off x="6519864" y="1498601"/>
            <a:ext cx="3444875" cy="4665663"/>
          </a:xfrm>
          <a:prstGeom prst="roundRect">
            <a:avLst>
              <a:gd name="adj" fmla="val 2464"/>
            </a:avLst>
          </a:prstGeom>
          <a:solidFill>
            <a:srgbClr val="FFD5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133" name="Google Shape;133;p3"/>
          <p:cNvSpPr/>
          <p:nvPr/>
        </p:nvSpPr>
        <p:spPr>
          <a:xfrm>
            <a:off x="2225676" y="1498601"/>
            <a:ext cx="4132263" cy="4665663"/>
          </a:xfrm>
          <a:prstGeom prst="roundRect">
            <a:avLst>
              <a:gd name="adj" fmla="val 2464"/>
            </a:avLst>
          </a:prstGeom>
          <a:solidFill>
            <a:srgbClr val="FFA4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134" name="Google Shape;134;p3"/>
          <p:cNvSpPr txBox="1">
            <a:spLocks noGrp="1"/>
          </p:cNvSpPr>
          <p:nvPr>
            <p:ph type="title"/>
          </p:nvPr>
        </p:nvSpPr>
        <p:spPr>
          <a:xfrm>
            <a:off x="2008189" y="712789"/>
            <a:ext cx="8220075" cy="6318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959"/>
              <a:buFont typeface="Corbel"/>
              <a:buNone/>
            </a:pPr>
            <a:r>
              <a:rPr lang="en-GB" sz="3959"/>
              <a:t>Life Processes</a:t>
            </a:r>
            <a:endParaRPr sz="3959"/>
          </a:p>
        </p:txBody>
      </p:sp>
      <p:sp>
        <p:nvSpPr>
          <p:cNvPr id="135" name="Google Shape;135;p3"/>
          <p:cNvSpPr/>
          <p:nvPr/>
        </p:nvSpPr>
        <p:spPr>
          <a:xfrm>
            <a:off x="2544763" y="1855789"/>
            <a:ext cx="3573462" cy="452431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orbel"/>
                <a:ea typeface="Corbel"/>
                <a:cs typeface="Corbel"/>
                <a:sym typeface="Corbel"/>
              </a:rPr>
              <a:t>All of these images are of living things. Sometimes we call them </a:t>
            </a:r>
            <a:r>
              <a:rPr lang="en-GB" sz="1800" b="1" i="0" u="none" strike="noStrike" cap="none">
                <a:solidFill>
                  <a:schemeClr val="dk1"/>
                </a:solidFill>
                <a:latin typeface="Corbel"/>
                <a:ea typeface="Corbel"/>
                <a:cs typeface="Corbel"/>
                <a:sym typeface="Corbel"/>
              </a:rPr>
              <a:t>‘organisms’.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orbel"/>
                <a:ea typeface="Corbel"/>
                <a:cs typeface="Corbel"/>
                <a:sym typeface="Corbel"/>
              </a:rPr>
              <a:t>Even though they might be very different from each other, all of these organisms share certain characteristics. All living things do certain things to stay alive. These are called </a:t>
            </a:r>
            <a:r>
              <a:rPr lang="en-GB" sz="1800" b="1" i="0" u="none" strike="noStrike" cap="none">
                <a:solidFill>
                  <a:schemeClr val="dk1"/>
                </a:solidFill>
                <a:latin typeface="Corbel"/>
                <a:ea typeface="Corbel"/>
                <a:cs typeface="Corbel"/>
                <a:sym typeface="Corbel"/>
              </a:rPr>
              <a:t>life processes.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orbel"/>
              <a:ea typeface="Corbel"/>
              <a:cs typeface="Corbel"/>
              <a:sym typeface="Corbel"/>
            </a:endParaRPr>
          </a:p>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orbel"/>
                <a:ea typeface="Corbel"/>
                <a:cs typeface="Corbel"/>
                <a:sym typeface="Corbel"/>
              </a:rPr>
              <a:t>All animals, including humans, do these things. Plants do too, although they do them in different ways.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136" name="Google Shape;136;p3"/>
          <p:cNvSpPr/>
          <p:nvPr/>
        </p:nvSpPr>
        <p:spPr>
          <a:xfrm>
            <a:off x="6921500" y="1855789"/>
            <a:ext cx="2641600" cy="9239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GB" sz="1800" b="0" i="0" u="none" strike="noStrike" cap="none">
                <a:solidFill>
                  <a:schemeClr val="dk1"/>
                </a:solidFill>
                <a:latin typeface="NTR"/>
                <a:ea typeface="NTR"/>
                <a:cs typeface="NTR"/>
                <a:sym typeface="NTR"/>
              </a:rPr>
              <a:t>We can remember life processes by thinking about Mrs Gren.</a:t>
            </a:r>
            <a:endParaRPr sz="1400" b="0" i="0" u="none" strike="noStrike" cap="none">
              <a:solidFill>
                <a:srgbClr val="000000"/>
              </a:solidFill>
              <a:latin typeface="Arial"/>
              <a:ea typeface="Arial"/>
              <a:cs typeface="Arial"/>
              <a:sym typeface="Arial"/>
            </a:endParaRPr>
          </a:p>
        </p:txBody>
      </p:sp>
      <p:pic>
        <p:nvPicPr>
          <p:cNvPr id="137" name="Google Shape;137;p3"/>
          <p:cNvPicPr preferRelativeResize="0"/>
          <p:nvPr/>
        </p:nvPicPr>
        <p:blipFill rotWithShape="1">
          <a:blip r:embed="rId3">
            <a:alphaModFix/>
          </a:blip>
          <a:srcRect/>
          <a:stretch/>
        </p:blipFill>
        <p:spPr>
          <a:xfrm>
            <a:off x="6994526" y="3135314"/>
            <a:ext cx="2568575" cy="26320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42"/>
        <p:cNvGrpSpPr/>
        <p:nvPr/>
      </p:nvGrpSpPr>
      <p:grpSpPr>
        <a:xfrm>
          <a:off x="0" y="0"/>
          <a:ext cx="0" cy="0"/>
          <a:chOff x="0" y="0"/>
          <a:chExt cx="0" cy="0"/>
        </a:xfrm>
      </p:grpSpPr>
      <p:sp>
        <p:nvSpPr>
          <p:cNvPr id="143" name="Google Shape;143;p4"/>
          <p:cNvSpPr/>
          <p:nvPr/>
        </p:nvSpPr>
        <p:spPr>
          <a:xfrm>
            <a:off x="231140" y="243840"/>
            <a:ext cx="11724640" cy="637793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4"/>
          <p:cNvSpPr/>
          <p:nvPr/>
        </p:nvSpPr>
        <p:spPr>
          <a:xfrm>
            <a:off x="231140" y="243840"/>
            <a:ext cx="11724640" cy="6377939"/>
          </a:xfrm>
          <a:prstGeom prst="rect">
            <a:avLst/>
          </a:prstGeom>
          <a:solidFill>
            <a:schemeClr val="accent1"/>
          </a:solid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45" name="Google Shape;145;p4"/>
          <p:cNvCxnSpPr/>
          <p:nvPr/>
        </p:nvCxnSpPr>
        <p:spPr>
          <a:xfrm>
            <a:off x="1978660" y="3733800"/>
            <a:ext cx="8229601" cy="0"/>
          </a:xfrm>
          <a:prstGeom prst="straightConnector1">
            <a:avLst/>
          </a:prstGeom>
          <a:noFill/>
          <a:ln w="10000" cap="flat" cmpd="sng">
            <a:solidFill>
              <a:srgbClr val="FFFFFF"/>
            </a:solidFill>
            <a:prstDash val="solid"/>
            <a:round/>
            <a:headEnd type="none" w="sm" len="sm"/>
            <a:tailEnd type="none" w="sm" len="sm"/>
          </a:ln>
        </p:spPr>
      </p:cxnSp>
      <p:sp>
        <p:nvSpPr>
          <p:cNvPr id="146" name="Google Shape;146;p4"/>
          <p:cNvSpPr/>
          <p:nvPr/>
        </p:nvSpPr>
        <p:spPr>
          <a:xfrm>
            <a:off x="231140" y="243840"/>
            <a:ext cx="11722100" cy="6377939"/>
          </a:xfrm>
          <a:prstGeom prst="rect">
            <a:avLst/>
          </a:prstGeom>
          <a:solidFill>
            <a:schemeClr val="lt1"/>
          </a:solid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4"/>
          <p:cNvSpPr/>
          <p:nvPr/>
        </p:nvSpPr>
        <p:spPr>
          <a:xfrm>
            <a:off x="221562" y="246887"/>
            <a:ext cx="7314691" cy="6377939"/>
          </a:xfrm>
          <a:prstGeom prst="rect">
            <a:avLst/>
          </a:prstGeom>
          <a:solidFill>
            <a:schemeClr val="accent1"/>
          </a:solid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48" name="Google Shape;148;p4"/>
          <p:cNvCxnSpPr/>
          <p:nvPr/>
        </p:nvCxnSpPr>
        <p:spPr>
          <a:xfrm>
            <a:off x="1219397" y="4005950"/>
            <a:ext cx="5319020" cy="0"/>
          </a:xfrm>
          <a:prstGeom prst="straightConnector1">
            <a:avLst/>
          </a:prstGeom>
          <a:noFill/>
          <a:ln w="10000" cap="flat" cmpd="sng">
            <a:solidFill>
              <a:srgbClr val="FFFFFF"/>
            </a:solidFill>
            <a:prstDash val="solid"/>
            <a:round/>
            <a:headEnd type="none" w="sm" len="sm"/>
            <a:tailEnd type="none" w="sm" len="sm"/>
          </a:ln>
        </p:spPr>
      </p:cxnSp>
      <p:sp>
        <p:nvSpPr>
          <p:cNvPr id="149" name="Google Shape;149;p4"/>
          <p:cNvSpPr/>
          <p:nvPr/>
        </p:nvSpPr>
        <p:spPr>
          <a:xfrm>
            <a:off x="228600" y="246888"/>
            <a:ext cx="11724640" cy="6377939"/>
          </a:xfrm>
          <a:prstGeom prst="rect">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4"/>
          <p:cNvSpPr txBox="1">
            <a:spLocks noGrp="1"/>
          </p:cNvSpPr>
          <p:nvPr>
            <p:ph type="title"/>
          </p:nvPr>
        </p:nvSpPr>
        <p:spPr>
          <a:xfrm>
            <a:off x="869107" y="893398"/>
            <a:ext cx="6019601" cy="3187208"/>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FFFFFF"/>
              </a:buClr>
              <a:buSzPts val="5000"/>
              <a:buFont typeface="Corbel"/>
              <a:buNone/>
            </a:pPr>
            <a:r>
              <a:rPr lang="en-GB" sz="5000" b="1" cap="none">
                <a:solidFill>
                  <a:srgbClr val="FFFFFF"/>
                </a:solidFill>
              </a:rPr>
              <a:t>LET’S HAVE A LOOK AT MRS GREN AGAIN IN A LITTLE MORE DETAIL!</a:t>
            </a:r>
            <a:endParaRPr/>
          </a:p>
        </p:txBody>
      </p:sp>
      <p:sp>
        <p:nvSpPr>
          <p:cNvPr id="151" name="Google Shape;151;p4"/>
          <p:cNvSpPr/>
          <p:nvPr/>
        </p:nvSpPr>
        <p:spPr>
          <a:xfrm>
            <a:off x="8024730" y="728472"/>
            <a:ext cx="3443878" cy="2540508"/>
          </a:xfrm>
          <a:prstGeom prst="rect">
            <a:avLst/>
          </a:prstGeom>
          <a:solidFill>
            <a:srgbClr val="FFFFFF"/>
          </a:solidFill>
          <a:ln w="1270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pic>
        <p:nvPicPr>
          <p:cNvPr id="152" name="Google Shape;152;p4" descr="Mrs Gren poster"/>
          <p:cNvPicPr preferRelativeResize="0"/>
          <p:nvPr/>
        </p:nvPicPr>
        <p:blipFill rotWithShape="1">
          <a:blip r:embed="rId3">
            <a:alphaModFix/>
          </a:blip>
          <a:srcRect/>
          <a:stretch/>
        </p:blipFill>
        <p:spPr>
          <a:xfrm>
            <a:off x="8681393" y="933450"/>
            <a:ext cx="2130552" cy="2130552"/>
          </a:xfrm>
          <a:prstGeom prst="rect">
            <a:avLst/>
          </a:prstGeom>
          <a:noFill/>
          <a:ln>
            <a:noFill/>
          </a:ln>
        </p:spPr>
      </p:pic>
      <p:sp>
        <p:nvSpPr>
          <p:cNvPr id="153" name="Google Shape;153;p4"/>
          <p:cNvSpPr/>
          <p:nvPr/>
        </p:nvSpPr>
        <p:spPr>
          <a:xfrm>
            <a:off x="8024731" y="3589019"/>
            <a:ext cx="3443878" cy="2542032"/>
          </a:xfrm>
          <a:prstGeom prst="rect">
            <a:avLst/>
          </a:prstGeom>
          <a:solidFill>
            <a:srgbClr val="FFFFFF"/>
          </a:solidFill>
          <a:ln w="1270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pic>
        <p:nvPicPr>
          <p:cNvPr id="154" name="Google Shape;154;p4" descr="Mrs. Gren - Living things - Science by Motivating Minds | TpT"/>
          <p:cNvPicPr preferRelativeResize="0"/>
          <p:nvPr/>
        </p:nvPicPr>
        <p:blipFill rotWithShape="1">
          <a:blip r:embed="rId4">
            <a:alphaModFix/>
          </a:blip>
          <a:srcRect/>
          <a:stretch/>
        </p:blipFill>
        <p:spPr>
          <a:xfrm>
            <a:off x="8228766" y="4005672"/>
            <a:ext cx="3035808" cy="1708726"/>
          </a:xfrm>
          <a:prstGeom prst="rect">
            <a:avLst/>
          </a:prstGeom>
          <a:noFill/>
          <a:ln>
            <a:noFill/>
          </a:ln>
        </p:spPr>
      </p:pic>
      <p:sp>
        <p:nvSpPr>
          <p:cNvPr id="155" name="Google Shape;155;p4"/>
          <p:cNvSpPr/>
          <p:nvPr/>
        </p:nvSpPr>
        <p:spPr>
          <a:xfrm>
            <a:off x="2202507" y="4198621"/>
            <a:ext cx="3352800" cy="1932430"/>
          </a:xfrm>
          <a:prstGeom prst="wedgeEllipseCallout">
            <a:avLst>
              <a:gd name="adj1" fmla="val -20833"/>
              <a:gd name="adj2" fmla="val 62500"/>
            </a:avLst>
          </a:prstGeom>
          <a:solidFill>
            <a:srgbClr val="FFC000"/>
          </a:solidFill>
          <a:ln w="190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Corbel"/>
                <a:ea typeface="Corbel"/>
                <a:cs typeface="Corbel"/>
                <a:sym typeface="Corbel"/>
              </a:rPr>
              <a:t>Can anyone remember what MRS GREN stands for?</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 calcmode="lin" valueType="num">
                                      <p:cBhvr additive="base">
                                        <p:cTn id="7" dur="500"/>
                                        <p:tgtEl>
                                          <p:spTgt spid="1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p:nvPr/>
        </p:nvSpPr>
        <p:spPr>
          <a:xfrm>
            <a:off x="6519864" y="1498601"/>
            <a:ext cx="3444875" cy="4665663"/>
          </a:xfrm>
          <a:prstGeom prst="roundRect">
            <a:avLst>
              <a:gd name="adj" fmla="val 2464"/>
            </a:avLst>
          </a:prstGeom>
          <a:solidFill>
            <a:srgbClr val="FFD5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162" name="Google Shape;162;p5"/>
          <p:cNvSpPr/>
          <p:nvPr/>
        </p:nvSpPr>
        <p:spPr>
          <a:xfrm>
            <a:off x="2225676" y="1498601"/>
            <a:ext cx="4132263" cy="4665663"/>
          </a:xfrm>
          <a:prstGeom prst="roundRect">
            <a:avLst>
              <a:gd name="adj" fmla="val 2464"/>
            </a:avLst>
          </a:prstGeom>
          <a:solidFill>
            <a:srgbClr val="FC6F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163" name="Google Shape;163;p5"/>
          <p:cNvSpPr txBox="1">
            <a:spLocks noGrp="1"/>
          </p:cNvSpPr>
          <p:nvPr>
            <p:ph type="title"/>
          </p:nvPr>
        </p:nvSpPr>
        <p:spPr>
          <a:xfrm>
            <a:off x="2008189" y="712789"/>
            <a:ext cx="8220075" cy="6318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959"/>
              <a:buFont typeface="Corbel"/>
              <a:buNone/>
            </a:pPr>
            <a:r>
              <a:rPr lang="en-GB" sz="3959"/>
              <a:t>Life Processes</a:t>
            </a:r>
            <a:endParaRPr sz="3959"/>
          </a:p>
        </p:txBody>
      </p:sp>
      <p:sp>
        <p:nvSpPr>
          <p:cNvPr id="164" name="Google Shape;164;p5"/>
          <p:cNvSpPr/>
          <p:nvPr/>
        </p:nvSpPr>
        <p:spPr>
          <a:xfrm>
            <a:off x="2536826" y="1703388"/>
            <a:ext cx="3573463" cy="42783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GB" sz="3400" b="1" i="0" u="none" strike="noStrike" cap="none">
                <a:solidFill>
                  <a:srgbClr val="FFD550"/>
                </a:solidFill>
                <a:latin typeface="Corbel"/>
                <a:ea typeface="Corbel"/>
                <a:cs typeface="Corbel"/>
                <a:sym typeface="Corbel"/>
              </a:rPr>
              <a:t>M</a:t>
            </a:r>
            <a:r>
              <a:rPr lang="en-GB" sz="3400" b="0" i="0" u="none" strike="noStrike" cap="none">
                <a:solidFill>
                  <a:schemeClr val="dk1"/>
                </a:solidFill>
                <a:latin typeface="Corbel"/>
                <a:ea typeface="Corbel"/>
                <a:cs typeface="Corbel"/>
                <a:sym typeface="Corbel"/>
              </a:rPr>
              <a:t>ovement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en-GB" sz="3400" b="1" i="0" u="none" strike="noStrike" cap="none">
                <a:solidFill>
                  <a:srgbClr val="FFD550"/>
                </a:solidFill>
                <a:latin typeface="Corbel"/>
                <a:ea typeface="Corbel"/>
                <a:cs typeface="Corbel"/>
                <a:sym typeface="Corbel"/>
              </a:rPr>
              <a:t>R</a:t>
            </a:r>
            <a:r>
              <a:rPr lang="en-GB" sz="3400" b="0" i="0" u="none" strike="noStrike" cap="none">
                <a:solidFill>
                  <a:schemeClr val="dk1"/>
                </a:solidFill>
                <a:latin typeface="Corbel"/>
                <a:ea typeface="Corbel"/>
                <a:cs typeface="Corbel"/>
                <a:sym typeface="Corbel"/>
              </a:rPr>
              <a:t>espiration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en-GB" sz="3400" b="1" i="0" u="none" strike="noStrike" cap="none">
                <a:solidFill>
                  <a:srgbClr val="FFD550"/>
                </a:solidFill>
                <a:latin typeface="Corbel"/>
                <a:ea typeface="Corbel"/>
                <a:cs typeface="Corbel"/>
                <a:sym typeface="Corbel"/>
              </a:rPr>
              <a:t>S</a:t>
            </a:r>
            <a:r>
              <a:rPr lang="en-GB" sz="3400" b="0" i="0" u="none" strike="noStrike" cap="none">
                <a:solidFill>
                  <a:schemeClr val="dk1"/>
                </a:solidFill>
                <a:latin typeface="Corbel"/>
                <a:ea typeface="Corbel"/>
                <a:cs typeface="Corbel"/>
                <a:sym typeface="Corbel"/>
              </a:rPr>
              <a:t>ensitivity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endParaRPr sz="3400" b="0" i="0" u="none" strike="noStrike" cap="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3400"/>
              <a:buFont typeface="Arial"/>
              <a:buNone/>
            </a:pPr>
            <a:r>
              <a:rPr lang="en-GB" sz="3400" b="1" i="0" u="none" strike="noStrike" cap="none">
                <a:solidFill>
                  <a:srgbClr val="FFD550"/>
                </a:solidFill>
                <a:latin typeface="Corbel"/>
                <a:ea typeface="Corbel"/>
                <a:cs typeface="Corbel"/>
                <a:sym typeface="Corbel"/>
              </a:rPr>
              <a:t>G</a:t>
            </a:r>
            <a:r>
              <a:rPr lang="en-GB" sz="3400" b="0" i="0" u="none" strike="noStrike" cap="none">
                <a:solidFill>
                  <a:schemeClr val="dk1"/>
                </a:solidFill>
                <a:latin typeface="Corbel"/>
                <a:ea typeface="Corbel"/>
                <a:cs typeface="Corbel"/>
                <a:sym typeface="Corbel"/>
              </a:rPr>
              <a:t>rowth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en-GB" sz="3400" b="1" i="0" u="none" strike="noStrike" cap="none">
                <a:solidFill>
                  <a:srgbClr val="FFD550"/>
                </a:solidFill>
                <a:latin typeface="Corbel"/>
                <a:ea typeface="Corbel"/>
                <a:cs typeface="Corbel"/>
                <a:sym typeface="Corbel"/>
              </a:rPr>
              <a:t>R</a:t>
            </a:r>
            <a:r>
              <a:rPr lang="en-GB" sz="3400" b="0" i="0" u="none" strike="noStrike" cap="none">
                <a:solidFill>
                  <a:schemeClr val="dk1"/>
                </a:solidFill>
                <a:latin typeface="Corbel"/>
                <a:ea typeface="Corbel"/>
                <a:cs typeface="Corbel"/>
                <a:sym typeface="Corbel"/>
              </a:rPr>
              <a:t>eproduction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en-GB" sz="3400" b="1" i="0" u="none" strike="noStrike" cap="none">
                <a:solidFill>
                  <a:srgbClr val="FFD550"/>
                </a:solidFill>
                <a:latin typeface="Corbel"/>
                <a:ea typeface="Corbel"/>
                <a:cs typeface="Corbel"/>
                <a:sym typeface="Corbel"/>
              </a:rPr>
              <a:t>E</a:t>
            </a:r>
            <a:r>
              <a:rPr lang="en-GB" sz="3400" b="0" i="0" u="none" strike="noStrike" cap="none">
                <a:solidFill>
                  <a:schemeClr val="dk1"/>
                </a:solidFill>
                <a:latin typeface="Corbel"/>
                <a:ea typeface="Corbel"/>
                <a:cs typeface="Corbel"/>
                <a:sym typeface="Corbel"/>
              </a:rPr>
              <a:t>xcretion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en-GB" sz="3400" b="1" i="0" u="none" strike="noStrike" cap="none">
                <a:solidFill>
                  <a:srgbClr val="FFD550"/>
                </a:solidFill>
                <a:latin typeface="Corbel"/>
                <a:ea typeface="Corbel"/>
                <a:cs typeface="Corbel"/>
                <a:sym typeface="Corbel"/>
              </a:rPr>
              <a:t>N</a:t>
            </a:r>
            <a:r>
              <a:rPr lang="en-GB" sz="3400" b="0" i="0" u="none" strike="noStrike" cap="none">
                <a:solidFill>
                  <a:schemeClr val="dk1"/>
                </a:solidFill>
                <a:latin typeface="Corbel"/>
                <a:ea typeface="Corbel"/>
                <a:cs typeface="Corbel"/>
                <a:sym typeface="Corbel"/>
              </a:rPr>
              <a:t>utrition</a:t>
            </a:r>
            <a:endParaRPr sz="1400" b="0" i="0" u="none" strike="noStrike" cap="none">
              <a:solidFill>
                <a:srgbClr val="000000"/>
              </a:solidFill>
              <a:latin typeface="Arial"/>
              <a:ea typeface="Arial"/>
              <a:cs typeface="Arial"/>
              <a:sym typeface="Arial"/>
            </a:endParaRPr>
          </a:p>
        </p:txBody>
      </p:sp>
      <p:pic>
        <p:nvPicPr>
          <p:cNvPr id="165" name="Google Shape;165;p5"/>
          <p:cNvPicPr preferRelativeResize="0"/>
          <p:nvPr/>
        </p:nvPicPr>
        <p:blipFill rotWithShape="1">
          <a:blip r:embed="rId3">
            <a:alphaModFix/>
          </a:blip>
          <a:srcRect/>
          <a:stretch/>
        </p:blipFill>
        <p:spPr>
          <a:xfrm>
            <a:off x="6994526" y="3135314"/>
            <a:ext cx="2568575" cy="2632075"/>
          </a:xfrm>
          <a:prstGeom prst="rect">
            <a:avLst/>
          </a:prstGeom>
          <a:noFill/>
          <a:ln>
            <a:noFill/>
          </a:ln>
        </p:spPr>
      </p:pic>
      <p:sp>
        <p:nvSpPr>
          <p:cNvPr id="166" name="Google Shape;166;p5"/>
          <p:cNvSpPr/>
          <p:nvPr/>
        </p:nvSpPr>
        <p:spPr>
          <a:xfrm>
            <a:off x="6492876" y="2009775"/>
            <a:ext cx="3571875" cy="6159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400"/>
              <a:buFont typeface="Arial"/>
              <a:buNone/>
            </a:pPr>
            <a:r>
              <a:rPr lang="en-GB" sz="3400" b="1" i="0" u="none" strike="noStrike" cap="none">
                <a:solidFill>
                  <a:srgbClr val="FC6F4E"/>
                </a:solidFill>
                <a:latin typeface="Corbel"/>
                <a:ea typeface="Corbel"/>
                <a:cs typeface="Corbel"/>
                <a:sym typeface="Corbel"/>
              </a:rPr>
              <a:t>MRS GREN</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xEl>
                                              <p:pRg st="0" end="0"/>
                                            </p:txEl>
                                          </p:spTgt>
                                        </p:tgtEl>
                                        <p:attrNameLst>
                                          <p:attrName>style.visibility</p:attrName>
                                        </p:attrNameLst>
                                      </p:cBhvr>
                                      <p:to>
                                        <p:strVal val="visible"/>
                                      </p:to>
                                    </p:set>
                                    <p:animEffect transition="in" filter="fade">
                                      <p:cBhvr>
                                        <p:cTn id="7" dur="500"/>
                                        <p:tgtEl>
                                          <p:spTgt spid="1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4">
                                            <p:txEl>
                                              <p:pRg st="1" end="1"/>
                                            </p:txEl>
                                          </p:spTgt>
                                        </p:tgtEl>
                                        <p:attrNameLst>
                                          <p:attrName>style.visibility</p:attrName>
                                        </p:attrNameLst>
                                      </p:cBhvr>
                                      <p:to>
                                        <p:strVal val="visible"/>
                                      </p:to>
                                    </p:set>
                                    <p:animEffect transition="in" filter="fade">
                                      <p:cBhvr>
                                        <p:cTn id="12" dur="500"/>
                                        <p:tgtEl>
                                          <p:spTgt spid="16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4">
                                            <p:txEl>
                                              <p:pRg st="2" end="2"/>
                                            </p:txEl>
                                          </p:spTgt>
                                        </p:tgtEl>
                                        <p:attrNameLst>
                                          <p:attrName>style.visibility</p:attrName>
                                        </p:attrNameLst>
                                      </p:cBhvr>
                                      <p:to>
                                        <p:strVal val="visible"/>
                                      </p:to>
                                    </p:set>
                                    <p:animEffect transition="in" filter="fade">
                                      <p:cBhvr>
                                        <p:cTn id="17" dur="500"/>
                                        <p:tgtEl>
                                          <p:spTgt spid="16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4">
                                            <p:txEl>
                                              <p:pRg st="3" end="3"/>
                                            </p:txEl>
                                          </p:spTgt>
                                        </p:tgtEl>
                                        <p:attrNameLst>
                                          <p:attrName>style.visibility</p:attrName>
                                        </p:attrNameLst>
                                      </p:cBhvr>
                                      <p:to>
                                        <p:strVal val="visible"/>
                                      </p:to>
                                    </p:set>
                                    <p:animEffect transition="in" filter="fade">
                                      <p:cBhvr>
                                        <p:cTn id="22" dur="500"/>
                                        <p:tgtEl>
                                          <p:spTgt spid="16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4">
                                            <p:txEl>
                                              <p:pRg st="4" end="4"/>
                                            </p:txEl>
                                          </p:spTgt>
                                        </p:tgtEl>
                                        <p:attrNameLst>
                                          <p:attrName>style.visibility</p:attrName>
                                        </p:attrNameLst>
                                      </p:cBhvr>
                                      <p:to>
                                        <p:strVal val="visible"/>
                                      </p:to>
                                    </p:set>
                                    <p:animEffect transition="in" filter="fade">
                                      <p:cBhvr>
                                        <p:cTn id="27" dur="500"/>
                                        <p:tgtEl>
                                          <p:spTgt spid="16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4">
                                            <p:txEl>
                                              <p:pRg st="5" end="5"/>
                                            </p:txEl>
                                          </p:spTgt>
                                        </p:tgtEl>
                                        <p:attrNameLst>
                                          <p:attrName>style.visibility</p:attrName>
                                        </p:attrNameLst>
                                      </p:cBhvr>
                                      <p:to>
                                        <p:strVal val="visible"/>
                                      </p:to>
                                    </p:set>
                                    <p:animEffect transition="in" filter="fade">
                                      <p:cBhvr>
                                        <p:cTn id="32" dur="500"/>
                                        <p:tgtEl>
                                          <p:spTgt spid="16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4">
                                            <p:txEl>
                                              <p:pRg st="6" end="6"/>
                                            </p:txEl>
                                          </p:spTgt>
                                        </p:tgtEl>
                                        <p:attrNameLst>
                                          <p:attrName>style.visibility</p:attrName>
                                        </p:attrNameLst>
                                      </p:cBhvr>
                                      <p:to>
                                        <p:strVal val="visible"/>
                                      </p:to>
                                    </p:set>
                                    <p:animEffect transition="in" filter="fade">
                                      <p:cBhvr>
                                        <p:cTn id="37" dur="500"/>
                                        <p:tgtEl>
                                          <p:spTgt spid="16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4">
                                            <p:txEl>
                                              <p:pRg st="7" end="7"/>
                                            </p:txEl>
                                          </p:spTgt>
                                        </p:tgtEl>
                                        <p:attrNameLst>
                                          <p:attrName>style.visibility</p:attrName>
                                        </p:attrNameLst>
                                      </p:cBhvr>
                                      <p:to>
                                        <p:strVal val="visible"/>
                                      </p:to>
                                    </p:set>
                                    <p:animEffect transition="in" filter="fade">
                                      <p:cBhvr>
                                        <p:cTn id="42" dur="500"/>
                                        <p:tgtEl>
                                          <p:spTgt spid="16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6"/>
          <p:cNvSpPr/>
          <p:nvPr/>
        </p:nvSpPr>
        <p:spPr>
          <a:xfrm>
            <a:off x="6170614" y="1498600"/>
            <a:ext cx="3794125" cy="2235200"/>
          </a:xfrm>
          <a:prstGeom prst="roundRect">
            <a:avLst>
              <a:gd name="adj" fmla="val 2464"/>
            </a:avLst>
          </a:prstGeom>
          <a:solidFill>
            <a:srgbClr val="FFD5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173" name="Google Shape;173;p6"/>
          <p:cNvSpPr/>
          <p:nvPr/>
        </p:nvSpPr>
        <p:spPr>
          <a:xfrm>
            <a:off x="2225676" y="1498601"/>
            <a:ext cx="3776663" cy="4665663"/>
          </a:xfrm>
          <a:prstGeom prst="roundRect">
            <a:avLst>
              <a:gd name="adj" fmla="val 2464"/>
            </a:avLst>
          </a:prstGeom>
          <a:solidFill>
            <a:srgbClr val="FC6F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174" name="Google Shape;174;p6"/>
          <p:cNvSpPr txBox="1">
            <a:spLocks noGrp="1"/>
          </p:cNvSpPr>
          <p:nvPr>
            <p:ph type="title"/>
          </p:nvPr>
        </p:nvSpPr>
        <p:spPr>
          <a:xfrm>
            <a:off x="2008189" y="712789"/>
            <a:ext cx="8220075" cy="6318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959"/>
              <a:buFont typeface="Corbel"/>
              <a:buNone/>
            </a:pPr>
            <a:r>
              <a:rPr lang="en-GB" sz="3959"/>
              <a:t>Life Processes</a:t>
            </a:r>
            <a:endParaRPr sz="3959"/>
          </a:p>
        </p:txBody>
      </p:sp>
      <p:sp>
        <p:nvSpPr>
          <p:cNvPr id="175" name="Google Shape;175;p6"/>
          <p:cNvSpPr/>
          <p:nvPr/>
        </p:nvSpPr>
        <p:spPr>
          <a:xfrm>
            <a:off x="2430464" y="1625600"/>
            <a:ext cx="3571875" cy="615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GB" sz="3400" b="1" i="0" u="none" strike="noStrike" cap="none">
                <a:solidFill>
                  <a:srgbClr val="FFD550"/>
                </a:solidFill>
                <a:latin typeface="Corbel"/>
                <a:ea typeface="Corbel"/>
                <a:cs typeface="Corbel"/>
                <a:sym typeface="Corbel"/>
              </a:rPr>
              <a:t>M</a:t>
            </a:r>
            <a:r>
              <a:rPr lang="en-GB" sz="3400" b="0" i="0" u="none" strike="noStrike" cap="none">
                <a:solidFill>
                  <a:schemeClr val="dk1"/>
                </a:solidFill>
                <a:latin typeface="Corbel"/>
                <a:ea typeface="Corbel"/>
                <a:cs typeface="Corbel"/>
                <a:sym typeface="Corbel"/>
              </a:rPr>
              <a:t>ovement</a:t>
            </a:r>
            <a:endParaRPr sz="1400" b="0" i="0" u="none" strike="noStrike" cap="none">
              <a:solidFill>
                <a:srgbClr val="000000"/>
              </a:solidFill>
              <a:latin typeface="Arial"/>
              <a:ea typeface="Arial"/>
              <a:cs typeface="Arial"/>
              <a:sym typeface="Arial"/>
            </a:endParaRPr>
          </a:p>
        </p:txBody>
      </p:sp>
      <p:pic>
        <p:nvPicPr>
          <p:cNvPr id="176" name="Google Shape;176;p6"/>
          <p:cNvPicPr preferRelativeResize="0"/>
          <p:nvPr/>
        </p:nvPicPr>
        <p:blipFill rotWithShape="1">
          <a:blip r:embed="rId3">
            <a:alphaModFix/>
          </a:blip>
          <a:srcRect/>
          <a:stretch/>
        </p:blipFill>
        <p:spPr>
          <a:xfrm>
            <a:off x="2857500" y="2647951"/>
            <a:ext cx="3252788" cy="2879725"/>
          </a:xfrm>
          <a:prstGeom prst="rect">
            <a:avLst/>
          </a:prstGeom>
          <a:noFill/>
          <a:ln>
            <a:noFill/>
          </a:ln>
        </p:spPr>
      </p:pic>
      <p:sp>
        <p:nvSpPr>
          <p:cNvPr id="177" name="Google Shape;177;p6"/>
          <p:cNvSpPr/>
          <p:nvPr/>
        </p:nvSpPr>
        <p:spPr>
          <a:xfrm>
            <a:off x="2886076" y="2851151"/>
            <a:ext cx="1597025" cy="13239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al"/>
              <a:buNone/>
            </a:pPr>
            <a:r>
              <a:rPr lang="en-GB" sz="1600" b="0" i="0" u="none" strike="noStrike" cap="none">
                <a:solidFill>
                  <a:schemeClr val="dk1"/>
                </a:solidFill>
                <a:latin typeface="NTR"/>
                <a:ea typeface="NTR"/>
                <a:cs typeface="NTR"/>
                <a:sym typeface="NTR"/>
              </a:rPr>
              <a:t>Animals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600"/>
              <a:buFont typeface="Arial"/>
              <a:buNone/>
            </a:pPr>
            <a:r>
              <a:rPr lang="en-GB" sz="1600" b="0" i="0" u="none" strike="noStrike" cap="none">
                <a:solidFill>
                  <a:schemeClr val="dk1"/>
                </a:solidFill>
                <a:latin typeface="NTR"/>
                <a:ea typeface="NTR"/>
                <a:cs typeface="NTR"/>
                <a:sym typeface="NTR"/>
              </a:rPr>
              <a:t>move around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600"/>
              <a:buFont typeface="Arial"/>
              <a:buNone/>
            </a:pPr>
            <a:r>
              <a:rPr lang="en-GB" sz="1600" b="0" i="0" u="none" strike="noStrike" cap="none">
                <a:solidFill>
                  <a:schemeClr val="dk1"/>
                </a:solidFill>
                <a:latin typeface="NTR"/>
                <a:ea typeface="NTR"/>
                <a:cs typeface="NTR"/>
                <a:sym typeface="NTR"/>
              </a:rPr>
              <a:t>to get from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600"/>
              <a:buFont typeface="Arial"/>
              <a:buNone/>
            </a:pPr>
            <a:r>
              <a:rPr lang="en-GB" sz="1600" b="0" i="0" u="none" strike="noStrike" cap="none">
                <a:solidFill>
                  <a:schemeClr val="dk1"/>
                </a:solidFill>
                <a:latin typeface="NTR"/>
                <a:ea typeface="NTR"/>
                <a:cs typeface="NTR"/>
                <a:sym typeface="NTR"/>
              </a:rPr>
              <a:t>place to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600"/>
              <a:buFont typeface="Arial"/>
              <a:buNone/>
            </a:pPr>
            <a:r>
              <a:rPr lang="en-GB" sz="1600" b="0" i="0" u="none" strike="noStrike" cap="none">
                <a:solidFill>
                  <a:schemeClr val="dk1"/>
                </a:solidFill>
                <a:latin typeface="NTR"/>
                <a:ea typeface="NTR"/>
                <a:cs typeface="NTR"/>
                <a:sym typeface="NTR"/>
              </a:rPr>
              <a:t>place.</a:t>
            </a:r>
            <a:endParaRPr sz="1400" b="0" i="0" u="none" strike="noStrike" cap="none">
              <a:solidFill>
                <a:srgbClr val="000000"/>
              </a:solidFill>
              <a:latin typeface="Arial"/>
              <a:ea typeface="Arial"/>
              <a:cs typeface="Arial"/>
              <a:sym typeface="Arial"/>
            </a:endParaRPr>
          </a:p>
        </p:txBody>
      </p:sp>
      <p:sp>
        <p:nvSpPr>
          <p:cNvPr id="178" name="Google Shape;178;p6"/>
          <p:cNvSpPr/>
          <p:nvPr/>
        </p:nvSpPr>
        <p:spPr>
          <a:xfrm>
            <a:off x="4511676" y="4052888"/>
            <a:ext cx="1490663" cy="10779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al"/>
              <a:buNone/>
            </a:pPr>
            <a:r>
              <a:rPr lang="en-GB" sz="1600" b="0" i="0" u="none" strike="noStrike" cap="none">
                <a:solidFill>
                  <a:schemeClr val="dk1"/>
                </a:solidFill>
                <a:latin typeface="NTR"/>
                <a:ea typeface="NTR"/>
                <a:cs typeface="NTR"/>
                <a:sym typeface="NTR"/>
              </a:rPr>
              <a:t>Plants grow and turn towards the light.</a:t>
            </a:r>
            <a:endParaRPr sz="1400" b="0" i="0" u="none" strike="noStrike" cap="none">
              <a:solidFill>
                <a:srgbClr val="000000"/>
              </a:solidFill>
              <a:latin typeface="Arial"/>
              <a:ea typeface="Arial"/>
              <a:cs typeface="Arial"/>
              <a:sym typeface="Arial"/>
            </a:endParaRPr>
          </a:p>
        </p:txBody>
      </p:sp>
      <p:sp>
        <p:nvSpPr>
          <p:cNvPr id="179" name="Google Shape;179;p6"/>
          <p:cNvSpPr/>
          <p:nvPr/>
        </p:nvSpPr>
        <p:spPr>
          <a:xfrm>
            <a:off x="2501901" y="2173289"/>
            <a:ext cx="3313113" cy="3381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Corbel"/>
                <a:ea typeface="Corbel"/>
                <a:cs typeface="Corbel"/>
                <a:sym typeface="Corbel"/>
              </a:rPr>
              <a:t>All living things move.</a:t>
            </a:r>
            <a:endParaRPr sz="1400" b="0" i="0" u="none" strike="noStrike" cap="none">
              <a:solidFill>
                <a:srgbClr val="000000"/>
              </a:solidFill>
              <a:latin typeface="Arial"/>
              <a:ea typeface="Arial"/>
              <a:cs typeface="Arial"/>
              <a:sym typeface="Arial"/>
            </a:endParaRPr>
          </a:p>
        </p:txBody>
      </p:sp>
      <p:pic>
        <p:nvPicPr>
          <p:cNvPr id="180" name="Google Shape;180;p6"/>
          <p:cNvPicPr preferRelativeResize="0"/>
          <p:nvPr/>
        </p:nvPicPr>
        <p:blipFill rotWithShape="1">
          <a:blip r:embed="rId4">
            <a:alphaModFix/>
          </a:blip>
          <a:srcRect/>
          <a:stretch/>
        </p:blipFill>
        <p:spPr>
          <a:xfrm>
            <a:off x="2536826" y="4213226"/>
            <a:ext cx="1725613" cy="1768475"/>
          </a:xfrm>
          <a:prstGeom prst="rect">
            <a:avLst/>
          </a:prstGeom>
          <a:noFill/>
          <a:ln>
            <a:noFill/>
          </a:ln>
        </p:spPr>
      </p:pic>
      <p:sp>
        <p:nvSpPr>
          <p:cNvPr id="181" name="Google Shape;181;p6"/>
          <p:cNvSpPr/>
          <p:nvPr/>
        </p:nvSpPr>
        <p:spPr>
          <a:xfrm>
            <a:off x="6170614" y="3887789"/>
            <a:ext cx="3794125" cy="2276475"/>
          </a:xfrm>
          <a:prstGeom prst="roundRect">
            <a:avLst>
              <a:gd name="adj" fmla="val 2464"/>
            </a:avLst>
          </a:prstGeom>
          <a:solidFill>
            <a:srgbClr val="F8A9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182" name="Google Shape;182;p6"/>
          <p:cNvSpPr/>
          <p:nvPr/>
        </p:nvSpPr>
        <p:spPr>
          <a:xfrm>
            <a:off x="8248651" y="2211388"/>
            <a:ext cx="1603375" cy="8318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Corbel"/>
                <a:ea typeface="Corbel"/>
                <a:cs typeface="Corbel"/>
                <a:sym typeface="Corbel"/>
              </a:rPr>
              <a:t>A hare runs to escape from danger. </a:t>
            </a:r>
            <a:endParaRPr sz="1400" b="0" i="0" u="none" strike="noStrike" cap="none">
              <a:solidFill>
                <a:srgbClr val="000000"/>
              </a:solidFill>
              <a:latin typeface="Arial"/>
              <a:ea typeface="Arial"/>
              <a:cs typeface="Arial"/>
              <a:sym typeface="Arial"/>
            </a:endParaRPr>
          </a:p>
        </p:txBody>
      </p:sp>
      <p:sp>
        <p:nvSpPr>
          <p:cNvPr id="183" name="Google Shape;183;p6"/>
          <p:cNvSpPr/>
          <p:nvPr/>
        </p:nvSpPr>
        <p:spPr>
          <a:xfrm>
            <a:off x="8302626" y="4557713"/>
            <a:ext cx="1495425" cy="10779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al"/>
              <a:buNone/>
            </a:pPr>
            <a:r>
              <a:rPr lang="en-GB" sz="1600" b="0" i="0" u="none" strike="noStrike" cap="none">
                <a:solidFill>
                  <a:schemeClr val="dk1"/>
                </a:solidFill>
                <a:latin typeface="NTR"/>
                <a:ea typeface="NTR"/>
                <a:cs typeface="NTR"/>
                <a:sym typeface="NTR"/>
              </a:rPr>
              <a:t>A sunflower moves to turn its face towards the sun. </a:t>
            </a:r>
            <a:endParaRPr sz="1400" b="0" i="0" u="none" strike="noStrike" cap="none">
              <a:solidFill>
                <a:srgbClr val="000000"/>
              </a:solidFill>
              <a:latin typeface="Arial"/>
              <a:ea typeface="Arial"/>
              <a:cs typeface="Arial"/>
              <a:sym typeface="Arial"/>
            </a:endParaRPr>
          </a:p>
        </p:txBody>
      </p:sp>
      <p:pic>
        <p:nvPicPr>
          <p:cNvPr id="184" name="Google Shape;184;p6"/>
          <p:cNvPicPr preferRelativeResize="0"/>
          <p:nvPr/>
        </p:nvPicPr>
        <p:blipFill rotWithShape="1">
          <a:blip r:embed="rId5">
            <a:alphaModFix/>
          </a:blip>
          <a:srcRect b="19511"/>
          <a:stretch/>
        </p:blipFill>
        <p:spPr>
          <a:xfrm>
            <a:off x="6227764" y="3819525"/>
            <a:ext cx="2014537" cy="2344738"/>
          </a:xfrm>
          <a:prstGeom prst="rect">
            <a:avLst/>
          </a:prstGeom>
          <a:noFill/>
          <a:ln>
            <a:noFill/>
          </a:ln>
        </p:spPr>
      </p:pic>
      <p:pic>
        <p:nvPicPr>
          <p:cNvPr id="185" name="Google Shape;185;p6"/>
          <p:cNvPicPr preferRelativeResize="0"/>
          <p:nvPr/>
        </p:nvPicPr>
        <p:blipFill rotWithShape="1">
          <a:blip r:embed="rId6">
            <a:alphaModFix/>
          </a:blip>
          <a:srcRect/>
          <a:stretch/>
        </p:blipFill>
        <p:spPr>
          <a:xfrm>
            <a:off x="6527801" y="1412875"/>
            <a:ext cx="1552575" cy="2235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7"/>
          <p:cNvSpPr/>
          <p:nvPr/>
        </p:nvSpPr>
        <p:spPr>
          <a:xfrm>
            <a:off x="6170614" y="1498600"/>
            <a:ext cx="3792712" cy="2209334"/>
          </a:xfrm>
          <a:prstGeom prst="roundRect">
            <a:avLst>
              <a:gd name="adj" fmla="val 2464"/>
            </a:avLst>
          </a:prstGeom>
          <a:solidFill>
            <a:srgbClr val="FFD5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192" name="Google Shape;192;p7"/>
          <p:cNvSpPr/>
          <p:nvPr/>
        </p:nvSpPr>
        <p:spPr>
          <a:xfrm>
            <a:off x="2225676" y="1498601"/>
            <a:ext cx="3776663" cy="4665663"/>
          </a:xfrm>
          <a:prstGeom prst="roundRect">
            <a:avLst>
              <a:gd name="adj" fmla="val 2464"/>
            </a:avLst>
          </a:prstGeom>
          <a:solidFill>
            <a:srgbClr val="FC6F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193" name="Google Shape;193;p7"/>
          <p:cNvSpPr txBox="1">
            <a:spLocks noGrp="1"/>
          </p:cNvSpPr>
          <p:nvPr>
            <p:ph type="title"/>
          </p:nvPr>
        </p:nvSpPr>
        <p:spPr>
          <a:xfrm>
            <a:off x="2008189" y="712789"/>
            <a:ext cx="8220075" cy="6318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959"/>
              <a:buFont typeface="Corbel"/>
              <a:buNone/>
            </a:pPr>
            <a:r>
              <a:rPr lang="en-GB" sz="3959"/>
              <a:t>Life Processes</a:t>
            </a:r>
            <a:endParaRPr sz="3959"/>
          </a:p>
        </p:txBody>
      </p:sp>
      <p:sp>
        <p:nvSpPr>
          <p:cNvPr id="194" name="Google Shape;194;p7"/>
          <p:cNvSpPr/>
          <p:nvPr/>
        </p:nvSpPr>
        <p:spPr>
          <a:xfrm>
            <a:off x="2430464" y="1625600"/>
            <a:ext cx="3571875" cy="615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GB" sz="3400" b="1" i="0" u="none" strike="noStrike" cap="none">
                <a:solidFill>
                  <a:srgbClr val="FFD550"/>
                </a:solidFill>
                <a:latin typeface="Corbel"/>
                <a:ea typeface="Corbel"/>
                <a:cs typeface="Corbel"/>
                <a:sym typeface="Corbel"/>
              </a:rPr>
              <a:t>R</a:t>
            </a:r>
            <a:r>
              <a:rPr lang="en-GB" sz="3400" b="0" i="0" u="none" strike="noStrike" cap="none">
                <a:solidFill>
                  <a:schemeClr val="dk1"/>
                </a:solidFill>
                <a:latin typeface="Corbel"/>
                <a:ea typeface="Corbel"/>
                <a:cs typeface="Corbel"/>
                <a:sym typeface="Corbel"/>
              </a:rPr>
              <a:t>espiration</a:t>
            </a:r>
            <a:endParaRPr sz="1400" b="0" i="0" u="none" strike="noStrike" cap="none">
              <a:solidFill>
                <a:srgbClr val="000000"/>
              </a:solidFill>
              <a:latin typeface="Arial"/>
              <a:ea typeface="Arial"/>
              <a:cs typeface="Arial"/>
              <a:sym typeface="Arial"/>
            </a:endParaRPr>
          </a:p>
        </p:txBody>
      </p:sp>
      <p:sp>
        <p:nvSpPr>
          <p:cNvPr id="195" name="Google Shape;195;p7"/>
          <p:cNvSpPr/>
          <p:nvPr/>
        </p:nvSpPr>
        <p:spPr>
          <a:xfrm>
            <a:off x="2501901" y="2173289"/>
            <a:ext cx="3313113" cy="3381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Corbel"/>
                <a:ea typeface="Corbel"/>
                <a:cs typeface="Corbel"/>
                <a:sym typeface="Corbel"/>
              </a:rPr>
              <a:t>All living things respire.</a:t>
            </a:r>
            <a:endParaRPr sz="1400" b="0" i="0" u="none" strike="noStrike" cap="none">
              <a:solidFill>
                <a:srgbClr val="000000"/>
              </a:solidFill>
              <a:latin typeface="Arial"/>
              <a:ea typeface="Arial"/>
              <a:cs typeface="Arial"/>
              <a:sym typeface="Arial"/>
            </a:endParaRPr>
          </a:p>
        </p:txBody>
      </p:sp>
      <p:sp>
        <p:nvSpPr>
          <p:cNvPr id="196" name="Google Shape;196;p7"/>
          <p:cNvSpPr/>
          <p:nvPr/>
        </p:nvSpPr>
        <p:spPr>
          <a:xfrm>
            <a:off x="6170614" y="3887789"/>
            <a:ext cx="3794125" cy="2276475"/>
          </a:xfrm>
          <a:prstGeom prst="roundRect">
            <a:avLst>
              <a:gd name="adj" fmla="val 2464"/>
            </a:avLst>
          </a:prstGeom>
          <a:solidFill>
            <a:srgbClr val="F8A9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197" name="Google Shape;197;p7"/>
          <p:cNvSpPr/>
          <p:nvPr/>
        </p:nvSpPr>
        <p:spPr>
          <a:xfrm>
            <a:off x="7445334" y="1588075"/>
            <a:ext cx="2563265" cy="23083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Corbel"/>
                <a:ea typeface="Corbel"/>
                <a:cs typeface="Corbel"/>
                <a:sym typeface="Corbel"/>
              </a:rPr>
              <a:t>Land animals breathe oxygen through their mouths or noses. Sea creatures breathe oxygen dissolved in the water through their gills. Both types of creature then use this oxygen in their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Corbel"/>
                <a:ea typeface="Corbel"/>
                <a:cs typeface="Corbel"/>
                <a:sym typeface="Corbel"/>
              </a:rPr>
              <a:t>body for </a:t>
            </a:r>
            <a:r>
              <a:rPr lang="en-GB" sz="1600" b="1" i="0" u="none" strike="noStrike" cap="none">
                <a:solidFill>
                  <a:schemeClr val="dk1"/>
                </a:solidFill>
                <a:latin typeface="Corbel"/>
                <a:ea typeface="Corbel"/>
                <a:cs typeface="Corbel"/>
                <a:sym typeface="Corbel"/>
              </a:rPr>
              <a:t>respiration</a:t>
            </a:r>
            <a:r>
              <a:rPr lang="en-GB" sz="1600" b="0" i="0" u="none" strike="noStrike" cap="none">
                <a:solidFill>
                  <a:schemeClr val="dk1"/>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sp>
        <p:nvSpPr>
          <p:cNvPr id="198" name="Google Shape;198;p7"/>
          <p:cNvSpPr/>
          <p:nvPr/>
        </p:nvSpPr>
        <p:spPr>
          <a:xfrm>
            <a:off x="6118226" y="4067176"/>
            <a:ext cx="2544763" cy="20605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Corbel"/>
                <a:ea typeface="Corbel"/>
                <a:cs typeface="Corbel"/>
                <a:sym typeface="Corbel"/>
              </a:rPr>
              <a:t>Plants both respire and photosynthesise. While photosynthesis happens when the plant is in light, plants respire by taking in oxygen and giving out carbon dioxide during darkness.</a:t>
            </a:r>
            <a:endParaRPr sz="1400" b="0" i="0" u="none" strike="noStrike" cap="none">
              <a:solidFill>
                <a:srgbClr val="000000"/>
              </a:solidFill>
              <a:latin typeface="Arial"/>
              <a:ea typeface="Arial"/>
              <a:cs typeface="Arial"/>
              <a:sym typeface="Arial"/>
            </a:endParaRPr>
          </a:p>
        </p:txBody>
      </p:sp>
      <p:pic>
        <p:nvPicPr>
          <p:cNvPr id="199" name="Google Shape;199;p7"/>
          <p:cNvPicPr preferRelativeResize="0"/>
          <p:nvPr/>
        </p:nvPicPr>
        <p:blipFill rotWithShape="1">
          <a:blip r:embed="rId3">
            <a:alphaModFix/>
          </a:blip>
          <a:srcRect/>
          <a:stretch/>
        </p:blipFill>
        <p:spPr>
          <a:xfrm>
            <a:off x="3646430" y="2480026"/>
            <a:ext cx="2214678" cy="2585336"/>
          </a:xfrm>
          <a:prstGeom prst="rect">
            <a:avLst/>
          </a:prstGeom>
          <a:noFill/>
          <a:ln>
            <a:noFill/>
          </a:ln>
        </p:spPr>
      </p:pic>
      <p:pic>
        <p:nvPicPr>
          <p:cNvPr id="200" name="Google Shape;200;p7"/>
          <p:cNvPicPr preferRelativeResize="0"/>
          <p:nvPr/>
        </p:nvPicPr>
        <p:blipFill rotWithShape="1">
          <a:blip r:embed="rId4">
            <a:alphaModFix/>
          </a:blip>
          <a:srcRect/>
          <a:stretch/>
        </p:blipFill>
        <p:spPr>
          <a:xfrm>
            <a:off x="2536826" y="4213226"/>
            <a:ext cx="1725613" cy="1768475"/>
          </a:xfrm>
          <a:prstGeom prst="rect">
            <a:avLst/>
          </a:prstGeom>
          <a:noFill/>
          <a:ln>
            <a:noFill/>
          </a:ln>
        </p:spPr>
      </p:pic>
      <p:pic>
        <p:nvPicPr>
          <p:cNvPr id="201" name="Google Shape;201;p7"/>
          <p:cNvPicPr preferRelativeResize="0"/>
          <p:nvPr/>
        </p:nvPicPr>
        <p:blipFill rotWithShape="1">
          <a:blip r:embed="rId5">
            <a:alphaModFix/>
          </a:blip>
          <a:srcRect/>
          <a:stretch/>
        </p:blipFill>
        <p:spPr>
          <a:xfrm>
            <a:off x="6176265" y="2854976"/>
            <a:ext cx="1443629" cy="763964"/>
          </a:xfrm>
          <a:prstGeom prst="rect">
            <a:avLst/>
          </a:prstGeom>
          <a:noFill/>
          <a:ln>
            <a:noFill/>
          </a:ln>
        </p:spPr>
      </p:pic>
      <p:pic>
        <p:nvPicPr>
          <p:cNvPr id="202" name="Google Shape;202;p7"/>
          <p:cNvPicPr preferRelativeResize="0"/>
          <p:nvPr/>
        </p:nvPicPr>
        <p:blipFill rotWithShape="1">
          <a:blip r:embed="rId6">
            <a:alphaModFix/>
          </a:blip>
          <a:srcRect/>
          <a:stretch/>
        </p:blipFill>
        <p:spPr>
          <a:xfrm>
            <a:off x="6125343" y="1407319"/>
            <a:ext cx="1394213" cy="1298575"/>
          </a:xfrm>
          <a:prstGeom prst="rect">
            <a:avLst/>
          </a:prstGeom>
          <a:noFill/>
          <a:ln>
            <a:noFill/>
          </a:ln>
        </p:spPr>
      </p:pic>
      <p:pic>
        <p:nvPicPr>
          <p:cNvPr id="203" name="Google Shape;203;p7"/>
          <p:cNvPicPr preferRelativeResize="0"/>
          <p:nvPr/>
        </p:nvPicPr>
        <p:blipFill rotWithShape="1">
          <a:blip r:embed="rId7">
            <a:alphaModFix/>
          </a:blip>
          <a:srcRect/>
          <a:stretch/>
        </p:blipFill>
        <p:spPr>
          <a:xfrm rot="2303859">
            <a:off x="8456614" y="4143375"/>
            <a:ext cx="1481137" cy="1765300"/>
          </a:xfrm>
          <a:prstGeom prst="rect">
            <a:avLst/>
          </a:prstGeom>
          <a:noFill/>
          <a:ln>
            <a:noFill/>
          </a:ln>
        </p:spPr>
      </p:pic>
      <p:sp>
        <p:nvSpPr>
          <p:cNvPr id="204" name="Google Shape;204;p7"/>
          <p:cNvSpPr/>
          <p:nvPr/>
        </p:nvSpPr>
        <p:spPr>
          <a:xfrm>
            <a:off x="3969543" y="2904106"/>
            <a:ext cx="1589089"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400"/>
              <a:buFont typeface="Arial"/>
              <a:buNone/>
            </a:pPr>
            <a:r>
              <a:rPr lang="en-GB" sz="1400" b="0" i="0" u="none" strike="noStrike" cap="none">
                <a:solidFill>
                  <a:schemeClr val="dk1"/>
                </a:solidFill>
                <a:latin typeface="NTR"/>
                <a:ea typeface="NTR"/>
                <a:cs typeface="NTR"/>
                <a:sym typeface="NTR"/>
              </a:rPr>
              <a:t>Plants and animals both use oxygen gas from the air to turn their food into energy. This is called </a:t>
            </a:r>
            <a:r>
              <a:rPr lang="en-GB" sz="1400" b="1" i="0" u="none" strike="noStrike" cap="none">
                <a:solidFill>
                  <a:schemeClr val="dk1"/>
                </a:solidFill>
                <a:latin typeface="NTR"/>
                <a:ea typeface="NTR"/>
                <a:cs typeface="NTR"/>
                <a:sym typeface="NTR"/>
              </a:rPr>
              <a:t>respiration</a:t>
            </a:r>
            <a:r>
              <a:rPr lang="en-GB" sz="1400" b="0" i="0" u="none" strike="noStrike" cap="none">
                <a:solidFill>
                  <a:schemeClr val="dk1"/>
                </a:solidFill>
                <a:latin typeface="NTR"/>
                <a:ea typeface="NTR"/>
                <a:cs typeface="NTR"/>
                <a:sym typeface="NTR"/>
              </a:rPr>
              <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8"/>
          <p:cNvSpPr/>
          <p:nvPr/>
        </p:nvSpPr>
        <p:spPr>
          <a:xfrm>
            <a:off x="6170614" y="1498600"/>
            <a:ext cx="3794125" cy="2235200"/>
          </a:xfrm>
          <a:prstGeom prst="roundRect">
            <a:avLst>
              <a:gd name="adj" fmla="val 2464"/>
            </a:avLst>
          </a:prstGeom>
          <a:solidFill>
            <a:srgbClr val="FFD5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211" name="Google Shape;211;p8"/>
          <p:cNvSpPr/>
          <p:nvPr/>
        </p:nvSpPr>
        <p:spPr>
          <a:xfrm>
            <a:off x="2225676" y="1498601"/>
            <a:ext cx="3776663" cy="4665663"/>
          </a:xfrm>
          <a:prstGeom prst="roundRect">
            <a:avLst>
              <a:gd name="adj" fmla="val 2464"/>
            </a:avLst>
          </a:prstGeom>
          <a:solidFill>
            <a:srgbClr val="FC6F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212" name="Google Shape;212;p8"/>
          <p:cNvSpPr txBox="1">
            <a:spLocks noGrp="1"/>
          </p:cNvSpPr>
          <p:nvPr>
            <p:ph type="title"/>
          </p:nvPr>
        </p:nvSpPr>
        <p:spPr>
          <a:xfrm>
            <a:off x="2008189" y="712789"/>
            <a:ext cx="8220075" cy="6318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959"/>
              <a:buFont typeface="Corbel"/>
              <a:buNone/>
            </a:pPr>
            <a:r>
              <a:rPr lang="en-GB" sz="3959"/>
              <a:t>Life Processes</a:t>
            </a:r>
            <a:endParaRPr sz="3959"/>
          </a:p>
        </p:txBody>
      </p:sp>
      <p:sp>
        <p:nvSpPr>
          <p:cNvPr id="213" name="Google Shape;213;p8"/>
          <p:cNvSpPr/>
          <p:nvPr/>
        </p:nvSpPr>
        <p:spPr>
          <a:xfrm>
            <a:off x="2430464" y="1625600"/>
            <a:ext cx="3571875" cy="615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GB" sz="3400" b="1" i="0" u="none" strike="noStrike" cap="none">
                <a:solidFill>
                  <a:srgbClr val="FFD550"/>
                </a:solidFill>
                <a:latin typeface="Corbel"/>
                <a:ea typeface="Corbel"/>
                <a:cs typeface="Corbel"/>
                <a:sym typeface="Corbel"/>
              </a:rPr>
              <a:t>S</a:t>
            </a:r>
            <a:r>
              <a:rPr lang="en-GB" sz="3400" b="0" i="0" u="none" strike="noStrike" cap="none">
                <a:solidFill>
                  <a:schemeClr val="dk1"/>
                </a:solidFill>
                <a:latin typeface="Corbel"/>
                <a:ea typeface="Corbel"/>
                <a:cs typeface="Corbel"/>
                <a:sym typeface="Corbel"/>
              </a:rPr>
              <a:t>ensitivity</a:t>
            </a:r>
            <a:endParaRPr sz="1400" b="0" i="0" u="none" strike="noStrike" cap="none">
              <a:solidFill>
                <a:srgbClr val="000000"/>
              </a:solidFill>
              <a:latin typeface="Arial"/>
              <a:ea typeface="Arial"/>
              <a:cs typeface="Arial"/>
              <a:sym typeface="Arial"/>
            </a:endParaRPr>
          </a:p>
        </p:txBody>
      </p:sp>
      <p:sp>
        <p:nvSpPr>
          <p:cNvPr id="214" name="Google Shape;214;p8"/>
          <p:cNvSpPr/>
          <p:nvPr/>
        </p:nvSpPr>
        <p:spPr>
          <a:xfrm>
            <a:off x="2501901" y="2173289"/>
            <a:ext cx="3313113" cy="3381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Corbel"/>
                <a:ea typeface="Corbel"/>
                <a:cs typeface="Corbel"/>
                <a:sym typeface="Corbel"/>
              </a:rPr>
              <a:t>All living things are sensitive.</a:t>
            </a:r>
            <a:endParaRPr sz="1400" b="0" i="0" u="none" strike="noStrike" cap="none">
              <a:solidFill>
                <a:srgbClr val="000000"/>
              </a:solidFill>
              <a:latin typeface="Arial"/>
              <a:ea typeface="Arial"/>
              <a:cs typeface="Arial"/>
              <a:sym typeface="Arial"/>
            </a:endParaRPr>
          </a:p>
        </p:txBody>
      </p:sp>
      <p:sp>
        <p:nvSpPr>
          <p:cNvPr id="215" name="Google Shape;215;p8"/>
          <p:cNvSpPr/>
          <p:nvPr/>
        </p:nvSpPr>
        <p:spPr>
          <a:xfrm>
            <a:off x="6170614" y="3887789"/>
            <a:ext cx="3794125" cy="2276475"/>
          </a:xfrm>
          <a:prstGeom prst="roundRect">
            <a:avLst>
              <a:gd name="adj" fmla="val 2464"/>
            </a:avLst>
          </a:prstGeom>
          <a:solidFill>
            <a:srgbClr val="F8A9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216" name="Google Shape;216;p8"/>
          <p:cNvSpPr/>
          <p:nvPr/>
        </p:nvSpPr>
        <p:spPr>
          <a:xfrm>
            <a:off x="8248651" y="1831975"/>
            <a:ext cx="1603375" cy="15684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Corbel"/>
                <a:ea typeface="Corbel"/>
                <a:cs typeface="Corbel"/>
                <a:sym typeface="Corbel"/>
              </a:rPr>
              <a:t>Animals use their senses to see, hear, taste, touch and smell the world around them. </a:t>
            </a:r>
            <a:endParaRPr sz="1400" b="0" i="0" u="none" strike="noStrike" cap="none">
              <a:solidFill>
                <a:srgbClr val="000000"/>
              </a:solidFill>
              <a:latin typeface="Arial"/>
              <a:ea typeface="Arial"/>
              <a:cs typeface="Arial"/>
              <a:sym typeface="Arial"/>
            </a:endParaRPr>
          </a:p>
        </p:txBody>
      </p:sp>
      <p:sp>
        <p:nvSpPr>
          <p:cNvPr id="217" name="Google Shape;217;p8"/>
          <p:cNvSpPr/>
          <p:nvPr/>
        </p:nvSpPr>
        <p:spPr>
          <a:xfrm>
            <a:off x="8351838" y="4024313"/>
            <a:ext cx="1397000" cy="23083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Corbel"/>
                <a:ea typeface="Corbel"/>
                <a:cs typeface="Corbel"/>
                <a:sym typeface="Corbel"/>
              </a:rPr>
              <a:t>Plants can also detect changes in the environment. This mimosa plant curls up when you touch it!</a:t>
            </a:r>
            <a:endParaRPr sz="1400" b="0" i="0" u="none" strike="noStrike" cap="none">
              <a:solidFill>
                <a:srgbClr val="000000"/>
              </a:solidFill>
              <a:latin typeface="Arial"/>
              <a:ea typeface="Arial"/>
              <a:cs typeface="Arial"/>
              <a:sym typeface="Arial"/>
            </a:endParaRPr>
          </a:p>
        </p:txBody>
      </p:sp>
      <p:pic>
        <p:nvPicPr>
          <p:cNvPr id="218" name="Google Shape;218;p8"/>
          <p:cNvPicPr preferRelativeResize="0"/>
          <p:nvPr/>
        </p:nvPicPr>
        <p:blipFill rotWithShape="1">
          <a:blip r:embed="rId3">
            <a:alphaModFix/>
          </a:blip>
          <a:srcRect/>
          <a:stretch/>
        </p:blipFill>
        <p:spPr>
          <a:xfrm>
            <a:off x="2514600" y="2740025"/>
            <a:ext cx="1701800" cy="1987550"/>
          </a:xfrm>
          <a:prstGeom prst="rect">
            <a:avLst/>
          </a:prstGeom>
          <a:noFill/>
          <a:ln>
            <a:noFill/>
          </a:ln>
        </p:spPr>
      </p:pic>
      <p:sp>
        <p:nvSpPr>
          <p:cNvPr id="219" name="Google Shape;219;p8"/>
          <p:cNvSpPr/>
          <p:nvPr/>
        </p:nvSpPr>
        <p:spPr>
          <a:xfrm>
            <a:off x="2565401" y="3076576"/>
            <a:ext cx="1598613" cy="10763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al"/>
              <a:buNone/>
            </a:pPr>
            <a:r>
              <a:rPr lang="en-GB" sz="1600" b="0" i="0" u="none" strike="noStrike" cap="none">
                <a:solidFill>
                  <a:schemeClr val="dk1"/>
                </a:solidFill>
                <a:latin typeface="NTR"/>
                <a:ea typeface="NTR"/>
                <a:cs typeface="NTR"/>
                <a:sym typeface="NTR"/>
              </a:rPr>
              <a:t>Every living thing can detect changes in their surroundings.</a:t>
            </a:r>
            <a:endParaRPr sz="1400" b="0" i="0" u="none" strike="noStrike" cap="none">
              <a:solidFill>
                <a:srgbClr val="000000"/>
              </a:solidFill>
              <a:latin typeface="Arial"/>
              <a:ea typeface="Arial"/>
              <a:cs typeface="Arial"/>
              <a:sym typeface="Arial"/>
            </a:endParaRPr>
          </a:p>
        </p:txBody>
      </p:sp>
      <p:pic>
        <p:nvPicPr>
          <p:cNvPr id="220" name="Google Shape;220;p8"/>
          <p:cNvPicPr preferRelativeResize="0"/>
          <p:nvPr/>
        </p:nvPicPr>
        <p:blipFill rotWithShape="1">
          <a:blip r:embed="rId4">
            <a:alphaModFix/>
          </a:blip>
          <a:srcRect/>
          <a:stretch/>
        </p:blipFill>
        <p:spPr>
          <a:xfrm>
            <a:off x="3968750" y="4213226"/>
            <a:ext cx="1727200" cy="1768475"/>
          </a:xfrm>
          <a:prstGeom prst="rect">
            <a:avLst/>
          </a:prstGeom>
          <a:noFill/>
          <a:ln>
            <a:noFill/>
          </a:ln>
        </p:spPr>
      </p:pic>
      <p:pic>
        <p:nvPicPr>
          <p:cNvPr id="221" name="Google Shape;221;p8"/>
          <p:cNvPicPr preferRelativeResize="0"/>
          <p:nvPr/>
        </p:nvPicPr>
        <p:blipFill rotWithShape="1">
          <a:blip r:embed="rId5">
            <a:alphaModFix/>
          </a:blip>
          <a:srcRect/>
          <a:stretch/>
        </p:blipFill>
        <p:spPr>
          <a:xfrm>
            <a:off x="6484938" y="1930400"/>
            <a:ext cx="1547812" cy="1620838"/>
          </a:xfrm>
          <a:prstGeom prst="rect">
            <a:avLst/>
          </a:prstGeom>
          <a:noFill/>
          <a:ln>
            <a:noFill/>
          </a:ln>
        </p:spPr>
      </p:pic>
      <p:pic>
        <p:nvPicPr>
          <p:cNvPr id="222" name="Google Shape;222;p8"/>
          <p:cNvPicPr preferRelativeResize="0"/>
          <p:nvPr/>
        </p:nvPicPr>
        <p:blipFill rotWithShape="1">
          <a:blip r:embed="rId6">
            <a:alphaModFix/>
          </a:blip>
          <a:srcRect/>
          <a:stretch/>
        </p:blipFill>
        <p:spPr>
          <a:xfrm>
            <a:off x="6291263" y="4284663"/>
            <a:ext cx="2049462" cy="1536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9"/>
          <p:cNvSpPr/>
          <p:nvPr/>
        </p:nvSpPr>
        <p:spPr>
          <a:xfrm>
            <a:off x="6170614" y="1498600"/>
            <a:ext cx="3794125" cy="2554288"/>
          </a:xfrm>
          <a:prstGeom prst="roundRect">
            <a:avLst>
              <a:gd name="adj" fmla="val 2464"/>
            </a:avLst>
          </a:prstGeom>
          <a:solidFill>
            <a:srgbClr val="FFD5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229" name="Google Shape;229;p9"/>
          <p:cNvSpPr/>
          <p:nvPr/>
        </p:nvSpPr>
        <p:spPr>
          <a:xfrm>
            <a:off x="2225676" y="1498601"/>
            <a:ext cx="3776663" cy="4665663"/>
          </a:xfrm>
          <a:prstGeom prst="roundRect">
            <a:avLst>
              <a:gd name="adj" fmla="val 2464"/>
            </a:avLst>
          </a:prstGeom>
          <a:solidFill>
            <a:srgbClr val="FC6F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230" name="Google Shape;230;p9"/>
          <p:cNvSpPr txBox="1">
            <a:spLocks noGrp="1"/>
          </p:cNvSpPr>
          <p:nvPr>
            <p:ph type="title"/>
          </p:nvPr>
        </p:nvSpPr>
        <p:spPr>
          <a:xfrm>
            <a:off x="2008189" y="712789"/>
            <a:ext cx="8220075" cy="6318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959"/>
              <a:buFont typeface="Corbel"/>
              <a:buNone/>
            </a:pPr>
            <a:r>
              <a:rPr lang="en-GB" sz="3959"/>
              <a:t>Life Processes</a:t>
            </a:r>
            <a:endParaRPr sz="3959"/>
          </a:p>
        </p:txBody>
      </p:sp>
      <p:sp>
        <p:nvSpPr>
          <p:cNvPr id="231" name="Google Shape;231;p9"/>
          <p:cNvSpPr/>
          <p:nvPr/>
        </p:nvSpPr>
        <p:spPr>
          <a:xfrm>
            <a:off x="2430464" y="1625600"/>
            <a:ext cx="3571875" cy="615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GB" sz="3400" b="1" i="0" u="none" strike="noStrike" cap="none">
                <a:solidFill>
                  <a:srgbClr val="FFD550"/>
                </a:solidFill>
                <a:latin typeface="Corbel"/>
                <a:ea typeface="Corbel"/>
                <a:cs typeface="Corbel"/>
                <a:sym typeface="Corbel"/>
              </a:rPr>
              <a:t>G</a:t>
            </a:r>
            <a:r>
              <a:rPr lang="en-GB" sz="3400" b="0" i="0" u="none" strike="noStrike" cap="none">
                <a:solidFill>
                  <a:schemeClr val="dk1"/>
                </a:solidFill>
                <a:latin typeface="Corbel"/>
                <a:ea typeface="Corbel"/>
                <a:cs typeface="Corbel"/>
                <a:sym typeface="Corbel"/>
              </a:rPr>
              <a:t>rowth</a:t>
            </a:r>
            <a:endParaRPr sz="1400" b="0" i="0" u="none" strike="noStrike" cap="none">
              <a:solidFill>
                <a:srgbClr val="000000"/>
              </a:solidFill>
              <a:latin typeface="Arial"/>
              <a:ea typeface="Arial"/>
              <a:cs typeface="Arial"/>
              <a:sym typeface="Arial"/>
            </a:endParaRPr>
          </a:p>
        </p:txBody>
      </p:sp>
      <p:sp>
        <p:nvSpPr>
          <p:cNvPr id="232" name="Google Shape;232;p9"/>
          <p:cNvSpPr/>
          <p:nvPr/>
        </p:nvSpPr>
        <p:spPr>
          <a:xfrm>
            <a:off x="2501901" y="2173289"/>
            <a:ext cx="3313113" cy="3381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Corbel"/>
                <a:ea typeface="Corbel"/>
                <a:cs typeface="Corbel"/>
                <a:sym typeface="Corbel"/>
              </a:rPr>
              <a:t>All living things grow.</a:t>
            </a:r>
            <a:endParaRPr sz="1400" b="0" i="0" u="none" strike="noStrike" cap="none">
              <a:solidFill>
                <a:srgbClr val="000000"/>
              </a:solidFill>
              <a:latin typeface="Arial"/>
              <a:ea typeface="Arial"/>
              <a:cs typeface="Arial"/>
              <a:sym typeface="Arial"/>
            </a:endParaRPr>
          </a:p>
        </p:txBody>
      </p:sp>
      <p:sp>
        <p:nvSpPr>
          <p:cNvPr id="233" name="Google Shape;233;p9"/>
          <p:cNvSpPr/>
          <p:nvPr/>
        </p:nvSpPr>
        <p:spPr>
          <a:xfrm>
            <a:off x="6170614" y="4206875"/>
            <a:ext cx="3794125" cy="1957388"/>
          </a:xfrm>
          <a:prstGeom prst="roundRect">
            <a:avLst>
              <a:gd name="adj" fmla="val 2464"/>
            </a:avLst>
          </a:prstGeom>
          <a:solidFill>
            <a:srgbClr val="F8A9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234" name="Google Shape;234;p9"/>
          <p:cNvSpPr/>
          <p:nvPr/>
        </p:nvSpPr>
        <p:spPr>
          <a:xfrm>
            <a:off x="8248651" y="1616076"/>
            <a:ext cx="1603375" cy="23082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Corbel"/>
                <a:ea typeface="Corbel"/>
                <a:cs typeface="Corbel"/>
                <a:sym typeface="Corbel"/>
              </a:rPr>
              <a:t>This ocean mola started life as an egg not much bigger than a full stop. It will grow to weigh about 1000 kg - this is the same size as a large bull! </a:t>
            </a:r>
            <a:endParaRPr sz="1400" b="0" i="0" u="none" strike="noStrike" cap="none">
              <a:solidFill>
                <a:srgbClr val="000000"/>
              </a:solidFill>
              <a:latin typeface="Arial"/>
              <a:ea typeface="Arial"/>
              <a:cs typeface="Arial"/>
              <a:sym typeface="Arial"/>
            </a:endParaRPr>
          </a:p>
        </p:txBody>
      </p:sp>
      <p:sp>
        <p:nvSpPr>
          <p:cNvPr id="235" name="Google Shape;235;p9"/>
          <p:cNvSpPr/>
          <p:nvPr/>
        </p:nvSpPr>
        <p:spPr>
          <a:xfrm>
            <a:off x="8351838" y="4614863"/>
            <a:ext cx="1397000" cy="10779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Corbel"/>
                <a:ea typeface="Corbel"/>
                <a:cs typeface="Corbel"/>
                <a:sym typeface="Corbel"/>
              </a:rPr>
              <a:t>Bamboo can grow up to 3cm every hour. </a:t>
            </a:r>
            <a:endParaRPr sz="1400" b="0" i="0" u="none" strike="noStrike" cap="none">
              <a:solidFill>
                <a:srgbClr val="000000"/>
              </a:solidFill>
              <a:latin typeface="Arial"/>
              <a:ea typeface="Arial"/>
              <a:cs typeface="Arial"/>
              <a:sym typeface="Arial"/>
            </a:endParaRPr>
          </a:p>
        </p:txBody>
      </p:sp>
      <p:sp>
        <p:nvSpPr>
          <p:cNvPr id="236" name="Google Shape;236;p9"/>
          <p:cNvSpPr/>
          <p:nvPr/>
        </p:nvSpPr>
        <p:spPr>
          <a:xfrm>
            <a:off x="3328989" y="6545264"/>
            <a:ext cx="5578475" cy="200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GB" sz="700" b="0" i="0" u="none" strike="noStrike" cap="none">
                <a:solidFill>
                  <a:srgbClr val="000000"/>
                </a:solidFill>
                <a:latin typeface="Play"/>
                <a:ea typeface="Play"/>
                <a:cs typeface="Play"/>
                <a:sym typeface="Play"/>
              </a:rPr>
              <a:t>Photo courtesy of sandipb (@flickr.com) - granted under creative commons licence - attribution</a:t>
            </a:r>
            <a:endParaRPr sz="700" b="0" i="0" u="none" strike="noStrike" cap="none">
              <a:solidFill>
                <a:schemeClr val="dk1"/>
              </a:solidFill>
              <a:latin typeface="Play"/>
              <a:ea typeface="Play"/>
              <a:cs typeface="Play"/>
              <a:sym typeface="Play"/>
            </a:endParaRPr>
          </a:p>
        </p:txBody>
      </p:sp>
      <p:pic>
        <p:nvPicPr>
          <p:cNvPr id="237" name="Google Shape;237;p9"/>
          <p:cNvPicPr preferRelativeResize="0"/>
          <p:nvPr/>
        </p:nvPicPr>
        <p:blipFill rotWithShape="1">
          <a:blip r:embed="rId3">
            <a:alphaModFix/>
          </a:blip>
          <a:srcRect/>
          <a:stretch/>
        </p:blipFill>
        <p:spPr>
          <a:xfrm>
            <a:off x="2443164" y="2441576"/>
            <a:ext cx="3252787" cy="2881313"/>
          </a:xfrm>
          <a:prstGeom prst="rect">
            <a:avLst/>
          </a:prstGeom>
          <a:noFill/>
          <a:ln>
            <a:noFill/>
          </a:ln>
        </p:spPr>
      </p:pic>
      <p:sp>
        <p:nvSpPr>
          <p:cNvPr id="238" name="Google Shape;238;p9"/>
          <p:cNvSpPr/>
          <p:nvPr/>
        </p:nvSpPr>
        <p:spPr>
          <a:xfrm>
            <a:off x="4076701" y="2897188"/>
            <a:ext cx="1597025" cy="8318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al"/>
              <a:buNone/>
            </a:pPr>
            <a:r>
              <a:rPr lang="en-GB" sz="1600" b="0" i="0" u="none" strike="noStrike" cap="none">
                <a:solidFill>
                  <a:schemeClr val="dk1"/>
                </a:solidFill>
                <a:latin typeface="NTR"/>
                <a:ea typeface="NTR"/>
                <a:cs typeface="NTR"/>
                <a:sym typeface="NTR"/>
              </a:rPr>
              <a:t>Animals grow from babies to adults.</a:t>
            </a:r>
            <a:endParaRPr sz="1400" b="0" i="0" u="none" strike="noStrike" cap="none">
              <a:solidFill>
                <a:srgbClr val="000000"/>
              </a:solidFill>
              <a:latin typeface="Arial"/>
              <a:ea typeface="Arial"/>
              <a:cs typeface="Arial"/>
              <a:sym typeface="Arial"/>
            </a:endParaRPr>
          </a:p>
        </p:txBody>
      </p:sp>
      <p:sp>
        <p:nvSpPr>
          <p:cNvPr id="239" name="Google Shape;239;p9"/>
          <p:cNvSpPr/>
          <p:nvPr/>
        </p:nvSpPr>
        <p:spPr>
          <a:xfrm>
            <a:off x="2601913" y="4030663"/>
            <a:ext cx="1339850" cy="584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al"/>
              <a:buNone/>
            </a:pPr>
            <a:r>
              <a:rPr lang="en-GB" sz="1600" b="0" i="0" u="none" strike="noStrike" cap="none">
                <a:solidFill>
                  <a:schemeClr val="dk1"/>
                </a:solidFill>
                <a:latin typeface="NTR"/>
                <a:ea typeface="NTR"/>
                <a:cs typeface="NTR"/>
                <a:sym typeface="NTR"/>
              </a:rPr>
              <a:t>Seeds grow into plants.</a:t>
            </a:r>
            <a:endParaRPr sz="1400" b="0" i="0" u="none" strike="noStrike" cap="none">
              <a:solidFill>
                <a:srgbClr val="000000"/>
              </a:solidFill>
              <a:latin typeface="Arial"/>
              <a:ea typeface="Arial"/>
              <a:cs typeface="Arial"/>
              <a:sym typeface="Arial"/>
            </a:endParaRPr>
          </a:p>
        </p:txBody>
      </p:sp>
      <p:pic>
        <p:nvPicPr>
          <p:cNvPr id="240" name="Google Shape;240;p9"/>
          <p:cNvPicPr preferRelativeResize="0"/>
          <p:nvPr/>
        </p:nvPicPr>
        <p:blipFill rotWithShape="1">
          <a:blip r:embed="rId4">
            <a:alphaModFix/>
          </a:blip>
          <a:srcRect/>
          <a:stretch/>
        </p:blipFill>
        <p:spPr>
          <a:xfrm>
            <a:off x="4011613" y="4052889"/>
            <a:ext cx="1727200" cy="1768475"/>
          </a:xfrm>
          <a:prstGeom prst="rect">
            <a:avLst/>
          </a:prstGeom>
          <a:noFill/>
          <a:ln>
            <a:noFill/>
          </a:ln>
        </p:spPr>
      </p:pic>
      <p:pic>
        <p:nvPicPr>
          <p:cNvPr id="241" name="Google Shape;241;p9"/>
          <p:cNvPicPr preferRelativeResize="0"/>
          <p:nvPr/>
        </p:nvPicPr>
        <p:blipFill rotWithShape="1">
          <a:blip r:embed="rId5">
            <a:alphaModFix/>
          </a:blip>
          <a:srcRect t="17220" b="29539"/>
          <a:stretch/>
        </p:blipFill>
        <p:spPr>
          <a:xfrm>
            <a:off x="6410325" y="4208463"/>
            <a:ext cx="1824038" cy="1955800"/>
          </a:xfrm>
          <a:prstGeom prst="rect">
            <a:avLst/>
          </a:prstGeom>
          <a:noFill/>
          <a:ln>
            <a:noFill/>
          </a:ln>
        </p:spPr>
      </p:pic>
      <p:pic>
        <p:nvPicPr>
          <p:cNvPr id="242" name="Google Shape;242;p9"/>
          <p:cNvPicPr preferRelativeResize="0"/>
          <p:nvPr/>
        </p:nvPicPr>
        <p:blipFill rotWithShape="1">
          <a:blip r:embed="rId6">
            <a:alphaModFix/>
          </a:blip>
          <a:srcRect l="19180" r="27313"/>
          <a:stretch/>
        </p:blipFill>
        <p:spPr>
          <a:xfrm>
            <a:off x="6334125" y="1803401"/>
            <a:ext cx="1874838" cy="1914525"/>
          </a:xfrm>
          <a:prstGeom prst="rect">
            <a:avLst/>
          </a:prstGeom>
          <a:noFill/>
          <a:ln>
            <a:noFill/>
          </a:ln>
        </p:spPr>
      </p:pic>
    </p:spTree>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1243</Words>
  <Application>Microsoft Office PowerPoint</Application>
  <PresentationFormat>Widescreen</PresentationFormat>
  <Paragraphs>155</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NTR</vt:lpstr>
      <vt:lpstr>Play</vt:lpstr>
      <vt:lpstr>Corbel</vt:lpstr>
      <vt:lpstr>Arial</vt:lpstr>
      <vt:lpstr>Calibri</vt:lpstr>
      <vt:lpstr>Basis</vt:lpstr>
      <vt:lpstr>I CAN GROUP LIVING THINGS IN A RANGE OF WAYS. </vt:lpstr>
      <vt:lpstr>Life Processes</vt:lpstr>
      <vt:lpstr>Life Processes</vt:lpstr>
      <vt:lpstr>LET’S HAVE A LOOK AT MRS GREN AGAIN IN A LITTLE MORE DETAIL!</vt:lpstr>
      <vt:lpstr>Life Processes</vt:lpstr>
      <vt:lpstr>Life Processes</vt:lpstr>
      <vt:lpstr>Life Processes</vt:lpstr>
      <vt:lpstr>Life Processes</vt:lpstr>
      <vt:lpstr>Life Processes</vt:lpstr>
      <vt:lpstr>Life Processes</vt:lpstr>
      <vt:lpstr>Life Processes</vt:lpstr>
      <vt:lpstr>Life Processes</vt:lpstr>
      <vt:lpstr>Life Processes</vt:lpstr>
      <vt:lpstr>Grouping Living Things</vt:lpstr>
      <vt:lpstr>Grouping Living Things</vt:lpstr>
      <vt:lpstr>Herbivores, Carnivores and Omnivores. </vt:lpstr>
      <vt:lpstr>Herbivores</vt:lpstr>
      <vt:lpstr>PowerPoint Presentation</vt:lpstr>
      <vt:lpstr>Carnivores</vt:lpstr>
      <vt:lpstr>Omnivores</vt:lpstr>
      <vt:lpstr>PowerPoint Presentation</vt:lpstr>
      <vt:lpstr>https://www.youtube.com/watch?v=RBMa-_3YXO4 </vt:lpstr>
      <vt:lpstr>What groups of animals were mentioned in the video?</vt:lpstr>
      <vt:lpstr>   Your task - can you group animals in more than one way.  Can you explain your choices?  Joshua, you can email your choices to me.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CAN GROUP LIVING THINGS IN A RANGE OF WAYS. </dc:title>
  <dc:creator>bethaney little</dc:creator>
  <cp:lastModifiedBy>Louise Richardson</cp:lastModifiedBy>
  <cp:revision>1</cp:revision>
  <dcterms:created xsi:type="dcterms:W3CDTF">2020-11-16T18:01:44Z</dcterms:created>
  <dcterms:modified xsi:type="dcterms:W3CDTF">2020-11-19T19:22:38Z</dcterms:modified>
</cp:coreProperties>
</file>