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TR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kKAFm0AzdhboOmiDUuOp9AXnH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8A7FED-F126-43A6-A1D4-76477C7E16FA}">
  <a:tblStyle styleId="{C18A7FED-F126-43A6-A1D4-76477C7E16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26090ea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a26090ea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a26090ea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Layout 6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>
            <a:spLocks noGrp="1"/>
          </p:cNvSpPr>
          <p:nvPr>
            <p:ph type="body"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/>
          <p:nvPr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74" name="Google Shape;74;p31"/>
          <p:cNvSpPr>
            <a:spLocks noGrp="1"/>
          </p:cNvSpPr>
          <p:nvPr>
            <p:ph type="body" idx="2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7">
  <p:cSld name="Layout 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/>
          <p:nvPr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/>
          <p:nvPr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/>
          <p:nvPr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2"/>
          <p:cNvSpPr/>
          <p:nvPr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2"/>
          <p:cNvSpPr/>
          <p:nvPr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2"/>
          <p:cNvSpPr>
            <a:spLocks noGrp="1"/>
          </p:cNvSpPr>
          <p:nvPr>
            <p:ph type="body"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8">
  <p:cSld name="Layout 8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3"/>
          <p:cNvSpPr>
            <a:spLocks noGrp="1"/>
          </p:cNvSpPr>
          <p:nvPr>
            <p:ph type="body"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/>
          <p:nvPr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2" name="Google Shape;92;p33"/>
          <p:cNvSpPr/>
          <p:nvPr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3" name="Google Shape;93;p33"/>
          <p:cNvSpPr/>
          <p:nvPr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4" name="Google Shape;94;p33"/>
          <p:cNvSpPr/>
          <p:nvPr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5" name="Google Shape;95;p33"/>
          <p:cNvSpPr/>
          <p:nvPr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rgbClr val="05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6" name="Google Shape;96;p33"/>
          <p:cNvSpPr/>
          <p:nvPr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/>
          <p:nvPr/>
        </p:nvSpPr>
        <p:spPr>
          <a:xfrm>
            <a:off x="503239" y="2324632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 txBox="1"/>
          <p:nvPr/>
        </p:nvSpPr>
        <p:spPr>
          <a:xfrm>
            <a:off x="628648" y="2546654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Objective: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>
            <a:spLocks noGrp="1"/>
          </p:cNvSpPr>
          <p:nvPr>
            <p:ph type="body" idx="1"/>
          </p:nvPr>
        </p:nvSpPr>
        <p:spPr>
          <a:xfrm>
            <a:off x="628650" y="2939629"/>
            <a:ext cx="7886700" cy="1409700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>
            <a:spLocks noGrp="1"/>
          </p:cNvSpPr>
          <p:nvPr>
            <p:ph type="body"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/>
          <p:nvPr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grpSp>
        <p:nvGrpSpPr>
          <p:cNvPr id="30" name="Google Shape;30;p26"/>
          <p:cNvGrpSpPr/>
          <p:nvPr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31" name="Google Shape;31;p26"/>
            <p:cNvSpPr/>
            <p:nvPr/>
          </p:nvSpPr>
          <p:spPr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6"/>
            <p:cNvSpPr/>
            <p:nvPr/>
          </p:nvSpPr>
          <p:spPr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6"/>
            <p:cNvSpPr/>
            <p:nvPr/>
          </p:nvSpPr>
          <p:spPr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6"/>
            <p:cNvSpPr/>
            <p:nvPr/>
          </p:nvSpPr>
          <p:spPr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6"/>
          <p:cNvSpPr>
            <a:spLocks noGrp="1"/>
          </p:cNvSpPr>
          <p:nvPr>
            <p:ph type="body"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7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/>
          <p:nvPr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rgbClr val="A6DBFC"/>
          </a:solidFill>
          <a:ln w="12700" cap="flat" cmpd="sng">
            <a:solidFill>
              <a:srgbClr val="05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1" name="Google Shape;41;p27"/>
          <p:cNvSpPr/>
          <p:nvPr/>
        </p:nvSpPr>
        <p:spPr>
          <a:xfrm>
            <a:off x="750885" y="1513945"/>
            <a:ext cx="3821115" cy="1086016"/>
          </a:xfrm>
          <a:prstGeom prst="rect">
            <a:avLst/>
          </a:prstGeom>
          <a:solidFill>
            <a:srgbClr val="F0DD83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2" name="Google Shape;42;p27"/>
          <p:cNvSpPr/>
          <p:nvPr/>
        </p:nvSpPr>
        <p:spPr>
          <a:xfrm>
            <a:off x="750885" y="2678233"/>
            <a:ext cx="3821115" cy="1086016"/>
          </a:xfrm>
          <a:prstGeom prst="rect">
            <a:avLst/>
          </a:prstGeom>
          <a:solidFill>
            <a:srgbClr val="F0DD83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3" name="Google Shape;43;p27"/>
          <p:cNvSpPr/>
          <p:nvPr/>
        </p:nvSpPr>
        <p:spPr>
          <a:xfrm>
            <a:off x="750885" y="3842521"/>
            <a:ext cx="3821115" cy="1086016"/>
          </a:xfrm>
          <a:prstGeom prst="rect">
            <a:avLst/>
          </a:prstGeom>
          <a:solidFill>
            <a:srgbClr val="F0DD83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4" name="Google Shape;44;p27"/>
          <p:cNvSpPr/>
          <p:nvPr/>
        </p:nvSpPr>
        <p:spPr>
          <a:xfrm>
            <a:off x="750885" y="5006809"/>
            <a:ext cx="3821115" cy="1086016"/>
          </a:xfrm>
          <a:prstGeom prst="rect">
            <a:avLst/>
          </a:prstGeom>
          <a:solidFill>
            <a:srgbClr val="F0DD83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Layout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/>
          <p:nvPr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rgbClr val="F0DD83"/>
          </a:solidFill>
          <a:ln w="12700" cap="flat" cmpd="sng">
            <a:solidFill>
              <a:srgbClr val="05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0" name="Google Shape;50;p28"/>
          <p:cNvSpPr/>
          <p:nvPr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rgbClr val="A6DB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rgbClr val="F0DD83"/>
          </a:solidFill>
          <a:ln w="12700" cap="flat" cmpd="sng">
            <a:solidFill>
              <a:srgbClr val="05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/>
          <p:nvPr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rgbClr val="F0DD83"/>
          </a:solidFill>
          <a:ln w="12700" cap="flat" cmpd="sng">
            <a:solidFill>
              <a:srgbClr val="05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7" name="Google Shape;57;p29"/>
          <p:cNvSpPr/>
          <p:nvPr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8" name="Google Shape;58;p29"/>
          <p:cNvSpPr/>
          <p:nvPr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59" name="Google Shape;59;p29"/>
          <p:cNvSpPr/>
          <p:nvPr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Layout 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/>
          <p:nvPr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rgbClr val="79CA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5" name="Google Shape;65;p30"/>
          <p:cNvSpPr/>
          <p:nvPr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rgbClr val="79CAFB"/>
          </a:solidFill>
          <a:ln w="12700" cap="flat" cmpd="sng">
            <a:solidFill>
              <a:srgbClr val="05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6" name="Google Shape;66;p30"/>
          <p:cNvSpPr/>
          <p:nvPr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rgbClr val="F0D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>
            <a:off x="2349181" y="2700865"/>
            <a:ext cx="4445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Traditional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03250" y="168500"/>
            <a:ext cx="75510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Hi Joshua,</a:t>
            </a:r>
            <a:endParaRPr sz="2900" b="1"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Today we are going to play some ‘guess the traditional tale’ games and then think about if A Firework Maker’s daughter has any similar features to traditioanl tales.</a:t>
            </a:r>
            <a:endParaRPr sz="2900" b="1"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We will also read up to chapter 3 so if you can do that you’ll be ready for Monday’s lesson!</a:t>
            </a:r>
            <a:endParaRPr sz="2900" b="1"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the story!</a:t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It’s a tale about a beautiful princess and her evil stepmother the Queen…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went to live with 7 dwarves in a cottage…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was poisoned by an apple but was woken up by a kiss from a handsome prince…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760473" y="4414209"/>
            <a:ext cx="7933734" cy="1690258"/>
            <a:chOff x="760473" y="4414209"/>
            <a:chExt cx="7933734" cy="1690258"/>
          </a:xfrm>
        </p:grpSpPr>
        <p:sp>
          <p:nvSpPr>
            <p:cNvPr id="180" name="Google Shape;180;p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 White and the Seven Dwarfs!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02369" y="4515811"/>
              <a:ext cx="2929732" cy="832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97641" y="4414209"/>
              <a:ext cx="1796566" cy="15270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the story!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It’s a tale about 3 characters who were sent away to build houses of their own…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first two found out that houses built with straw and sticks could be blown down…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wolf huffed and he puffed but he couldn’t blow the brick house down…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1"/>
          <p:cNvGrpSpPr/>
          <p:nvPr/>
        </p:nvGrpSpPr>
        <p:grpSpPr>
          <a:xfrm>
            <a:off x="760473" y="4374062"/>
            <a:ext cx="7646927" cy="1730405"/>
            <a:chOff x="760473" y="4374062"/>
            <a:chExt cx="7646927" cy="1730405"/>
          </a:xfrm>
        </p:grpSpPr>
        <p:sp>
          <p:nvSpPr>
            <p:cNvPr id="193" name="Google Shape;193;p11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Three Little Pigs!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35134" y="4374062"/>
              <a:ext cx="2285734" cy="1500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2074" y="4457772"/>
              <a:ext cx="2942243" cy="14167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the story!</a:t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It’s a tale about a lovely girl who has to spend her days scrubbing and cleaning…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has an evil stepmother and two ugly sisters, but gets transformed by a fairy godmother…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handsome prince finds her glass slipper at a ball and doesn’t stop until he finds her…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2"/>
          <p:cNvGrpSpPr/>
          <p:nvPr/>
        </p:nvGrpSpPr>
        <p:grpSpPr>
          <a:xfrm>
            <a:off x="760473" y="3691851"/>
            <a:ext cx="7646927" cy="2412616"/>
            <a:chOff x="760473" y="3691851"/>
            <a:chExt cx="7646927" cy="2412616"/>
          </a:xfrm>
        </p:grpSpPr>
        <p:sp>
          <p:nvSpPr>
            <p:cNvPr id="206" name="Google Shape;206;p12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Cinderella!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28048" y="3858436"/>
              <a:ext cx="807367" cy="2062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68808" y="3858436"/>
              <a:ext cx="836727" cy="2062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1646" y="3875756"/>
              <a:ext cx="1333971" cy="2044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3133" y="3691851"/>
              <a:ext cx="1343257" cy="1891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843FAB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24000" rIns="0" bIns="14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Let’s play a game…</a:t>
            </a:r>
            <a:r>
              <a:rPr lang="en-GB" sz="2000" b="1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Traditional Tales Characters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Can you name all these characters?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Can you name the traditional tales they are from?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l="7900" b="14893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401" y="633844"/>
            <a:ext cx="2011922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It’s an animal…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He’s got sharp teeth…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He’s got </a:t>
            </a:r>
            <a:r>
              <a:rPr lang="en-GB" sz="1800" b="1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big</a:t>
            </a: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eyes…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likes to eat grandmas and little girls…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4"/>
          <p:cNvGrpSpPr/>
          <p:nvPr/>
        </p:nvGrpSpPr>
        <p:grpSpPr>
          <a:xfrm>
            <a:off x="760473" y="4329948"/>
            <a:ext cx="7646927" cy="1774519"/>
            <a:chOff x="760473" y="4329948"/>
            <a:chExt cx="7646927" cy="1774519"/>
          </a:xfrm>
        </p:grpSpPr>
        <p:sp>
          <p:nvSpPr>
            <p:cNvPr id="229" name="Google Shape;229;p14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Big Bad Wolf!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(from Little Red Riding Hood)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0" name="Google Shape;23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4078" y="4329948"/>
              <a:ext cx="1684986" cy="16200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She’s a girl with blonde (golden) hair…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likes to eat porridge…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sits in other people’s chairs until she finds the one that’s just right.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even gets caught sleeping in a bear’s bed!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15"/>
          <p:cNvGrpSpPr/>
          <p:nvPr/>
        </p:nvGrpSpPr>
        <p:grpSpPr>
          <a:xfrm>
            <a:off x="760473" y="4554682"/>
            <a:ext cx="7646927" cy="2303318"/>
            <a:chOff x="760473" y="4554682"/>
            <a:chExt cx="7646927" cy="2303318"/>
          </a:xfrm>
        </p:grpSpPr>
        <p:sp>
          <p:nvSpPr>
            <p:cNvPr id="242" name="Google Shape;242;p15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Goldilocks!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3" name="Google Shape;243;p15"/>
            <p:cNvPicPr preferRelativeResize="0"/>
            <p:nvPr/>
          </p:nvPicPr>
          <p:blipFill rotWithShape="1">
            <a:blip r:embed="rId3">
              <a:alphaModFix/>
            </a:blip>
            <a:srcRect b="11096"/>
            <a:stretch/>
          </p:blipFill>
          <p:spPr>
            <a:xfrm>
              <a:off x="1158153" y="4554682"/>
              <a:ext cx="2505075" cy="23033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They like to build houses…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They are animals that live on a farm…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They like to eat wolf stew!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There’s three of them…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6"/>
          <p:cNvGrpSpPr/>
          <p:nvPr/>
        </p:nvGrpSpPr>
        <p:grpSpPr>
          <a:xfrm>
            <a:off x="760473" y="4433329"/>
            <a:ext cx="7646927" cy="1671138"/>
            <a:chOff x="760473" y="4433329"/>
            <a:chExt cx="7646927" cy="1671138"/>
          </a:xfrm>
        </p:grpSpPr>
        <p:sp>
          <p:nvSpPr>
            <p:cNvPr id="255" name="Google Shape;255;p16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3 Little Pigs!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399" y="4433329"/>
              <a:ext cx="2285734" cy="150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meets a giant…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gave away his family cow for some magic beans…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climbs a very, very big beanstalk…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17"/>
          <p:cNvGrpSpPr/>
          <p:nvPr/>
        </p:nvGrpSpPr>
        <p:grpSpPr>
          <a:xfrm>
            <a:off x="760473" y="3232499"/>
            <a:ext cx="8279620" cy="3625501"/>
            <a:chOff x="760473" y="3232499"/>
            <a:chExt cx="8279620" cy="3625501"/>
          </a:xfrm>
        </p:grpSpPr>
        <p:sp>
          <p:nvSpPr>
            <p:cNvPr id="267" name="Google Shape;267;p17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Jack!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(from Jack and the Beanstalk)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31770" y="3232499"/>
              <a:ext cx="2508323" cy="3625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runs and shouts, “run, run as fast as you can…”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runs away from many people and animals that want to eat him…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stupidly trusts a fox, who eats him… yum!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18"/>
          <p:cNvGrpSpPr/>
          <p:nvPr/>
        </p:nvGrpSpPr>
        <p:grpSpPr>
          <a:xfrm>
            <a:off x="760473" y="4297839"/>
            <a:ext cx="7646927" cy="1806628"/>
            <a:chOff x="760473" y="4297839"/>
            <a:chExt cx="7646927" cy="1806628"/>
          </a:xfrm>
        </p:grpSpPr>
        <p:sp>
          <p:nvSpPr>
            <p:cNvPr id="279" name="Google Shape;279;p18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Gingerbread Man!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650" y="4297839"/>
              <a:ext cx="1327119" cy="16481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Name that character!</a:t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was a princess and had a wicked stepmother…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rgbClr val="70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Her hair was black as coal, her lips red as a rose, and her skin as white as snow…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74142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anywhere on screen for clues and click here for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9"/>
          <p:cNvGrpSpPr/>
          <p:nvPr/>
        </p:nvGrpSpPr>
        <p:grpSpPr>
          <a:xfrm>
            <a:off x="742595" y="3603627"/>
            <a:ext cx="7952784" cy="2489198"/>
            <a:chOff x="457198" y="3603627"/>
            <a:chExt cx="7952784" cy="2489198"/>
          </a:xfrm>
        </p:grpSpPr>
        <p:sp>
          <p:nvSpPr>
            <p:cNvPr id="290" name="Google Shape;290;p19"/>
            <p:cNvSpPr/>
            <p:nvPr/>
          </p:nvSpPr>
          <p:spPr>
            <a:xfrm>
              <a:off x="457198" y="5034490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 White!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0842" y="3603627"/>
              <a:ext cx="2869140" cy="24387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19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 had a magic mirror and 7 little friends…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70411" y="2958253"/>
            <a:ext cx="792480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To compare The Firework Makers Daughter with traditional tales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Think about…is The Firework Maker’s Daughter a traditional tale?</a:t>
            </a:r>
            <a:endParaRPr sz="2400" b="0" i="0" u="none" strike="noStrike" cap="none"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26090eaf0_0_0"/>
          <p:cNvSpPr>
            <a:spLocks noGrp="1"/>
          </p:cNvSpPr>
          <p:nvPr>
            <p:ph type="body" idx="1"/>
          </p:nvPr>
        </p:nvSpPr>
        <p:spPr>
          <a:xfrm>
            <a:off x="457198" y="1513945"/>
            <a:ext cx="8220000" cy="488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9" name="Google Shape;299;ga26090eaf0_0_0"/>
          <p:cNvSpPr>
            <a:spLocks noGrp="1"/>
          </p:cNvSpPr>
          <p:nvPr>
            <p:ph type="title"/>
          </p:nvPr>
        </p:nvSpPr>
        <p:spPr>
          <a:xfrm>
            <a:off x="457200" y="825651"/>
            <a:ext cx="8220000" cy="96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 can compare our class text to a fairy tale using the common features.   </a:t>
            </a:r>
            <a:endParaRPr/>
          </a:p>
        </p:txBody>
      </p:sp>
      <p:graphicFrame>
        <p:nvGraphicFramePr>
          <p:cNvPr id="300" name="Google Shape;300;ga26090eaf0_0_0"/>
          <p:cNvGraphicFramePr/>
          <p:nvPr/>
        </p:nvGraphicFramePr>
        <p:xfrm>
          <a:off x="9525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{C18A7FED-F126-43A6-A1D4-76477C7E16FA}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Feature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Little red riding hood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The firework Makers daughter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Good and bad characters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Talking animals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Magic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1" name="Google Shape;301;ga26090eaf0_0_0"/>
          <p:cNvGraphicFramePr/>
          <p:nvPr/>
        </p:nvGraphicFramePr>
        <p:xfrm>
          <a:off x="947700" y="228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{C18A7FED-F126-43A6-A1D4-76477C7E16FA}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 lesson is learned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Happy endings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570" y="2919493"/>
            <a:ext cx="3954027" cy="27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7946" y="3645529"/>
            <a:ext cx="1097780" cy="244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8258" y="4429293"/>
            <a:ext cx="2353733" cy="153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>
            <a:spLocks noGrp="1"/>
          </p:cNvSpPr>
          <p:nvPr>
            <p:ph type="body"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0" rIns="252000" bIns="2520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</a:pPr>
            <a:r>
              <a:rPr lang="en-GB"/>
              <a:t>Traditional tales are stories that have been told and retold for many years. Often they are passed down through generations. Therefore, they become a story that many people know. There are often lots of different versions of the same story.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</a:pPr>
            <a:r>
              <a:rPr lang="en-GB"/>
              <a:t>Traditional tales are also known as fairy stories or fairy tales.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</a:pPr>
            <a:endParaRPr/>
          </a:p>
        </p:txBody>
      </p:sp>
      <p:sp>
        <p:nvSpPr>
          <p:cNvPr id="117" name="Google Shape;117;p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GB"/>
              <a:t>Traditional Tales 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352" y="2929466"/>
            <a:ext cx="2397154" cy="325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1714" y="4427596"/>
            <a:ext cx="1747392" cy="172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43995" y="3802125"/>
            <a:ext cx="1673361" cy="232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69807" y="4390028"/>
            <a:ext cx="801952" cy="1749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918767" y="3623733"/>
            <a:ext cx="8114036" cy="2658533"/>
            <a:chOff x="918767" y="3623733"/>
            <a:chExt cx="8114036" cy="2658533"/>
          </a:xfrm>
        </p:grpSpPr>
        <p:sp>
          <p:nvSpPr>
            <p:cNvPr id="127" name="Google Shape;127;p4"/>
            <p:cNvSpPr/>
            <p:nvPr/>
          </p:nvSpPr>
          <p:spPr>
            <a:xfrm>
              <a:off x="918767" y="3835394"/>
              <a:ext cx="7306467" cy="14478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2898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Can you name any </a:t>
              </a:r>
              <a:r>
                <a:rPr lang="en-GB" sz="2000" b="1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characters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 from a traditional tale?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1393" y="3623733"/>
              <a:ext cx="1801410" cy="26585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4"/>
          <p:cNvGrpSpPr/>
          <p:nvPr/>
        </p:nvGrpSpPr>
        <p:grpSpPr>
          <a:xfrm>
            <a:off x="166363" y="1650994"/>
            <a:ext cx="8058870" cy="3416302"/>
            <a:chOff x="166363" y="1650994"/>
            <a:chExt cx="8058870" cy="3416302"/>
          </a:xfrm>
        </p:grpSpPr>
        <p:sp>
          <p:nvSpPr>
            <p:cNvPr id="130" name="Google Shape;130;p4"/>
            <p:cNvSpPr/>
            <p:nvPr/>
          </p:nvSpPr>
          <p:spPr>
            <a:xfrm>
              <a:off x="918766" y="1650994"/>
              <a:ext cx="7306467" cy="14478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2898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Can you name some story </a:t>
              </a:r>
              <a:r>
                <a:rPr lang="en-GB" sz="2000" b="1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titles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 that are traditional tales?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6363" y="2391831"/>
              <a:ext cx="1693272" cy="26754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>
            <a:spLocks noGrp="1"/>
          </p:cNvSpPr>
          <p:nvPr>
            <p:ph type="title"/>
          </p:nvPr>
        </p:nvSpPr>
        <p:spPr>
          <a:xfrm>
            <a:off x="457198" y="888378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GB"/>
              <a:t>Traditional tales often begin with: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918767" y="2015836"/>
            <a:ext cx="7306467" cy="4003964"/>
          </a:xfrm>
          <a:prstGeom prst="roundRect">
            <a:avLst>
              <a:gd name="adj" fmla="val 4825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Once upon a time…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long, long time ago…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 a land far, far away…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 a faraway kingdom…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One sunny day…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Did you ever hear the story of…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Early one morning…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l="12057" b="4865"/>
          <a:stretch/>
        </p:blipFill>
        <p:spPr>
          <a:xfrm>
            <a:off x="-8709" y="3593403"/>
            <a:ext cx="4303728" cy="327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GB"/>
              <a:t>Common themes in traditional tales include…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5642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Magic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Talking animals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Good vs bad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happy ending: “And they all lived happily ever after.”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Power of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917" y="1701799"/>
            <a:ext cx="1759074" cy="312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17" y="5388519"/>
            <a:ext cx="1384523" cy="77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5790" y="2503592"/>
            <a:ext cx="1468173" cy="199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1650" y="2783710"/>
            <a:ext cx="588632" cy="1717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0" tIns="252000" rIns="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/>
              <a:t>A </a:t>
            </a:r>
            <a:r>
              <a:rPr lang="en-GB" sz="3600" b="1"/>
              <a:t>setting</a:t>
            </a:r>
            <a:r>
              <a:rPr lang="en-GB" sz="3600"/>
              <a:t> is where the story takes place.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6992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Popular Settings: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Magical kingdom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land far, far away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cottage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 the woods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 a forest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castle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132" y="2783222"/>
            <a:ext cx="1973734" cy="408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0" tIns="252000" rIns="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/>
              <a:t>Popular Traditional Tale Titles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685403" y="1913468"/>
            <a:ext cx="3678779" cy="4106331"/>
          </a:xfrm>
          <a:prstGeom prst="roundRect">
            <a:avLst>
              <a:gd name="adj" fmla="val 5160"/>
            </a:avLst>
          </a:prstGeom>
          <a:solidFill>
            <a:schemeClr val="lt1"/>
          </a:solidFill>
          <a:ln w="38100" cap="flat" cmpd="sng">
            <a:solidFill>
              <a:srgbClr val="2898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24000" rIns="0" bIns="14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Jack and the Beanstalk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Cinderella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Goldilocks and the Three Bears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Emperor's New Clothes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Little Red Hen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Ugly Duckling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Frog Prince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Hansel and Gretel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4660556" y="1913468"/>
            <a:ext cx="3678779" cy="4106331"/>
          </a:xfrm>
          <a:prstGeom prst="roundRect">
            <a:avLst>
              <a:gd name="adj" fmla="val 4930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24000" rIns="0" bIns="14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Rapunzel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Little Red Riding Hood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Pinocchio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Three Billy Goats Gruff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The Three Little Pigs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Rumpelstiltskin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Sleeping Beauty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Beauty and the Beast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04AA94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24000" rIns="0" bIns="14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Let’s play a game…</a:t>
            </a:r>
            <a:endParaRPr sz="2000" b="1" i="0" u="none" strike="noStrike" cap="none">
              <a:solidFill>
                <a:schemeClr val="lt1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Traditional Tales Game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Name the story!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First, try to guess with the clues, then by the picture!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l="7900" b="14893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401" y="633844"/>
            <a:ext cx="2011922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(4:3)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NTR</vt:lpstr>
      <vt:lpstr>Arial</vt:lpstr>
      <vt:lpstr>Calibri</vt:lpstr>
      <vt:lpstr>Office Theme</vt:lpstr>
      <vt:lpstr>PowerPoint Presentation</vt:lpstr>
      <vt:lpstr>PowerPoint Presentation</vt:lpstr>
      <vt:lpstr>Traditional Tales </vt:lpstr>
      <vt:lpstr>PowerPoint Presentation</vt:lpstr>
      <vt:lpstr>Traditional tales often begin with:</vt:lpstr>
      <vt:lpstr>Common themes in traditional tales include…</vt:lpstr>
      <vt:lpstr>A setting is where the story takes place.</vt:lpstr>
      <vt:lpstr>Popular Traditional Tale Titles</vt:lpstr>
      <vt:lpstr>PowerPoint Presentation</vt:lpstr>
      <vt:lpstr>Name the story!</vt:lpstr>
      <vt:lpstr>Name the story!</vt:lpstr>
      <vt:lpstr>Name the story!</vt:lpstr>
      <vt:lpstr>PowerPoint Presentation</vt:lpstr>
      <vt:lpstr>Name that character!</vt:lpstr>
      <vt:lpstr>Name that character!</vt:lpstr>
      <vt:lpstr>Name that character!</vt:lpstr>
      <vt:lpstr>Name that character!</vt:lpstr>
      <vt:lpstr>Name that character!</vt:lpstr>
      <vt:lpstr>Name that character!</vt:lpstr>
      <vt:lpstr>I can compare our class text to a fairy tale using the common features.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Louise Richardson</cp:lastModifiedBy>
  <cp:revision>1</cp:revision>
  <dcterms:created xsi:type="dcterms:W3CDTF">2014-10-01T16:09:27Z</dcterms:created>
  <dcterms:modified xsi:type="dcterms:W3CDTF">2020-11-19T19:21:15Z</dcterms:modified>
</cp:coreProperties>
</file>