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entury Gothic" pitchFamily="34" charset="0"/>
      <p:regular r:id="rId16"/>
      <p:bold r:id="rId17"/>
      <p:italic r:id="rId18"/>
      <p:boldItalic r:id="rId19"/>
    </p:embeddedFont>
    <p:embeddedFont>
      <p:font typeface="Comic Sans MS" pitchFamily="66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jJiCc2L8uAZeBcC9KwQq0/b5AV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1418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0a34410b2_1_1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ga0a34410b2_1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8cfa1692a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a8cfa1692a_0_1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15" name="Google Shape;215;ga8cfa1692a_0_1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8ab29e4a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a8ab29e4af_0_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24" name="Google Shape;224;ga8ab29e4af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8ab29e4a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a8ab29e4af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32" name="Google Shape;232;ga8ab29e4af_0_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c1b3fefd9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ac1b3fefd9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41" name="Google Shape;241;gac1b3fefd9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8cfa169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a8cfa1692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31" name="Google Shape;131;ga8cfa1692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8cfa1692a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a8cfa1692a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greater - smaller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smaller - greater</a:t>
            </a:r>
            <a:endParaRPr/>
          </a:p>
        </p:txBody>
      </p:sp>
      <p:sp>
        <p:nvSpPr>
          <p:cNvPr id="141" name="Google Shape;141;ga8cfa1692a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8ef0530ba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a8ef0530ba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54" name="Google Shape;154;ga8ef0530ba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a8cfa1692a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a8cfa1692a_0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65" name="Google Shape;165;ga8cfa1692a_0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c5ccf4fa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gac5ccf4fa7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When the numerators are the same, the ……….. the denominator, the …………….. the fraction.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When the numerators are the same, the</a:t>
            </a:r>
            <a:r>
              <a:rPr lang="en-GB" sz="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greater 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the denominator, the </a:t>
            </a:r>
            <a:r>
              <a:rPr lang="en-GB" sz="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smaller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 the fraction. </a:t>
            </a: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When the numerators are the same, smaller the denominator, the</a:t>
            </a:r>
            <a:r>
              <a:rPr lang="en-GB" sz="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greater 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the fraction. </a:t>
            </a:r>
            <a:endParaRPr/>
          </a:p>
        </p:txBody>
      </p:sp>
      <p:sp>
        <p:nvSpPr>
          <p:cNvPr id="174" name="Google Shape;174;gac5ccf4fa7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c5ccf4fa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ac5ccf4fa7_0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When the numerators are the same, the ……….. the denominator, the …………….. the fraction.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When the numerators are the same, the</a:t>
            </a:r>
            <a:r>
              <a:rPr lang="en-GB" sz="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greater 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the denominator, the </a:t>
            </a:r>
            <a:r>
              <a:rPr lang="en-GB" sz="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smaller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 the fraction. </a:t>
            </a: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When the numerators are the same, smaller the denominator, the</a:t>
            </a:r>
            <a:r>
              <a:rPr lang="en-GB" sz="800" b="1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greater </a:t>
            </a:r>
            <a:r>
              <a:rPr lang="en-GB" sz="800">
                <a:latin typeface="Comic Sans MS"/>
                <a:ea typeface="Comic Sans MS"/>
                <a:cs typeface="Comic Sans MS"/>
                <a:sym typeface="Comic Sans MS"/>
              </a:rPr>
              <a:t>the fraction. </a:t>
            </a:r>
            <a:endParaRPr/>
          </a:p>
        </p:txBody>
      </p:sp>
      <p:sp>
        <p:nvSpPr>
          <p:cNvPr id="184" name="Google Shape;184;gac5ccf4fa7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8cfa1692a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a8cfa1692a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95" name="Google Shape;195;ga8cfa1692a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a8cfa1692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a8cfa1692a_0_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205" name="Google Shape;205;ga8cfa1692a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53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2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3" name="Google Shape;83;p62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3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0" name="Google Shape;90;p63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4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64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64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8" name="Google Shape;98;p6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5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5" name="Google Shape;105;p6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6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66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6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2" name="Google Shape;112;p6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6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7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67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8" name="Google Shape;118;p67"/>
          <p:cNvSpPr txBox="1">
            <a:spLocks noGrp="1"/>
          </p:cNvSpPr>
          <p:nvPr>
            <p:ph type="body" idx="2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9" name="Google Shape;119;p67"/>
          <p:cNvSpPr txBox="1">
            <a:spLocks noGrp="1"/>
          </p:cNvSpPr>
          <p:nvPr>
            <p:ph type="dt" idx="10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67"/>
          <p:cNvSpPr txBox="1">
            <a:spLocks noGrp="1"/>
          </p:cNvSpPr>
          <p:nvPr>
            <p:ph type="ftr" idx="11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7"/>
          <p:cNvSpPr txBox="1">
            <a:spLocks noGrp="1"/>
          </p:cNvSpPr>
          <p:nvPr>
            <p:ph type="sldNum" idx="12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6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" name="Google Shape;35;p56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6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7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" name="Google Shape;43;p57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7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5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9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5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9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60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" name="Google Shape;68;p6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6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1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61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0a34410b2_1_117"/>
          <p:cNvSpPr txBox="1">
            <a:spLocks noGrp="1"/>
          </p:cNvSpPr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lang="en-GB" sz="6000" i="1" u="sng">
                <a:latin typeface="Comic Sans MS"/>
                <a:ea typeface="Comic Sans MS"/>
                <a:cs typeface="Comic Sans MS"/>
                <a:sym typeface="Comic Sans MS"/>
              </a:rPr>
              <a:t>I can compare and order fractions (numerator).  </a:t>
            </a:r>
            <a:endParaRPr sz="19900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Google Shape;127;ga0a34410b2_1_117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/>
              <a:t>20.11.20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8cfa1692a_0_127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Problem Solving...</a:t>
            </a:r>
            <a:endParaRPr/>
          </a:p>
        </p:txBody>
      </p:sp>
      <p:sp>
        <p:nvSpPr>
          <p:cNvPr id="218" name="Google Shape;218;ga8cfa1692a_0_12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ga8cfa1692a_0_12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0" name="Google Shape;220;ga8cfa1692a_0_127"/>
          <p:cNvPicPr preferRelativeResize="0"/>
          <p:nvPr/>
        </p:nvPicPr>
        <p:blipFill rotWithShape="1">
          <a:blip r:embed="rId3">
            <a:alphaModFix/>
          </a:blip>
          <a:srcRect l="22663" t="26456" r="59236" b="26019"/>
          <a:stretch/>
        </p:blipFill>
        <p:spPr>
          <a:xfrm>
            <a:off x="6021150" y="1694100"/>
            <a:ext cx="3122851" cy="4612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8ab29e4af_0_65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Problem Solving...</a:t>
            </a:r>
            <a:endParaRPr/>
          </a:p>
        </p:txBody>
      </p:sp>
      <p:sp>
        <p:nvSpPr>
          <p:cNvPr id="227" name="Google Shape;227;ga8ab29e4af_0_65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8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8" name="Google Shape;228;ga8ab29e4af_0_65"/>
          <p:cNvPicPr preferRelativeResize="0"/>
          <p:nvPr/>
        </p:nvPicPr>
        <p:blipFill rotWithShape="1">
          <a:blip r:embed="rId3">
            <a:alphaModFix/>
          </a:blip>
          <a:srcRect l="22663" t="26456" r="51193" b="25685"/>
          <a:stretch/>
        </p:blipFill>
        <p:spPr>
          <a:xfrm>
            <a:off x="6021150" y="1694100"/>
            <a:ext cx="4510776" cy="464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8ab29e4af_0_27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35" name="Google Shape;235;ga8ab29e4af_0_2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ga8ab29e4af_0_2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ga8ab29e4af_0_27"/>
          <p:cNvPicPr preferRelativeResize="0"/>
          <p:nvPr/>
        </p:nvPicPr>
        <p:blipFill rotWithShape="1">
          <a:blip r:embed="rId3">
            <a:alphaModFix/>
          </a:blip>
          <a:srcRect l="22097" t="23014" r="24331" b="12772"/>
          <a:stretch/>
        </p:blipFill>
        <p:spPr>
          <a:xfrm>
            <a:off x="3000400" y="1945800"/>
            <a:ext cx="6531427" cy="44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c1b3fefd9_0_3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244" name="Google Shape;244;gac1b3fefd9_0_3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gac1b3fefd9_0_3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6" name="Google Shape;246;gac1b3fefd9_0_3"/>
          <p:cNvPicPr preferRelativeResize="0"/>
          <p:nvPr/>
        </p:nvPicPr>
        <p:blipFill rotWithShape="1">
          <a:blip r:embed="rId3">
            <a:alphaModFix/>
          </a:blip>
          <a:srcRect l="22934" t="27376" r="25001" b="8406"/>
          <a:stretch/>
        </p:blipFill>
        <p:spPr>
          <a:xfrm>
            <a:off x="3163675" y="1796125"/>
            <a:ext cx="6347726" cy="440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8cfa1692a_0_0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Warm up...</a:t>
            </a:r>
            <a:endParaRPr/>
          </a:p>
        </p:txBody>
      </p:sp>
      <p:sp>
        <p:nvSpPr>
          <p:cNvPr id="134" name="Google Shape;134;ga8cfa1692a_0_0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sng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sng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ga8cfa1692a_0_0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ga8cfa1692a_0_0"/>
          <p:cNvSpPr txBox="1"/>
          <p:nvPr/>
        </p:nvSpPr>
        <p:spPr>
          <a:xfrm>
            <a:off x="269600" y="5408900"/>
            <a:ext cx="11628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7" name="Google Shape;137;ga8cfa1692a_0_0"/>
          <p:cNvPicPr preferRelativeResize="0"/>
          <p:nvPr/>
        </p:nvPicPr>
        <p:blipFill rotWithShape="1">
          <a:blip r:embed="rId3">
            <a:alphaModFix/>
          </a:blip>
          <a:srcRect l="22937" t="24702" r="25332" b="9229"/>
          <a:stretch/>
        </p:blipFill>
        <p:spPr>
          <a:xfrm>
            <a:off x="5245550" y="2119738"/>
            <a:ext cx="6306898" cy="453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8cfa1692a_0_97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Let’s work this out... </a:t>
            </a:r>
            <a:endParaRPr/>
          </a:p>
        </p:txBody>
      </p:sp>
      <p:cxnSp>
        <p:nvCxnSpPr>
          <p:cNvPr id="144" name="Google Shape;144;ga8cfa1692a_0_97"/>
          <p:cNvCxnSpPr/>
          <p:nvPr/>
        </p:nvCxnSpPr>
        <p:spPr>
          <a:xfrm flipH="1">
            <a:off x="4352920" y="3634981"/>
            <a:ext cx="449400" cy="11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5" name="Google Shape;145;ga8cfa1692a_0_97"/>
          <p:cNvCxnSpPr/>
          <p:nvPr/>
        </p:nvCxnSpPr>
        <p:spPr>
          <a:xfrm flipH="1">
            <a:off x="4353005" y="3634944"/>
            <a:ext cx="449400" cy="1122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" name="Google Shape;146;ga8cfa1692a_0_97"/>
          <p:cNvSpPr txBox="1"/>
          <p:nvPr/>
        </p:nvSpPr>
        <p:spPr>
          <a:xfrm>
            <a:off x="6301950" y="5021325"/>
            <a:ext cx="9603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endParaRPr sz="4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ga8cfa1692a_0_97"/>
          <p:cNvSpPr txBox="1"/>
          <p:nvPr/>
        </p:nvSpPr>
        <p:spPr>
          <a:xfrm>
            <a:off x="8981875" y="5021325"/>
            <a:ext cx="9603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4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ga8cfa1692a_0_97"/>
          <p:cNvSpPr txBox="1"/>
          <p:nvPr/>
        </p:nvSpPr>
        <p:spPr>
          <a:xfrm>
            <a:off x="7535478" y="2444000"/>
            <a:ext cx="1176000" cy="859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8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ga8cfa1692a_0_97"/>
          <p:cNvSpPr txBox="1"/>
          <p:nvPr/>
        </p:nvSpPr>
        <p:spPr>
          <a:xfrm>
            <a:off x="404400" y="2510675"/>
            <a:ext cx="2830800" cy="29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0" name="Google Shape;150;ga8cfa1692a_0_97"/>
          <p:cNvPicPr preferRelativeResize="0"/>
          <p:nvPr/>
        </p:nvPicPr>
        <p:blipFill rotWithShape="1">
          <a:blip r:embed="rId3">
            <a:alphaModFix/>
          </a:blip>
          <a:srcRect l="23003" t="23447" r="23957" b="7710"/>
          <a:stretch/>
        </p:blipFill>
        <p:spPr>
          <a:xfrm>
            <a:off x="4759387" y="1578425"/>
            <a:ext cx="6728174" cy="49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8ef0530ba_0_4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Let’s work this out...</a:t>
            </a:r>
            <a:endParaRPr/>
          </a:p>
        </p:txBody>
      </p:sp>
      <p:sp>
        <p:nvSpPr>
          <p:cNvPr id="157" name="Google Shape;157;ga8ef0530ba_0_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sng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sng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ga8ef0530ba_0_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9" name="Google Shape;159;ga8ef0530ba_0_4"/>
          <p:cNvSpPr txBox="1"/>
          <p:nvPr/>
        </p:nvSpPr>
        <p:spPr>
          <a:xfrm>
            <a:off x="269600" y="5408900"/>
            <a:ext cx="1162800" cy="116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0" name="Google Shape;160;ga8ef0530ba_0_4"/>
          <p:cNvPicPr preferRelativeResize="0"/>
          <p:nvPr/>
        </p:nvPicPr>
        <p:blipFill rotWithShape="1">
          <a:blip r:embed="rId3">
            <a:alphaModFix/>
          </a:blip>
          <a:srcRect l="23272" t="25294" r="25667" b="36906"/>
          <a:stretch/>
        </p:blipFill>
        <p:spPr>
          <a:xfrm>
            <a:off x="2469700" y="1898250"/>
            <a:ext cx="8431027" cy="35106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a8ef0530ba_0_4"/>
          <p:cNvSpPr txBox="1"/>
          <p:nvPr/>
        </p:nvSpPr>
        <p:spPr>
          <a:xfrm>
            <a:off x="734775" y="5531300"/>
            <a:ext cx="5837400" cy="7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else can we work this out? </a:t>
            </a:r>
            <a:endParaRPr sz="21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a8cfa1692a_0_134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Let’s work this out... </a:t>
            </a:r>
            <a:endParaRPr/>
          </a:p>
        </p:txBody>
      </p:sp>
      <p:sp>
        <p:nvSpPr>
          <p:cNvPr id="168" name="Google Shape;168;ga8cfa1692a_0_13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Can you put the fractions in order? </a:t>
            </a:r>
            <a:endParaRPr sz="250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9" name="Google Shape;169;ga8cfa1692a_0_13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ga8cfa1692a_0_134"/>
          <p:cNvPicPr preferRelativeResize="0"/>
          <p:nvPr/>
        </p:nvPicPr>
        <p:blipFill rotWithShape="1">
          <a:blip r:embed="rId3">
            <a:alphaModFix/>
          </a:blip>
          <a:srcRect l="22161" t="23588" r="24666" b="9454"/>
          <a:stretch/>
        </p:blipFill>
        <p:spPr>
          <a:xfrm>
            <a:off x="4987026" y="1483800"/>
            <a:ext cx="7204973" cy="5103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c5ccf4fa7_0_7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How do we work out these?</a:t>
            </a:r>
            <a:endParaRPr/>
          </a:p>
        </p:txBody>
      </p:sp>
      <p:sp>
        <p:nvSpPr>
          <p:cNvPr id="177" name="Google Shape;177;gac5ccf4fa7_0_7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178;gac5ccf4fa7_0_7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9" name="Google Shape;179;gac5ccf4fa7_0_7"/>
          <p:cNvPicPr preferRelativeResize="0"/>
          <p:nvPr/>
        </p:nvPicPr>
        <p:blipFill rotWithShape="1">
          <a:blip r:embed="rId3">
            <a:alphaModFix/>
          </a:blip>
          <a:srcRect l="23775" t="35166" r="50610" b="44001"/>
          <a:stretch/>
        </p:blipFill>
        <p:spPr>
          <a:xfrm>
            <a:off x="4184200" y="2442662"/>
            <a:ext cx="6266098" cy="2866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ac5ccf4fa7_0_7"/>
          <p:cNvSpPr txBox="1"/>
          <p:nvPr/>
        </p:nvSpPr>
        <p:spPr>
          <a:xfrm>
            <a:off x="530675" y="2632975"/>
            <a:ext cx="2265600" cy="1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a common numerator</a:t>
            </a:r>
            <a:endParaRPr sz="2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c5ccf4fa7_0_28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How do we work out these?</a:t>
            </a:r>
            <a:endParaRPr/>
          </a:p>
        </p:txBody>
      </p:sp>
      <p:sp>
        <p:nvSpPr>
          <p:cNvPr id="187" name="Google Shape;187;gac5ccf4fa7_0_28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gac5ccf4fa7_0_28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gac5ccf4fa7_0_28"/>
          <p:cNvSpPr txBox="1"/>
          <p:nvPr/>
        </p:nvSpPr>
        <p:spPr>
          <a:xfrm>
            <a:off x="1061350" y="2857500"/>
            <a:ext cx="9780900" cy="11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gac5ccf4fa7_0_28"/>
          <p:cNvSpPr txBox="1"/>
          <p:nvPr/>
        </p:nvSpPr>
        <p:spPr>
          <a:xfrm>
            <a:off x="530675" y="2632975"/>
            <a:ext cx="2265600" cy="18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a common numerator</a:t>
            </a:r>
            <a:endParaRPr sz="22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1" name="Google Shape;191;gac5ccf4fa7_0_28"/>
          <p:cNvPicPr preferRelativeResize="0"/>
          <p:nvPr/>
        </p:nvPicPr>
        <p:blipFill rotWithShape="1">
          <a:blip r:embed="rId3">
            <a:alphaModFix/>
          </a:blip>
          <a:srcRect l="26116" t="23018" r="29018" b="39284"/>
          <a:stretch/>
        </p:blipFill>
        <p:spPr>
          <a:xfrm>
            <a:off x="5103325" y="2415275"/>
            <a:ext cx="5470075" cy="25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8cfa1692a_0_14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Your task...</a:t>
            </a:r>
            <a:endParaRPr/>
          </a:p>
        </p:txBody>
      </p:sp>
      <p:sp>
        <p:nvSpPr>
          <p:cNvPr id="198" name="Google Shape;198;ga8cfa1692a_0_14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9" name="Google Shape;199;ga8cfa1692a_0_14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ga8cfa1692a_0_14"/>
          <p:cNvSpPr txBox="1"/>
          <p:nvPr/>
        </p:nvSpPr>
        <p:spPr>
          <a:xfrm>
            <a:off x="6150300" y="2611775"/>
            <a:ext cx="5459400" cy="25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3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ga8cfa1692a_0_14"/>
          <p:cNvPicPr preferRelativeResize="0"/>
          <p:nvPr/>
        </p:nvPicPr>
        <p:blipFill rotWithShape="1">
          <a:blip r:embed="rId3">
            <a:alphaModFix/>
          </a:blip>
          <a:srcRect l="33265" t="21507" r="35484" b="38709"/>
          <a:stretch/>
        </p:blipFill>
        <p:spPr>
          <a:xfrm>
            <a:off x="3628800" y="607925"/>
            <a:ext cx="8119248" cy="581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8cfa1692a_0_50"/>
          <p:cNvSpPr txBox="1">
            <a:spLocks noGrp="1"/>
          </p:cNvSpPr>
          <p:nvPr>
            <p:ph type="title"/>
          </p:nvPr>
        </p:nvSpPr>
        <p:spPr>
          <a:xfrm>
            <a:off x="810000" y="607913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/>
              <a:t>Your task...</a:t>
            </a:r>
            <a:endParaRPr/>
          </a:p>
        </p:txBody>
      </p:sp>
      <p:sp>
        <p:nvSpPr>
          <p:cNvPr id="208" name="Google Shape;208;ga8cfa1692a_0_50"/>
          <p:cNvSpPr txBox="1"/>
          <p:nvPr/>
        </p:nvSpPr>
        <p:spPr>
          <a:xfrm>
            <a:off x="174125" y="2208300"/>
            <a:ext cx="4313100" cy="33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ga8cfa1692a_0_50"/>
          <p:cNvSpPr txBox="1"/>
          <p:nvPr/>
        </p:nvSpPr>
        <p:spPr>
          <a:xfrm>
            <a:off x="5103325" y="2183325"/>
            <a:ext cx="5170200" cy="4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ga8cfa1692a_0_50"/>
          <p:cNvSpPr txBox="1"/>
          <p:nvPr/>
        </p:nvSpPr>
        <p:spPr>
          <a:xfrm>
            <a:off x="6150300" y="2611775"/>
            <a:ext cx="5459400" cy="25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endParaRPr sz="3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n-GB" sz="3400" b="0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34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1" name="Google Shape;211;ga8cfa1692a_0_50"/>
          <p:cNvPicPr preferRelativeResize="0"/>
          <p:nvPr/>
        </p:nvPicPr>
        <p:blipFill rotWithShape="1">
          <a:blip r:embed="rId3">
            <a:alphaModFix/>
          </a:blip>
          <a:srcRect l="33066" t="47669" r="34676" b="12904"/>
          <a:stretch/>
        </p:blipFill>
        <p:spPr>
          <a:xfrm>
            <a:off x="3760850" y="623730"/>
            <a:ext cx="8160773" cy="5610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Custom</PresentationFormat>
  <Paragraphs>56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Century Gothic</vt:lpstr>
      <vt:lpstr>Noto Sans Symbols</vt:lpstr>
      <vt:lpstr>Comic Sans MS</vt:lpstr>
      <vt:lpstr>Calibri</vt:lpstr>
      <vt:lpstr>Quotable</vt:lpstr>
      <vt:lpstr>I can compare and order fractions (numerator).  </vt:lpstr>
      <vt:lpstr>Warm up...</vt:lpstr>
      <vt:lpstr>Let’s work this out... </vt:lpstr>
      <vt:lpstr>Let’s work this out...</vt:lpstr>
      <vt:lpstr>Let’s work this out... </vt:lpstr>
      <vt:lpstr>How do we work out these?</vt:lpstr>
      <vt:lpstr>How do we work out these?</vt:lpstr>
      <vt:lpstr>Your task...</vt:lpstr>
      <vt:lpstr>Your task...</vt:lpstr>
      <vt:lpstr>Problem Solving...</vt:lpstr>
      <vt:lpstr>Problem Solving...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compare and order fractions (numerator).  </dc:title>
  <dc:creator>Frankie O'Reilly</dc:creator>
  <cp:lastModifiedBy>Tanya Thompson</cp:lastModifiedBy>
  <cp:revision>1</cp:revision>
  <dcterms:created xsi:type="dcterms:W3CDTF">2020-10-04T11:05:28Z</dcterms:created>
  <dcterms:modified xsi:type="dcterms:W3CDTF">2020-11-20T08:08:28Z</dcterms:modified>
</cp:coreProperties>
</file>